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67"/>
  </p:notesMasterIdLst>
  <p:handoutMasterIdLst>
    <p:handoutMasterId r:id="rId68"/>
  </p:handoutMasterIdLst>
  <p:sldIdLst>
    <p:sldId id="268"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301" r:id="rId23"/>
    <p:sldId id="302" r:id="rId24"/>
    <p:sldId id="303" r:id="rId25"/>
    <p:sldId id="306" r:id="rId26"/>
    <p:sldId id="347" r:id="rId27"/>
    <p:sldId id="348" r:id="rId28"/>
    <p:sldId id="349" r:id="rId29"/>
    <p:sldId id="307" r:id="rId30"/>
    <p:sldId id="346" r:id="rId31"/>
    <p:sldId id="308" r:id="rId32"/>
    <p:sldId id="309" r:id="rId33"/>
    <p:sldId id="310" r:id="rId34"/>
    <p:sldId id="311" r:id="rId35"/>
    <p:sldId id="312" r:id="rId36"/>
    <p:sldId id="313" r:id="rId37"/>
    <p:sldId id="314" r:id="rId38"/>
    <p:sldId id="315" r:id="rId39"/>
    <p:sldId id="316" r:id="rId40"/>
    <p:sldId id="321" r:id="rId41"/>
    <p:sldId id="320" r:id="rId42"/>
    <p:sldId id="351" r:id="rId43"/>
    <p:sldId id="352" r:id="rId44"/>
    <p:sldId id="353"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7" r:id="rId61"/>
    <p:sldId id="338" r:id="rId62"/>
    <p:sldId id="350" r:id="rId63"/>
    <p:sldId id="343" r:id="rId64"/>
    <p:sldId id="344" r:id="rId65"/>
    <p:sldId id="345"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AA"/>
    <a:srgbClr val="4B9FEB"/>
    <a:srgbClr val="FCB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7473" autoAdjust="0"/>
    <p:restoredTop sz="86386" autoAdjust="0"/>
  </p:normalViewPr>
  <p:slideViewPr>
    <p:cSldViewPr>
      <p:cViewPr varScale="1">
        <p:scale>
          <a:sx n="93" d="100"/>
          <a:sy n="93" d="100"/>
        </p:scale>
        <p:origin x="696" y="90"/>
      </p:cViewPr>
      <p:guideLst>
        <p:guide orient="horz" pos="2160"/>
        <p:guide pos="2880"/>
      </p:guideLst>
    </p:cSldViewPr>
  </p:slideViewPr>
  <p:outlineViewPr>
    <p:cViewPr>
      <p:scale>
        <a:sx n="33" d="100"/>
        <a:sy n="33" d="100"/>
      </p:scale>
      <p:origin x="0" y="-3206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7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96B6E1-0FE6-4734-9CF6-6EE29167F324}" type="datetimeFigureOut">
              <a:rPr lang="en-US" smtClean="0"/>
              <a:t>3/5/2019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804DD0E-D59A-40D4-9AE0-8044FED98900}" type="slidenum">
              <a:rPr lang="en-US" smtClean="0"/>
              <a:t>‹#›</a:t>
            </a:fld>
            <a:endParaRPr lang="en-US" dirty="0"/>
          </a:p>
        </p:txBody>
      </p:sp>
    </p:spTree>
    <p:extLst>
      <p:ext uri="{BB962C8B-B14F-4D97-AF65-F5344CB8AC3E}">
        <p14:creationId xmlns:p14="http://schemas.microsoft.com/office/powerpoint/2010/main" val="296200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4290FD5-D0EE-4FCE-A589-BEFB557AACB5}" type="datetimeFigureOut">
              <a:rPr lang="en-US" smtClean="0"/>
              <a:t>3/5/2019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5DC560F-E5C8-4C1A-8637-A5691D97916B}" type="slidenum">
              <a:rPr lang="en-US" smtClean="0"/>
              <a:t>‹#›</a:t>
            </a:fld>
            <a:endParaRPr lang="en-US" dirty="0"/>
          </a:p>
        </p:txBody>
      </p:sp>
    </p:spTree>
    <p:extLst>
      <p:ext uri="{BB962C8B-B14F-4D97-AF65-F5344CB8AC3E}">
        <p14:creationId xmlns:p14="http://schemas.microsoft.com/office/powerpoint/2010/main" val="81354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C560F-E5C8-4C1A-8637-A5691D97916B}" type="slidenum">
              <a:rPr lang="en-US" smtClean="0"/>
              <a:t>1</a:t>
            </a:fld>
            <a:endParaRPr lang="en-US" dirty="0"/>
          </a:p>
        </p:txBody>
      </p:sp>
    </p:spTree>
    <p:extLst>
      <p:ext uri="{BB962C8B-B14F-4D97-AF65-F5344CB8AC3E}">
        <p14:creationId xmlns:p14="http://schemas.microsoft.com/office/powerpoint/2010/main" val="127635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200" b="1" kern="1200" dirty="0" smtClean="0">
                <a:solidFill>
                  <a:schemeClr val="tx1"/>
                </a:solidFill>
                <a:effectLst/>
                <a:latin typeface="+mn-lt"/>
                <a:ea typeface="+mn-ea"/>
                <a:cs typeface="+mn-cs"/>
              </a:rPr>
              <a:t>Evidence of Coverage</a:t>
            </a:r>
            <a:r>
              <a:rPr lang="en-US" sz="1200" b="0" kern="1200" dirty="0" smtClean="0">
                <a:solidFill>
                  <a:schemeClr val="tx1"/>
                </a:solidFill>
                <a:effectLst/>
                <a:latin typeface="+mn-lt"/>
                <a:ea typeface="+mn-ea"/>
                <a:cs typeface="+mn-cs"/>
              </a:rPr>
              <a:t> (EOC) is a document that describes in detail the health care benefits </a:t>
            </a:r>
            <a:r>
              <a:rPr lang="en-US" sz="1200" b="1" kern="1200" dirty="0" smtClean="0">
                <a:solidFill>
                  <a:schemeClr val="tx1"/>
                </a:solidFill>
                <a:effectLst/>
                <a:latin typeface="+mn-lt"/>
                <a:ea typeface="+mn-ea"/>
                <a:cs typeface="+mn-cs"/>
              </a:rPr>
              <a:t>covered</a:t>
            </a:r>
            <a:r>
              <a:rPr lang="en-US" sz="1200" b="0" kern="1200" dirty="0" smtClean="0">
                <a:solidFill>
                  <a:schemeClr val="tx1"/>
                </a:solidFill>
                <a:effectLst/>
                <a:latin typeface="+mn-lt"/>
                <a:ea typeface="+mn-ea"/>
                <a:cs typeface="+mn-cs"/>
              </a:rPr>
              <a:t> by the health plan. It provides documentation of what that plan covers and how it works, including how much you pay.</a:t>
            </a:r>
          </a:p>
          <a:p>
            <a:endParaRPr lang="en-US" sz="1200" b="0" kern="1200" dirty="0" smtClean="0">
              <a:solidFill>
                <a:schemeClr val="tx1"/>
              </a:solidFill>
              <a:effectLst/>
              <a:latin typeface="+mn-lt"/>
              <a:ea typeface="+mn-ea"/>
              <a:cs typeface="+mn-cs"/>
            </a:endParaRPr>
          </a:p>
          <a:p>
            <a:r>
              <a:rPr lang="en-US" sz="1800" b="1" dirty="0" smtClean="0"/>
              <a:t>Summary</a:t>
            </a:r>
            <a:r>
              <a:rPr lang="en-US" sz="1800" b="1" baseline="0" dirty="0" smtClean="0"/>
              <a:t> of Benefits</a:t>
            </a:r>
            <a:r>
              <a:rPr lang="en-US" sz="1800" baseline="0" dirty="0" smtClean="0"/>
              <a:t>- </a:t>
            </a:r>
            <a:r>
              <a:rPr lang="en-US" sz="1800" dirty="0" smtClean="0"/>
              <a:t>Easy-to-understand summary about a health plan’s benefits and coverage. Insurance companies and job-based health plans must provide you with:A short, plain-language Summary of Benefits and Coverage (SBC) A Uniform Glossary of terms used in health coverage and medical care.</a:t>
            </a:r>
          </a:p>
          <a:p>
            <a:endParaRPr lang="en-US" sz="1800" dirty="0" smtClean="0"/>
          </a:p>
          <a:p>
            <a:r>
              <a:rPr lang="en-US" sz="1200" b="1" i="0" u="none" strike="noStrike" kern="1200" baseline="0" dirty="0" smtClean="0">
                <a:solidFill>
                  <a:schemeClr val="tx1"/>
                </a:solidFill>
                <a:latin typeface="+mn-lt"/>
                <a:ea typeface="+mn-ea"/>
                <a:cs typeface="+mn-cs"/>
              </a:rPr>
              <a:t>Health Program Guide</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describes CalPERS Basic health plan eligibility, enrollment, and choices. It provides an overview of CalPERS health plan types and tells you how and when you can make changes to your plan (including what forms and documentation you will need). It also describes how life changes or changes in your employment status can affect your benefits and eligibility.</a:t>
            </a:r>
            <a:endParaRPr lang="en-US" sz="1800" dirty="0" smtClean="0"/>
          </a:p>
          <a:p>
            <a:endParaRPr lang="en-US" sz="18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10</a:t>
            </a:fld>
            <a:endParaRPr lang="en-US" dirty="0"/>
          </a:p>
        </p:txBody>
      </p:sp>
    </p:spTree>
    <p:extLst>
      <p:ext uri="{BB962C8B-B14F-4D97-AF65-F5344CB8AC3E}">
        <p14:creationId xmlns:p14="http://schemas.microsoft.com/office/powerpoint/2010/main" val="2220479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dirty="0" smtClean="0"/>
              <a:t>Public Employees</a:t>
            </a:r>
            <a:r>
              <a:rPr lang="en-US" sz="1600" baseline="0" dirty="0" smtClean="0"/>
              <a:t> Retirement Law</a:t>
            </a:r>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11</a:t>
            </a:fld>
            <a:endParaRPr lang="en-US" dirty="0"/>
          </a:p>
        </p:txBody>
      </p:sp>
    </p:spTree>
    <p:extLst>
      <p:ext uri="{BB962C8B-B14F-4D97-AF65-F5344CB8AC3E}">
        <p14:creationId xmlns:p14="http://schemas.microsoft.com/office/powerpoint/2010/main" val="103080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Circular Letters page, they can subscribe to the “Employer Bulletins” to receive</a:t>
            </a:r>
            <a:r>
              <a:rPr lang="en-US" baseline="0" dirty="0" smtClean="0"/>
              <a:t> new Circular Letters.</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12</a:t>
            </a:fld>
            <a:endParaRPr lang="en-US" dirty="0"/>
          </a:p>
        </p:txBody>
      </p:sp>
    </p:spTree>
    <p:extLst>
      <p:ext uri="{BB962C8B-B14F-4D97-AF65-F5344CB8AC3E}">
        <p14:creationId xmlns:p14="http://schemas.microsoft.com/office/powerpoint/2010/main" val="2188423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600" dirty="0">
              <a:sym typeface="Wingdings" panose="05000000000000000000" pitchFamily="2" charset="2"/>
            </a:endParaRPr>
          </a:p>
          <a:p>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13</a:t>
            </a:fld>
            <a:endParaRPr lang="en-US" dirty="0"/>
          </a:p>
        </p:txBody>
      </p:sp>
    </p:spTree>
    <p:extLst>
      <p:ext uri="{BB962C8B-B14F-4D97-AF65-F5344CB8AC3E}">
        <p14:creationId xmlns:p14="http://schemas.microsoft.com/office/powerpoint/2010/main" val="3213068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43400"/>
            <a:ext cx="6858000" cy="4572000"/>
          </a:xfrm>
          <a:prstGeom prst="rect">
            <a:avLst/>
          </a:prstGeom>
        </p:spPr>
        <p:txBody>
          <a:bodyPr/>
          <a:lstStyle/>
          <a:p>
            <a:pPr>
              <a:lnSpc>
                <a:spcPct val="150000"/>
              </a:lnSpc>
            </a:pPr>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14</a:t>
            </a:fld>
            <a:endParaRPr lang="en-US" dirty="0"/>
          </a:p>
        </p:txBody>
      </p:sp>
    </p:spTree>
    <p:extLst>
      <p:ext uri="{BB962C8B-B14F-4D97-AF65-F5344CB8AC3E}">
        <p14:creationId xmlns:p14="http://schemas.microsoft.com/office/powerpoint/2010/main" val="3951305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15</a:t>
            </a:fld>
            <a:endParaRPr lang="en-US" dirty="0"/>
          </a:p>
        </p:txBody>
      </p:sp>
    </p:spTree>
    <p:extLst>
      <p:ext uri="{BB962C8B-B14F-4D97-AF65-F5344CB8AC3E}">
        <p14:creationId xmlns:p14="http://schemas.microsoft.com/office/powerpoint/2010/main" val="308930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4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16</a:t>
            </a:fld>
            <a:endParaRPr lang="en-US" dirty="0"/>
          </a:p>
        </p:txBody>
      </p:sp>
    </p:spTree>
    <p:extLst>
      <p:ext uri="{BB962C8B-B14F-4D97-AF65-F5344CB8AC3E}">
        <p14:creationId xmlns:p14="http://schemas.microsoft.com/office/powerpoint/2010/main" val="876307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2400" dirty="0">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17</a:t>
            </a:fld>
            <a:endParaRPr lang="en-US" dirty="0"/>
          </a:p>
        </p:txBody>
      </p:sp>
    </p:spTree>
    <p:extLst>
      <p:ext uri="{BB962C8B-B14F-4D97-AF65-F5344CB8AC3E}">
        <p14:creationId xmlns:p14="http://schemas.microsoft.com/office/powerpoint/2010/main" val="466070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170147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267200"/>
            <a:ext cx="6858000" cy="4953000"/>
          </a:xfrm>
        </p:spPr>
        <p:txBody>
          <a:bodyPr/>
          <a:lstStyle/>
          <a:p>
            <a:pPr>
              <a:lnSpc>
                <a:spcPct val="150000"/>
              </a:lnSpc>
            </a:pPr>
            <a:endParaRPr lang="en-US" sz="16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58FA8886-F9D7-4067-BA3E-C8F53A48D968}" type="slidenum">
              <a:rPr lang="en-US" smtClean="0"/>
              <a:t>20</a:t>
            </a:fld>
            <a:endParaRPr lang="en-US" dirty="0"/>
          </a:p>
        </p:txBody>
      </p:sp>
    </p:spTree>
    <p:extLst>
      <p:ext uri="{BB962C8B-B14F-4D97-AF65-F5344CB8AC3E}">
        <p14:creationId xmlns:p14="http://schemas.microsoft.com/office/powerpoint/2010/main" val="192469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400" dirty="0" smtClean="0"/>
              <a:t>Today’s learning objectives are (Read from Slide)</a:t>
            </a:r>
            <a:endParaRPr lang="en-US" sz="1400" dirty="0"/>
          </a:p>
        </p:txBody>
      </p:sp>
    </p:spTree>
    <p:extLst>
      <p:ext uri="{BB962C8B-B14F-4D97-AF65-F5344CB8AC3E}">
        <p14:creationId xmlns:p14="http://schemas.microsoft.com/office/powerpoint/2010/main" val="1701478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lvl="0">
              <a:lnSpc>
                <a:spcPct val="150000"/>
              </a:lnSpc>
            </a:pPr>
            <a:r>
              <a:rPr lang="en-US" sz="1800" dirty="0" smtClean="0">
                <a:solidFill>
                  <a:prstClr val="black"/>
                </a:solidFill>
                <a:latin typeface="Arial" pitchFamily="34" charset="0"/>
                <a:cs typeface="Arial" pitchFamily="34" charset="0"/>
              </a:rPr>
              <a:t>Initial cobra notice stops future appeals.  If employee has</a:t>
            </a:r>
            <a:r>
              <a:rPr lang="en-US" sz="1800" baseline="0" dirty="0" smtClean="0">
                <a:solidFill>
                  <a:prstClr val="black"/>
                </a:solidFill>
                <a:latin typeface="Arial" pitchFamily="34" charset="0"/>
                <a:cs typeface="Arial" pitchFamily="34" charset="0"/>
              </a:rPr>
              <a:t> been given initial cobra notice, they can’t get an appeal for overpayments after certain events beyond 6 months.</a:t>
            </a: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21</a:t>
            </a:fld>
            <a:endParaRPr lang="en-US" dirty="0"/>
          </a:p>
        </p:txBody>
      </p:sp>
    </p:spTree>
    <p:extLst>
      <p:ext uri="{BB962C8B-B14F-4D97-AF65-F5344CB8AC3E}">
        <p14:creationId xmlns:p14="http://schemas.microsoft.com/office/powerpoint/2010/main" val="2310191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267200"/>
            <a:ext cx="6705600" cy="4876800"/>
          </a:xfrm>
          <a:prstGeom prst="rect">
            <a:avLst/>
          </a:prstGeom>
        </p:spPr>
        <p:txBody>
          <a:bodyPr/>
          <a:lstStyle/>
          <a:p>
            <a:pPr lvl="0">
              <a:lnSpc>
                <a:spcPct val="150000"/>
              </a:lnSpc>
            </a:pPr>
            <a:r>
              <a:rPr lang="en-US" sz="1800" dirty="0">
                <a:solidFill>
                  <a:prstClr val="black"/>
                </a:solidFill>
                <a:latin typeface="Arial" pitchFamily="34" charset="0"/>
                <a:cs typeface="Arial" pitchFamily="34" charset="0"/>
              </a:rPr>
              <a:t>So what are some reasons that we should enroll only eligible dependents?</a:t>
            </a:r>
          </a:p>
          <a:p>
            <a:pPr lvl="0">
              <a:lnSpc>
                <a:spcPct val="150000"/>
              </a:lnSpc>
            </a:pPr>
            <a:r>
              <a:rPr lang="en-US" sz="1800" dirty="0" smtClean="0">
                <a:solidFill>
                  <a:prstClr val="black"/>
                </a:solidFill>
                <a:latin typeface="Arial" pitchFamily="34" charset="0"/>
                <a:cs typeface="Arial" pitchFamily="34" charset="0"/>
              </a:rPr>
              <a:t>Know about the DEV that </a:t>
            </a:r>
            <a:r>
              <a:rPr lang="en-US" sz="1800" dirty="0">
                <a:solidFill>
                  <a:prstClr val="black"/>
                </a:solidFill>
                <a:latin typeface="Arial" pitchFamily="34" charset="0"/>
                <a:cs typeface="Arial" pitchFamily="34" charset="0"/>
              </a:rPr>
              <a:t>CalPERS </a:t>
            </a:r>
            <a:r>
              <a:rPr lang="en-US" sz="1800" dirty="0" smtClean="0">
                <a:solidFill>
                  <a:prstClr val="black"/>
                </a:solidFill>
                <a:latin typeface="Arial" pitchFamily="34" charset="0"/>
                <a:cs typeface="Arial" pitchFamily="34" charset="0"/>
              </a:rPr>
              <a:t>did in </a:t>
            </a:r>
            <a:r>
              <a:rPr lang="en-US" sz="1800" dirty="0">
                <a:solidFill>
                  <a:prstClr val="black"/>
                </a:solidFill>
                <a:latin typeface="Arial" pitchFamily="34" charset="0"/>
                <a:cs typeface="Arial" pitchFamily="34" charset="0"/>
              </a:rPr>
              <a:t>2013 to 2015?  </a:t>
            </a:r>
            <a:endParaRPr lang="en-US" sz="1800" dirty="0" smtClean="0">
              <a:solidFill>
                <a:prstClr val="black"/>
              </a:solidFill>
              <a:latin typeface="Arial" pitchFamily="34" charset="0"/>
              <a:cs typeface="Arial" pitchFamily="34" charset="0"/>
            </a:endParaRPr>
          </a:p>
          <a:p>
            <a:pPr lvl="0">
              <a:lnSpc>
                <a:spcPct val="150000"/>
              </a:lnSpc>
            </a:pPr>
            <a:r>
              <a:rPr lang="en-US" sz="1800" dirty="0" smtClean="0">
                <a:solidFill>
                  <a:prstClr val="black"/>
                </a:solidFill>
                <a:latin typeface="Arial" pitchFamily="34" charset="0"/>
                <a:cs typeface="Arial" pitchFamily="34" charset="0"/>
              </a:rPr>
              <a:t>Removed </a:t>
            </a:r>
            <a:r>
              <a:rPr lang="en-US" sz="1800" dirty="0">
                <a:solidFill>
                  <a:prstClr val="black"/>
                </a:solidFill>
                <a:latin typeface="Arial" pitchFamily="34" charset="0"/>
                <a:cs typeface="Arial" pitchFamily="34" charset="0"/>
              </a:rPr>
              <a:t>8,379 ineligible dependents of state subscribers.  </a:t>
            </a:r>
            <a:endParaRPr lang="en-US" sz="1800" dirty="0" smtClean="0">
              <a:solidFill>
                <a:prstClr val="black"/>
              </a:solidFill>
              <a:latin typeface="Arial" pitchFamily="34" charset="0"/>
              <a:cs typeface="Arial" pitchFamily="34" charset="0"/>
            </a:endParaRPr>
          </a:p>
          <a:p>
            <a:pPr lvl="0">
              <a:lnSpc>
                <a:spcPct val="150000"/>
              </a:lnSpc>
            </a:pPr>
            <a:r>
              <a:rPr lang="en-US" sz="1800" dirty="0" smtClean="0">
                <a:solidFill>
                  <a:prstClr val="black"/>
                </a:solidFill>
                <a:latin typeface="Arial" pitchFamily="34" charset="0"/>
                <a:cs typeface="Arial" pitchFamily="34" charset="0"/>
              </a:rPr>
              <a:t>Saved</a:t>
            </a:r>
            <a:r>
              <a:rPr lang="en-US" sz="1800" baseline="0" dirty="0" smtClean="0">
                <a:solidFill>
                  <a:prstClr val="black"/>
                </a:solidFill>
                <a:latin typeface="Arial" pitchFamily="34" charset="0"/>
                <a:cs typeface="Arial" pitchFamily="34" charset="0"/>
              </a:rPr>
              <a:t> </a:t>
            </a:r>
            <a:r>
              <a:rPr lang="en-US" sz="1800" dirty="0" smtClean="0">
                <a:solidFill>
                  <a:prstClr val="black"/>
                </a:solidFill>
                <a:latin typeface="Arial" pitchFamily="34" charset="0"/>
                <a:cs typeface="Arial" pitchFamily="34" charset="0"/>
              </a:rPr>
              <a:t>over </a:t>
            </a:r>
            <a:r>
              <a:rPr lang="en-US" sz="1800" dirty="0">
                <a:solidFill>
                  <a:prstClr val="black"/>
                </a:solidFill>
                <a:latin typeface="Arial" pitchFamily="34" charset="0"/>
                <a:cs typeface="Arial" pitchFamily="34" charset="0"/>
              </a:rPr>
              <a:t>$60 million.  </a:t>
            </a:r>
            <a:endParaRPr lang="en-US" sz="1800" dirty="0" smtClean="0">
              <a:solidFill>
                <a:prstClr val="black"/>
              </a:solidFill>
              <a:latin typeface="Arial" pitchFamily="34" charset="0"/>
              <a:cs typeface="Arial" pitchFamily="34" charset="0"/>
            </a:endParaRPr>
          </a:p>
          <a:p>
            <a:pPr lvl="0">
              <a:lnSpc>
                <a:spcPct val="150000"/>
              </a:lnSpc>
            </a:pPr>
            <a:r>
              <a:rPr lang="en-US" sz="1800" dirty="0" smtClean="0">
                <a:solidFill>
                  <a:prstClr val="black"/>
                </a:solidFill>
                <a:latin typeface="Arial" pitchFamily="34" charset="0"/>
                <a:cs typeface="Arial" pitchFamily="34" charset="0"/>
              </a:rPr>
              <a:t>Use the </a:t>
            </a:r>
            <a:r>
              <a:rPr lang="en-US" sz="1800" dirty="0">
                <a:solidFill>
                  <a:prstClr val="black"/>
                </a:solidFill>
                <a:latin typeface="Arial" pitchFamily="34" charset="0"/>
                <a:cs typeface="Arial" pitchFamily="34" charset="0"/>
              </a:rPr>
              <a:t>Dependent Eligibility Verification Checklist</a:t>
            </a:r>
            <a:r>
              <a:rPr lang="en-US" sz="1800" dirty="0" smtClean="0">
                <a:solidFill>
                  <a:prstClr val="black"/>
                </a:solidFill>
                <a:latin typeface="Arial" pitchFamily="34" charset="0"/>
                <a:cs typeface="Arial" pitchFamily="34" charset="0"/>
              </a:rPr>
              <a:t>.</a:t>
            </a:r>
          </a:p>
          <a:p>
            <a:pPr lvl="0">
              <a:lnSpc>
                <a:spcPct val="150000"/>
              </a:lnSpc>
            </a:pPr>
            <a:r>
              <a:rPr lang="en-US" sz="1800" dirty="0" smtClean="0">
                <a:solidFill>
                  <a:prstClr val="black"/>
                </a:solidFill>
                <a:latin typeface="Arial" pitchFamily="34" charset="0"/>
                <a:cs typeface="Arial" pitchFamily="34" charset="0"/>
              </a:rPr>
              <a:t>It prompts you for the information you need.</a:t>
            </a:r>
          </a:p>
          <a:p>
            <a:pPr lvl="0">
              <a:lnSpc>
                <a:spcPct val="150000"/>
              </a:lnSpc>
            </a:pPr>
            <a:r>
              <a:rPr lang="en-US" sz="1800" dirty="0" smtClean="0">
                <a:solidFill>
                  <a:prstClr val="black"/>
                </a:solidFill>
                <a:latin typeface="Arial" pitchFamily="34" charset="0"/>
                <a:cs typeface="Arial" pitchFamily="34" charset="0"/>
              </a:rPr>
              <a:t>Keep </a:t>
            </a:r>
            <a:r>
              <a:rPr lang="en-US" sz="1800" dirty="0">
                <a:solidFill>
                  <a:prstClr val="black"/>
                </a:solidFill>
                <a:latin typeface="Arial" pitchFamily="34" charset="0"/>
                <a:cs typeface="Arial" pitchFamily="34" charset="0"/>
              </a:rPr>
              <a:t>all </a:t>
            </a:r>
            <a:r>
              <a:rPr lang="en-US" sz="1800" dirty="0" smtClean="0">
                <a:solidFill>
                  <a:prstClr val="black"/>
                </a:solidFill>
                <a:latin typeface="Arial" pitchFamily="34" charset="0"/>
                <a:cs typeface="Arial" pitchFamily="34" charset="0"/>
              </a:rPr>
              <a:t>forms and documentation</a:t>
            </a:r>
            <a:r>
              <a:rPr lang="en-US" sz="1800" baseline="0" dirty="0" smtClean="0">
                <a:solidFill>
                  <a:prstClr val="black"/>
                </a:solidFill>
                <a:latin typeface="Arial" pitchFamily="34" charset="0"/>
                <a:cs typeface="Arial" pitchFamily="34" charset="0"/>
              </a:rPr>
              <a:t> </a:t>
            </a:r>
            <a:r>
              <a:rPr lang="en-US" sz="1800" dirty="0" smtClean="0">
                <a:solidFill>
                  <a:prstClr val="black"/>
                </a:solidFill>
                <a:latin typeface="Arial" pitchFamily="34" charset="0"/>
                <a:cs typeface="Arial" pitchFamily="34" charset="0"/>
              </a:rPr>
              <a:t>in </a:t>
            </a:r>
            <a:r>
              <a:rPr lang="en-US" sz="1800" dirty="0">
                <a:solidFill>
                  <a:prstClr val="black"/>
                </a:solidFill>
                <a:latin typeface="Arial" pitchFamily="34" charset="0"/>
                <a:cs typeface="Arial" pitchFamily="34" charset="0"/>
              </a:rPr>
              <a:t>the </a:t>
            </a:r>
            <a:r>
              <a:rPr lang="en-US" sz="1800" dirty="0" smtClean="0">
                <a:solidFill>
                  <a:prstClr val="black"/>
                </a:solidFill>
                <a:latin typeface="Arial" pitchFamily="34" charset="0"/>
                <a:cs typeface="Arial" pitchFamily="34" charset="0"/>
              </a:rPr>
              <a:t>Official Personnel File. </a:t>
            </a:r>
          </a:p>
          <a:p>
            <a:pPr lvl="0">
              <a:lnSpc>
                <a:spcPct val="150000"/>
              </a:lnSpc>
            </a:pPr>
            <a:r>
              <a:rPr lang="en-US" sz="1800" dirty="0" smtClean="0">
                <a:solidFill>
                  <a:prstClr val="black"/>
                </a:solidFill>
                <a:latin typeface="Arial" pitchFamily="34" charset="0"/>
                <a:cs typeface="Arial" pitchFamily="34" charset="0"/>
              </a:rPr>
              <a:t>Next department employee works at </a:t>
            </a:r>
            <a:r>
              <a:rPr lang="en-US" sz="1800" dirty="0">
                <a:solidFill>
                  <a:prstClr val="black"/>
                </a:solidFill>
                <a:latin typeface="Arial" pitchFamily="34" charset="0"/>
                <a:cs typeface="Arial" pitchFamily="34" charset="0"/>
              </a:rPr>
              <a:t>will have </a:t>
            </a:r>
            <a:r>
              <a:rPr lang="en-US" sz="1800" dirty="0" smtClean="0">
                <a:solidFill>
                  <a:prstClr val="black"/>
                </a:solidFill>
                <a:latin typeface="Arial" pitchFamily="34" charset="0"/>
                <a:cs typeface="Arial" pitchFamily="34" charset="0"/>
              </a:rPr>
              <a:t>them. </a:t>
            </a: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22</a:t>
            </a:fld>
            <a:endParaRPr lang="en-US" dirty="0"/>
          </a:p>
        </p:txBody>
      </p:sp>
    </p:spTree>
    <p:extLst>
      <p:ext uri="{BB962C8B-B14F-4D97-AF65-F5344CB8AC3E}">
        <p14:creationId xmlns:p14="http://schemas.microsoft.com/office/powerpoint/2010/main" val="1655836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23</a:t>
            </a:fld>
            <a:endParaRPr lang="en-US" dirty="0"/>
          </a:p>
        </p:txBody>
      </p:sp>
    </p:spTree>
    <p:extLst>
      <p:ext uri="{BB962C8B-B14F-4D97-AF65-F5344CB8AC3E}">
        <p14:creationId xmlns:p14="http://schemas.microsoft.com/office/powerpoint/2010/main" val="137413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24</a:t>
            </a:fld>
            <a:endParaRPr lang="en-US" dirty="0"/>
          </a:p>
        </p:txBody>
      </p:sp>
    </p:spTree>
    <p:extLst>
      <p:ext uri="{BB962C8B-B14F-4D97-AF65-F5344CB8AC3E}">
        <p14:creationId xmlns:p14="http://schemas.microsoft.com/office/powerpoint/2010/main" val="957100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lvl="0">
              <a:lnSpc>
                <a:spcPct val="150000"/>
              </a:lnSpc>
            </a:pPr>
            <a:r>
              <a:rPr lang="en-US" sz="1800" dirty="0" smtClean="0">
                <a:solidFill>
                  <a:prstClr val="black"/>
                </a:solidFill>
                <a:latin typeface="Arial" pitchFamily="34" charset="0"/>
                <a:cs typeface="Arial" pitchFamily="34" charset="0"/>
              </a:rPr>
              <a:t>HBD-34 is signed by the doctor, and it also includes the expected</a:t>
            </a:r>
            <a:r>
              <a:rPr lang="en-US" sz="1800" baseline="0" dirty="0" smtClean="0">
                <a:solidFill>
                  <a:prstClr val="black"/>
                </a:solidFill>
                <a:latin typeface="Arial" pitchFamily="34" charset="0"/>
                <a:cs typeface="Arial" pitchFamily="34" charset="0"/>
              </a:rPr>
              <a:t> duration.  </a:t>
            </a:r>
          </a:p>
          <a:p>
            <a:pPr lvl="0">
              <a:lnSpc>
                <a:spcPct val="150000"/>
              </a:lnSpc>
            </a:pPr>
            <a:endParaRPr lang="en-US" sz="1800" baseline="0" dirty="0" smtClean="0">
              <a:solidFill>
                <a:prstClr val="black"/>
              </a:solidFill>
              <a:latin typeface="Arial" pitchFamily="34" charset="0"/>
              <a:cs typeface="Arial" pitchFamily="34" charset="0"/>
            </a:endParaRPr>
          </a:p>
          <a:p>
            <a:pPr lvl="0">
              <a:lnSpc>
                <a:spcPct val="150000"/>
              </a:lnSpc>
            </a:pPr>
            <a:r>
              <a:rPr lang="en-US" sz="1800" baseline="0" dirty="0" smtClean="0">
                <a:solidFill>
                  <a:prstClr val="black"/>
                </a:solidFill>
                <a:latin typeface="Arial" pitchFamily="34" charset="0"/>
                <a:cs typeface="Arial" pitchFamily="34" charset="0"/>
              </a:rPr>
              <a:t>Cognos: Employer Health Enrollee Report tells you when disabled durations are ending.</a:t>
            </a: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25</a:t>
            </a:fld>
            <a:endParaRPr lang="en-US" dirty="0"/>
          </a:p>
        </p:txBody>
      </p:sp>
    </p:spTree>
    <p:extLst>
      <p:ext uri="{BB962C8B-B14F-4D97-AF65-F5344CB8AC3E}">
        <p14:creationId xmlns:p14="http://schemas.microsoft.com/office/powerpoint/2010/main" val="349926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lvl="0">
              <a:lnSpc>
                <a:spcPct val="150000"/>
              </a:lnSpc>
            </a:pPr>
            <a:r>
              <a:rPr lang="en-US" sz="1800" dirty="0" smtClean="0">
                <a:solidFill>
                  <a:prstClr val="black"/>
                </a:solidFill>
                <a:latin typeface="Arial" pitchFamily="34" charset="0"/>
                <a:cs typeface="Arial" pitchFamily="34" charset="0"/>
              </a:rPr>
              <a:t>HBD-34 is signed by the doctor, and it also includes the expected</a:t>
            </a:r>
            <a:r>
              <a:rPr lang="en-US" sz="1800" baseline="0" dirty="0" smtClean="0">
                <a:solidFill>
                  <a:prstClr val="black"/>
                </a:solidFill>
                <a:latin typeface="Arial" pitchFamily="34" charset="0"/>
                <a:cs typeface="Arial" pitchFamily="34" charset="0"/>
              </a:rPr>
              <a:t> duration.  </a:t>
            </a:r>
          </a:p>
          <a:p>
            <a:pPr lvl="0">
              <a:lnSpc>
                <a:spcPct val="150000"/>
              </a:lnSpc>
            </a:pPr>
            <a:endParaRPr lang="en-US" sz="1800" baseline="0" dirty="0" smtClean="0">
              <a:solidFill>
                <a:prstClr val="black"/>
              </a:solidFill>
              <a:latin typeface="Arial" pitchFamily="34" charset="0"/>
              <a:cs typeface="Arial" pitchFamily="34" charset="0"/>
            </a:endParaRPr>
          </a:p>
          <a:p>
            <a:pPr lvl="0">
              <a:lnSpc>
                <a:spcPct val="150000"/>
              </a:lnSpc>
            </a:pPr>
            <a:r>
              <a:rPr lang="en-US" sz="1800" baseline="0" dirty="0" smtClean="0">
                <a:solidFill>
                  <a:prstClr val="black"/>
                </a:solidFill>
                <a:latin typeface="Arial" pitchFamily="34" charset="0"/>
                <a:cs typeface="Arial" pitchFamily="34" charset="0"/>
              </a:rPr>
              <a:t>Cognos: Employer Health Enrollee Report tells you when disabled durations are ending.</a:t>
            </a: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26</a:t>
            </a:fld>
            <a:endParaRPr lang="en-US" dirty="0"/>
          </a:p>
        </p:txBody>
      </p:sp>
    </p:spTree>
    <p:extLst>
      <p:ext uri="{BB962C8B-B14F-4D97-AF65-F5344CB8AC3E}">
        <p14:creationId xmlns:p14="http://schemas.microsoft.com/office/powerpoint/2010/main" val="3499264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27</a:t>
            </a:fld>
            <a:endParaRPr lang="en-US" dirty="0"/>
          </a:p>
        </p:txBody>
      </p:sp>
    </p:spTree>
    <p:extLst>
      <p:ext uri="{BB962C8B-B14F-4D97-AF65-F5344CB8AC3E}">
        <p14:creationId xmlns:p14="http://schemas.microsoft.com/office/powerpoint/2010/main" val="9143888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343400"/>
            <a:ext cx="6705600" cy="4800600"/>
          </a:xfrm>
          <a:prstGeom prst="rect">
            <a:avLst/>
          </a:prstGeom>
        </p:spPr>
        <p:txBody>
          <a:bodyPr/>
          <a:lstStyle/>
          <a:p>
            <a:pPr lvl="0">
              <a:lnSpc>
                <a:spcPct val="150000"/>
              </a:lnSpc>
            </a:pPr>
            <a:r>
              <a:rPr lang="en-US" sz="1800" dirty="0">
                <a:solidFill>
                  <a:prstClr val="black"/>
                </a:solidFill>
                <a:latin typeface="Arial" pitchFamily="34" charset="0"/>
                <a:cs typeface="Arial" pitchFamily="34" charset="0"/>
              </a:rPr>
              <a:t>A Personnel Specialist in a previous class said an employee provided diaper receipts as supporting documents to enroll a PCR child.  Diaper </a:t>
            </a:r>
            <a:r>
              <a:rPr lang="en-US" sz="1800" dirty="0" smtClean="0">
                <a:solidFill>
                  <a:prstClr val="black"/>
                </a:solidFill>
                <a:latin typeface="Arial" pitchFamily="34" charset="0"/>
                <a:cs typeface="Arial" pitchFamily="34" charset="0"/>
              </a:rPr>
              <a:t>receipts alone </a:t>
            </a:r>
            <a:r>
              <a:rPr lang="en-US" sz="1800" dirty="0">
                <a:solidFill>
                  <a:prstClr val="black"/>
                </a:solidFill>
                <a:latin typeface="Arial" pitchFamily="34" charset="0"/>
                <a:cs typeface="Arial" pitchFamily="34" charset="0"/>
              </a:rPr>
              <a:t>are not substantiating </a:t>
            </a:r>
            <a:r>
              <a:rPr lang="en-US" sz="1800" dirty="0" smtClean="0">
                <a:solidFill>
                  <a:prstClr val="black"/>
                </a:solidFill>
                <a:latin typeface="Arial" pitchFamily="34" charset="0"/>
                <a:cs typeface="Arial" pitchFamily="34" charset="0"/>
              </a:rPr>
              <a:t>documents to enroll a</a:t>
            </a:r>
            <a:r>
              <a:rPr lang="en-US" sz="1800" baseline="0" dirty="0" smtClean="0">
                <a:solidFill>
                  <a:prstClr val="black"/>
                </a:solidFill>
                <a:latin typeface="Arial" pitchFamily="34" charset="0"/>
                <a:cs typeface="Arial" pitchFamily="34" charset="0"/>
              </a:rPr>
              <a:t> PCR dependent</a:t>
            </a:r>
            <a:r>
              <a:rPr lang="en-US" sz="1800" dirty="0" smtClean="0">
                <a:solidFill>
                  <a:prstClr val="black"/>
                </a:solidFill>
                <a:latin typeface="Arial" pitchFamily="34" charset="0"/>
                <a:cs typeface="Arial" pitchFamily="34" charset="0"/>
              </a:rPr>
              <a:t>. </a:t>
            </a:r>
            <a:endParaRPr lang="en-US" sz="1800" dirty="0">
              <a:solidFill>
                <a:prstClr val="black"/>
              </a:solidFill>
              <a:latin typeface="Arial" pitchFamily="34" charset="0"/>
              <a:cs typeface="Arial" pitchFamily="34" charset="0"/>
            </a:endParaRPr>
          </a:p>
          <a:p>
            <a:pPr lvl="0">
              <a:lnSpc>
                <a:spcPct val="150000"/>
              </a:lnSpc>
            </a:pPr>
            <a:endParaRPr lang="en-US" sz="1800" dirty="0" smtClean="0">
              <a:solidFill>
                <a:prstClr val="black"/>
              </a:solidFill>
              <a:latin typeface="Arial" pitchFamily="34" charset="0"/>
              <a:cs typeface="Arial" pitchFamily="34" charset="0"/>
            </a:endParaRPr>
          </a:p>
          <a:p>
            <a:pPr lvl="0">
              <a:lnSpc>
                <a:spcPct val="150000"/>
              </a:lnSpc>
            </a:pPr>
            <a:r>
              <a:rPr lang="en-US" sz="1800" dirty="0" smtClean="0">
                <a:solidFill>
                  <a:prstClr val="black"/>
                </a:solidFill>
                <a:latin typeface="Arial" pitchFamily="34" charset="0"/>
                <a:cs typeface="Arial" pitchFamily="34" charset="0"/>
              </a:rPr>
              <a:t>Acceptable documents show continuous,</a:t>
            </a:r>
            <a:r>
              <a:rPr lang="en-US" sz="1800" baseline="0" dirty="0" smtClean="0">
                <a:solidFill>
                  <a:prstClr val="black"/>
                </a:solidFill>
                <a:latin typeface="Arial" pitchFamily="34" charset="0"/>
                <a:cs typeface="Arial" pitchFamily="34" charset="0"/>
              </a:rPr>
              <a:t> </a:t>
            </a:r>
            <a:r>
              <a:rPr lang="en-US" sz="1800" dirty="0" smtClean="0">
                <a:solidFill>
                  <a:prstClr val="black"/>
                </a:solidFill>
                <a:latin typeface="Arial" pitchFamily="34" charset="0"/>
                <a:cs typeface="Arial" pitchFamily="34" charset="0"/>
              </a:rPr>
              <a:t>day </a:t>
            </a:r>
            <a:r>
              <a:rPr lang="en-US" sz="1800" dirty="0">
                <a:solidFill>
                  <a:prstClr val="black"/>
                </a:solidFill>
                <a:latin typeface="Arial" pitchFamily="34" charset="0"/>
                <a:cs typeface="Arial" pitchFamily="34" charset="0"/>
              </a:rPr>
              <a:t>in, day out, </a:t>
            </a:r>
            <a:r>
              <a:rPr lang="en-US" sz="1800" dirty="0" smtClean="0">
                <a:solidFill>
                  <a:prstClr val="black"/>
                </a:solidFill>
                <a:latin typeface="Arial" pitchFamily="34" charset="0"/>
                <a:cs typeface="Arial" pitchFamily="34" charset="0"/>
              </a:rPr>
              <a:t>comprehensive </a:t>
            </a:r>
            <a:r>
              <a:rPr lang="en-US" sz="1800" dirty="0">
                <a:solidFill>
                  <a:prstClr val="black"/>
                </a:solidFill>
                <a:latin typeface="Arial" pitchFamily="34" charset="0"/>
                <a:cs typeface="Arial" pitchFamily="34" charset="0"/>
              </a:rPr>
              <a:t>responsibility </a:t>
            </a:r>
            <a:r>
              <a:rPr lang="en-US" sz="1800" dirty="0" smtClean="0">
                <a:solidFill>
                  <a:prstClr val="black"/>
                </a:solidFill>
                <a:latin typeface="Arial" pitchFamily="34" charset="0"/>
                <a:cs typeface="Arial" pitchFamily="34" charset="0"/>
              </a:rPr>
              <a:t>of </a:t>
            </a:r>
            <a:r>
              <a:rPr lang="en-US" sz="1800" dirty="0">
                <a:solidFill>
                  <a:prstClr val="black"/>
                </a:solidFill>
                <a:latin typeface="Arial" pitchFamily="34" charset="0"/>
                <a:cs typeface="Arial" pitchFamily="34" charset="0"/>
              </a:rPr>
              <a:t>sheltering, </a:t>
            </a:r>
            <a:r>
              <a:rPr lang="en-US" sz="1800" dirty="0" smtClean="0">
                <a:solidFill>
                  <a:prstClr val="black"/>
                </a:solidFill>
                <a:latin typeface="Arial" pitchFamily="34" charset="0"/>
                <a:cs typeface="Arial" pitchFamily="34" charset="0"/>
              </a:rPr>
              <a:t>feeding,</a:t>
            </a:r>
            <a:r>
              <a:rPr lang="en-US" sz="1800" baseline="0" dirty="0" smtClean="0">
                <a:solidFill>
                  <a:prstClr val="black"/>
                </a:solidFill>
                <a:latin typeface="Arial" pitchFamily="34" charset="0"/>
                <a:cs typeface="Arial" pitchFamily="34" charset="0"/>
              </a:rPr>
              <a:t> </a:t>
            </a:r>
            <a:r>
              <a:rPr lang="en-US" sz="1800" dirty="0" smtClean="0">
                <a:solidFill>
                  <a:prstClr val="black"/>
                </a:solidFill>
                <a:latin typeface="Arial" pitchFamily="34" charset="0"/>
                <a:cs typeface="Arial" pitchFamily="34" charset="0"/>
              </a:rPr>
              <a:t>and </a:t>
            </a:r>
            <a:r>
              <a:rPr lang="en-US" sz="1800" dirty="0">
                <a:solidFill>
                  <a:prstClr val="black"/>
                </a:solidFill>
                <a:latin typeface="Arial" pitchFamily="34" charset="0"/>
                <a:cs typeface="Arial" pitchFamily="34" charset="0"/>
              </a:rPr>
              <a:t>nurturing the growth and well-being of the child. </a:t>
            </a:r>
            <a:endParaRPr lang="en-US" sz="1800" dirty="0" smtClean="0">
              <a:solidFill>
                <a:prstClr val="black"/>
              </a:solidFill>
              <a:latin typeface="Arial" pitchFamily="34" charset="0"/>
              <a:cs typeface="Arial" pitchFamily="34" charset="0"/>
            </a:endParaRPr>
          </a:p>
          <a:p>
            <a:pPr lvl="0">
              <a:lnSpc>
                <a:spcPct val="150000"/>
              </a:lnSpc>
            </a:pPr>
            <a:endParaRPr lang="en-US" sz="1800" dirty="0" smtClean="0">
              <a:solidFill>
                <a:prstClr val="black"/>
              </a:solidFill>
              <a:latin typeface="Arial" pitchFamily="34" charset="0"/>
              <a:cs typeface="Arial" pitchFamily="34" charset="0"/>
            </a:endParaRPr>
          </a:p>
          <a:p>
            <a:pPr lvl="0">
              <a:lnSpc>
                <a:spcPct val="150000"/>
              </a:lnSpc>
            </a:pPr>
            <a:r>
              <a:rPr lang="en-US" sz="1800" dirty="0" smtClean="0">
                <a:solidFill>
                  <a:prstClr val="black"/>
                </a:solidFill>
                <a:latin typeface="Arial" pitchFamily="34" charset="0"/>
                <a:cs typeface="Arial" pitchFamily="34" charset="0"/>
              </a:rPr>
              <a:t>Have </a:t>
            </a:r>
            <a:r>
              <a:rPr lang="en-US" sz="1800" dirty="0">
                <a:solidFill>
                  <a:prstClr val="black"/>
                </a:solidFill>
                <a:latin typeface="Arial" pitchFamily="34" charset="0"/>
                <a:cs typeface="Arial" pitchFamily="34" charset="0"/>
              </a:rPr>
              <a:t>you come across some unusual requests that you can share with the class?</a:t>
            </a: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28</a:t>
            </a:fld>
            <a:endParaRPr lang="en-US" dirty="0"/>
          </a:p>
        </p:txBody>
      </p:sp>
    </p:spTree>
    <p:extLst>
      <p:ext uri="{BB962C8B-B14F-4D97-AF65-F5344CB8AC3E}">
        <p14:creationId xmlns:p14="http://schemas.microsoft.com/office/powerpoint/2010/main" val="3455185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a:lnSpc>
                <a:spcPct val="150000"/>
              </a:lnSpc>
            </a:pPr>
            <a:r>
              <a:rPr lang="en-US" sz="1800" dirty="0" smtClean="0">
                <a:latin typeface="Arial" pitchFamily="34" charset="0"/>
                <a:cs typeface="Arial" pitchFamily="34" charset="0"/>
              </a:rPr>
              <a:t>Let’s look at this Affidavit</a:t>
            </a:r>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29</a:t>
            </a:fld>
            <a:endParaRPr lang="en-US" dirty="0"/>
          </a:p>
        </p:txBody>
      </p:sp>
    </p:spTree>
    <p:extLst>
      <p:ext uri="{BB962C8B-B14F-4D97-AF65-F5344CB8AC3E}">
        <p14:creationId xmlns:p14="http://schemas.microsoft.com/office/powerpoint/2010/main" val="3245460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4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30</a:t>
            </a:fld>
            <a:endParaRPr lang="en-US" dirty="0"/>
          </a:p>
        </p:txBody>
      </p:sp>
    </p:spTree>
    <p:extLst>
      <p:ext uri="{BB962C8B-B14F-4D97-AF65-F5344CB8AC3E}">
        <p14:creationId xmlns:p14="http://schemas.microsoft.com/office/powerpoint/2010/main" val="324546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by taking a short quiz. Those of you attending in person will find the quiz in your handouts. Those of you on the phone can use a piece of paper to note your answers. </a:t>
            </a:r>
          </a:p>
          <a:p>
            <a:endParaRPr lang="en-US" dirty="0"/>
          </a:p>
          <a:p>
            <a:r>
              <a:rPr lang="en-US" dirty="0" smtClean="0"/>
              <a:t>I’m not going to give you the correct answers until the end of our session when I’ll give you a chance to change your answers based on what you’ve learned today.</a:t>
            </a:r>
          </a:p>
          <a:p>
            <a:endParaRPr lang="en-US" dirty="0"/>
          </a:p>
          <a:p>
            <a:r>
              <a:rPr lang="en-US" dirty="0" smtClean="0"/>
              <a:t>1 = C </a:t>
            </a:r>
          </a:p>
          <a:p>
            <a:endParaRPr lang="en-US" dirty="0" smtClean="0"/>
          </a:p>
          <a:p>
            <a:r>
              <a:rPr lang="en-US" dirty="0" smtClean="0"/>
              <a:t>2 = A</a:t>
            </a:r>
          </a:p>
          <a:p>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3</a:t>
            </a:fld>
            <a:endParaRPr lang="en-US" dirty="0"/>
          </a:p>
        </p:txBody>
      </p:sp>
    </p:spTree>
    <p:extLst>
      <p:ext uri="{BB962C8B-B14F-4D97-AF65-F5344CB8AC3E}">
        <p14:creationId xmlns:p14="http://schemas.microsoft.com/office/powerpoint/2010/main" val="2889893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191000"/>
            <a:ext cx="6553200" cy="4953000"/>
          </a:xfrm>
        </p:spPr>
        <p:txBody>
          <a:bodyPr/>
          <a:lstStyle/>
          <a:p>
            <a:pPr lvl="0">
              <a:lnSpc>
                <a:spcPct val="150000"/>
              </a:lnSpc>
            </a:pPr>
            <a:r>
              <a:rPr lang="en-US" sz="1600" dirty="0" smtClean="0">
                <a:solidFill>
                  <a:prstClr val="black"/>
                </a:solidFill>
                <a:latin typeface="Arial" pitchFamily="34" charset="0"/>
                <a:cs typeface="Arial" pitchFamily="34" charset="0"/>
              </a:rPr>
              <a:t>Are </a:t>
            </a:r>
            <a:r>
              <a:rPr lang="en-US" sz="1600" dirty="0">
                <a:solidFill>
                  <a:prstClr val="black"/>
                </a:solidFill>
                <a:latin typeface="Arial" pitchFamily="34" charset="0"/>
                <a:cs typeface="Arial" pitchFamily="34" charset="0"/>
              </a:rPr>
              <a:t>you recertifying PCR dependents enrolled for dental benefits only?  </a:t>
            </a:r>
            <a:endParaRPr lang="en-US" sz="1600" dirty="0" smtClean="0">
              <a:solidFill>
                <a:prstClr val="black"/>
              </a:solidFill>
              <a:latin typeface="Arial" pitchFamily="34" charset="0"/>
              <a:cs typeface="Arial" pitchFamily="34" charset="0"/>
            </a:endParaRPr>
          </a:p>
          <a:p>
            <a:pPr lvl="0">
              <a:lnSpc>
                <a:spcPct val="150000"/>
              </a:lnSpc>
            </a:pPr>
            <a:r>
              <a:rPr lang="en-US" sz="1600" dirty="0" smtClean="0">
                <a:solidFill>
                  <a:prstClr val="black"/>
                </a:solidFill>
                <a:latin typeface="Arial" pitchFamily="34" charset="0"/>
                <a:cs typeface="Arial" pitchFamily="34" charset="0"/>
              </a:rPr>
              <a:t>PERS </a:t>
            </a:r>
            <a:r>
              <a:rPr lang="en-US" sz="1600" dirty="0">
                <a:solidFill>
                  <a:prstClr val="black"/>
                </a:solidFill>
                <a:latin typeface="Arial" pitchFamily="34" charset="0"/>
                <a:cs typeface="Arial" pitchFamily="34" charset="0"/>
              </a:rPr>
              <a:t>recertifies PCR dependents for </a:t>
            </a:r>
            <a:r>
              <a:rPr lang="en-US" sz="1600" dirty="0" smtClean="0">
                <a:solidFill>
                  <a:prstClr val="black"/>
                </a:solidFill>
                <a:latin typeface="Arial" pitchFamily="34" charset="0"/>
                <a:cs typeface="Arial" pitchFamily="34" charset="0"/>
              </a:rPr>
              <a:t>health</a:t>
            </a:r>
            <a:r>
              <a:rPr lang="en-US" sz="1600" baseline="0" dirty="0" smtClean="0">
                <a:solidFill>
                  <a:prstClr val="black"/>
                </a:solidFill>
                <a:latin typeface="Arial" pitchFamily="34" charset="0"/>
                <a:cs typeface="Arial" pitchFamily="34" charset="0"/>
              </a:rPr>
              <a:t> only</a:t>
            </a:r>
            <a:r>
              <a:rPr lang="en-US" sz="1600" dirty="0" smtClean="0">
                <a:solidFill>
                  <a:prstClr val="black"/>
                </a:solidFill>
                <a:latin typeface="Arial" pitchFamily="34" charset="0"/>
                <a:cs typeface="Arial" pitchFamily="34" charset="0"/>
              </a:rPr>
              <a:t>.  </a:t>
            </a:r>
          </a:p>
          <a:p>
            <a:pPr lvl="0">
              <a:lnSpc>
                <a:spcPct val="150000"/>
              </a:lnSpc>
            </a:pPr>
            <a:r>
              <a:rPr lang="en-US" sz="1600" dirty="0" smtClean="0">
                <a:solidFill>
                  <a:prstClr val="black"/>
                </a:solidFill>
                <a:latin typeface="Arial" pitchFamily="34" charset="0"/>
                <a:cs typeface="Arial" pitchFamily="34" charset="0"/>
              </a:rPr>
              <a:t>Access your department’s monthly “Employer Health Event” Cognos report.  </a:t>
            </a:r>
          </a:p>
          <a:p>
            <a:pPr lvl="0">
              <a:lnSpc>
                <a:spcPct val="150000"/>
              </a:lnSpc>
            </a:pPr>
            <a:r>
              <a:rPr lang="en-US" sz="1600" dirty="0" smtClean="0">
                <a:solidFill>
                  <a:prstClr val="black"/>
                </a:solidFill>
                <a:latin typeface="Arial" pitchFamily="34" charset="0"/>
                <a:cs typeface="Arial" pitchFamily="34" charset="0"/>
              </a:rPr>
              <a:t>If CalPERS dis-enrolls the PCRs </a:t>
            </a:r>
            <a:r>
              <a:rPr lang="en-US" sz="1600" dirty="0">
                <a:solidFill>
                  <a:prstClr val="black"/>
                </a:solidFill>
                <a:latin typeface="Arial" pitchFamily="34" charset="0"/>
                <a:cs typeface="Arial" pitchFamily="34" charset="0"/>
              </a:rPr>
              <a:t>from </a:t>
            </a:r>
            <a:r>
              <a:rPr lang="en-US" sz="1600" dirty="0" smtClean="0">
                <a:solidFill>
                  <a:prstClr val="black"/>
                </a:solidFill>
                <a:latin typeface="Arial" pitchFamily="34" charset="0"/>
                <a:cs typeface="Arial" pitchFamily="34" charset="0"/>
              </a:rPr>
              <a:t>health, dis-enroll </a:t>
            </a:r>
            <a:r>
              <a:rPr lang="en-US" sz="1600" dirty="0">
                <a:solidFill>
                  <a:prstClr val="black"/>
                </a:solidFill>
                <a:latin typeface="Arial" pitchFamily="34" charset="0"/>
                <a:cs typeface="Arial" pitchFamily="34" charset="0"/>
              </a:rPr>
              <a:t>them from dental </a:t>
            </a:r>
            <a:r>
              <a:rPr lang="en-US" sz="1600" dirty="0" smtClean="0">
                <a:solidFill>
                  <a:prstClr val="black"/>
                </a:solidFill>
                <a:latin typeface="Arial" pitchFamily="34" charset="0"/>
                <a:cs typeface="Arial" pitchFamily="34" charset="0"/>
              </a:rPr>
              <a:t>also</a:t>
            </a:r>
            <a:r>
              <a:rPr lang="en-US" sz="1600" dirty="0">
                <a:solidFill>
                  <a:prstClr val="black"/>
                </a:solidFill>
                <a:latin typeface="Arial" pitchFamily="34" charset="0"/>
                <a:cs typeface="Arial" pitchFamily="34" charset="0"/>
              </a:rPr>
              <a:t>.  </a:t>
            </a:r>
          </a:p>
          <a:p>
            <a:pPr lvl="0">
              <a:lnSpc>
                <a:spcPct val="150000"/>
              </a:lnSpc>
            </a:pPr>
            <a:r>
              <a:rPr lang="en-US" sz="1600" dirty="0" smtClean="0">
                <a:solidFill>
                  <a:prstClr val="black"/>
                </a:solidFill>
                <a:latin typeface="Arial" pitchFamily="34" charset="0"/>
                <a:cs typeface="Arial" pitchFamily="34" charset="0"/>
              </a:rPr>
              <a:t>Track employees who enroll PCR dependents for dental only, and recertify</a:t>
            </a:r>
            <a:r>
              <a:rPr lang="en-US" sz="1600" baseline="0" dirty="0" smtClean="0">
                <a:solidFill>
                  <a:prstClr val="black"/>
                </a:solidFill>
                <a:latin typeface="Arial" pitchFamily="34" charset="0"/>
                <a:cs typeface="Arial" pitchFamily="34" charset="0"/>
              </a:rPr>
              <a:t> them.  HR Net has two documents for you to use.</a:t>
            </a:r>
            <a:endParaRPr lang="en-US" sz="16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58FA8886-F9D7-4067-BA3E-C8F53A48D968}" type="slidenum">
              <a:rPr lang="en-US" smtClean="0"/>
              <a:t>31</a:t>
            </a:fld>
            <a:endParaRPr lang="en-US" dirty="0"/>
          </a:p>
        </p:txBody>
      </p:sp>
    </p:spTree>
    <p:extLst>
      <p:ext uri="{BB962C8B-B14F-4D97-AF65-F5344CB8AC3E}">
        <p14:creationId xmlns:p14="http://schemas.microsoft.com/office/powerpoint/2010/main" val="1027094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4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32</a:t>
            </a:fld>
            <a:endParaRPr lang="en-US" dirty="0"/>
          </a:p>
        </p:txBody>
      </p:sp>
    </p:spTree>
    <p:extLst>
      <p:ext uri="{BB962C8B-B14F-4D97-AF65-F5344CB8AC3E}">
        <p14:creationId xmlns:p14="http://schemas.microsoft.com/office/powerpoint/2010/main" val="3245460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33</a:t>
            </a:fld>
            <a:endParaRPr lang="en-US" dirty="0"/>
          </a:p>
        </p:txBody>
      </p:sp>
    </p:spTree>
    <p:extLst>
      <p:ext uri="{BB962C8B-B14F-4D97-AF65-F5344CB8AC3E}">
        <p14:creationId xmlns:p14="http://schemas.microsoft.com/office/powerpoint/2010/main" val="3222758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34</a:t>
            </a:fld>
            <a:endParaRPr lang="en-US" dirty="0"/>
          </a:p>
        </p:txBody>
      </p:sp>
    </p:spTree>
    <p:extLst>
      <p:ext uri="{BB962C8B-B14F-4D97-AF65-F5344CB8AC3E}">
        <p14:creationId xmlns:p14="http://schemas.microsoft.com/office/powerpoint/2010/main" val="1105287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C560F-E5C8-4C1A-8637-A5691D97916B}" type="slidenum">
              <a:rPr lang="en-US" smtClean="0"/>
              <a:t>36</a:t>
            </a:fld>
            <a:endParaRPr lang="en-US" dirty="0"/>
          </a:p>
        </p:txBody>
      </p:sp>
    </p:spTree>
    <p:extLst>
      <p:ext uri="{BB962C8B-B14F-4D97-AF65-F5344CB8AC3E}">
        <p14:creationId xmlns:p14="http://schemas.microsoft.com/office/powerpoint/2010/main" val="73198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pPr>
            <a:r>
              <a:rPr lang="en-US" sz="1800" dirty="0" smtClean="0">
                <a:solidFill>
                  <a:prstClr val="black"/>
                </a:solidFill>
                <a:latin typeface="Arial" pitchFamily="34" charset="0"/>
                <a:cs typeface="Arial" pitchFamily="34" charset="0"/>
              </a:rPr>
              <a:t>Authority </a:t>
            </a:r>
            <a:r>
              <a:rPr lang="en-US" sz="1800" dirty="0">
                <a:solidFill>
                  <a:prstClr val="black"/>
                </a:solidFill>
                <a:latin typeface="Arial" pitchFamily="34" charset="0"/>
                <a:cs typeface="Arial" pitchFamily="34" charset="0"/>
              </a:rPr>
              <a:t>extends to </a:t>
            </a:r>
            <a:r>
              <a:rPr lang="en-US" sz="1800" dirty="0" smtClean="0">
                <a:solidFill>
                  <a:prstClr val="black"/>
                </a:solidFill>
                <a:latin typeface="Arial" pitchFamily="34" charset="0"/>
                <a:cs typeface="Arial" pitchFamily="34" charset="0"/>
              </a:rPr>
              <a:t>you.</a:t>
            </a:r>
          </a:p>
          <a:p>
            <a:pPr lvl="0">
              <a:lnSpc>
                <a:spcPct val="150000"/>
              </a:lnSpc>
            </a:pPr>
            <a:r>
              <a:rPr lang="en-US" sz="1800" dirty="0" smtClean="0">
                <a:solidFill>
                  <a:prstClr val="black"/>
                </a:solidFill>
                <a:latin typeface="Arial" pitchFamily="34" charset="0"/>
                <a:cs typeface="Arial" pitchFamily="34" charset="0"/>
              </a:rPr>
              <a:t>You </a:t>
            </a:r>
            <a:r>
              <a:rPr lang="en-US" sz="1800" dirty="0">
                <a:solidFill>
                  <a:prstClr val="black"/>
                </a:solidFill>
                <a:latin typeface="Arial" pitchFamily="34" charset="0"/>
                <a:cs typeface="Arial" pitchFamily="34" charset="0"/>
              </a:rPr>
              <a:t>implement </a:t>
            </a:r>
            <a:r>
              <a:rPr lang="en-US" sz="1800" dirty="0" smtClean="0">
                <a:solidFill>
                  <a:prstClr val="black"/>
                </a:solidFill>
                <a:latin typeface="Arial" pitchFamily="34" charset="0"/>
                <a:cs typeface="Arial" pitchFamily="34" charset="0"/>
              </a:rPr>
              <a:t>health enrollment.  </a:t>
            </a:r>
          </a:p>
          <a:p>
            <a:pPr lvl="0">
              <a:lnSpc>
                <a:spcPct val="150000"/>
              </a:lnSpc>
            </a:pPr>
            <a:r>
              <a:rPr lang="en-US" sz="1800" dirty="0" smtClean="0">
                <a:solidFill>
                  <a:prstClr val="black"/>
                </a:solidFill>
                <a:latin typeface="Arial" pitchFamily="34" charset="0"/>
                <a:cs typeface="Arial" pitchFamily="34" charset="0"/>
              </a:rPr>
              <a:t>At </a:t>
            </a:r>
            <a:r>
              <a:rPr lang="en-US" sz="1800" dirty="0">
                <a:solidFill>
                  <a:prstClr val="black"/>
                </a:solidFill>
                <a:latin typeface="Arial" pitchFamily="34" charset="0"/>
                <a:cs typeface="Arial" pitchFamily="34" charset="0"/>
              </a:rPr>
              <a:t>any </a:t>
            </a:r>
            <a:r>
              <a:rPr lang="en-US" sz="1800" dirty="0" smtClean="0">
                <a:solidFill>
                  <a:prstClr val="black"/>
                </a:solidFill>
                <a:latin typeface="Arial" pitchFamily="34" charset="0"/>
                <a:cs typeface="Arial" pitchFamily="34" charset="0"/>
              </a:rPr>
              <a:t>time, if </a:t>
            </a:r>
            <a:r>
              <a:rPr lang="en-US" sz="1800" dirty="0">
                <a:solidFill>
                  <a:prstClr val="black"/>
                </a:solidFill>
                <a:latin typeface="Arial" pitchFamily="34" charset="0"/>
                <a:cs typeface="Arial" pitchFamily="34" charset="0"/>
              </a:rPr>
              <a:t>you question the eligibility of </a:t>
            </a:r>
            <a:r>
              <a:rPr lang="en-US" sz="1800" dirty="0" smtClean="0">
                <a:solidFill>
                  <a:prstClr val="black"/>
                </a:solidFill>
                <a:latin typeface="Arial" pitchFamily="34" charset="0"/>
                <a:cs typeface="Arial" pitchFamily="34" charset="0"/>
              </a:rPr>
              <a:t>a</a:t>
            </a:r>
            <a:r>
              <a:rPr lang="en-US" sz="1800" baseline="0" dirty="0" smtClean="0">
                <a:solidFill>
                  <a:prstClr val="black"/>
                </a:solidFill>
                <a:latin typeface="Arial" pitchFamily="34" charset="0"/>
                <a:cs typeface="Arial" pitchFamily="34" charset="0"/>
              </a:rPr>
              <a:t> dependent</a:t>
            </a:r>
            <a:r>
              <a:rPr lang="en-US" sz="1800" dirty="0" smtClean="0">
                <a:solidFill>
                  <a:prstClr val="black"/>
                </a:solidFill>
                <a:latin typeface="Arial" pitchFamily="34" charset="0"/>
                <a:cs typeface="Arial" pitchFamily="34" charset="0"/>
              </a:rPr>
              <a:t>, </a:t>
            </a:r>
          </a:p>
          <a:p>
            <a:pPr lvl="0">
              <a:lnSpc>
                <a:spcPct val="150000"/>
              </a:lnSpc>
            </a:pPr>
            <a:r>
              <a:rPr lang="en-US" sz="1800" dirty="0" smtClean="0">
                <a:solidFill>
                  <a:prstClr val="black"/>
                </a:solidFill>
                <a:latin typeface="Arial" pitchFamily="34" charset="0"/>
                <a:cs typeface="Arial" pitchFamily="34" charset="0"/>
              </a:rPr>
              <a:t>ask for substantiating documentation. </a:t>
            </a: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58FA8886-F9D7-4067-BA3E-C8F53A48D968}" type="slidenum">
              <a:rPr lang="en-US" smtClean="0"/>
              <a:t>41</a:t>
            </a:fld>
            <a:endParaRPr lang="en-US" dirty="0"/>
          </a:p>
        </p:txBody>
      </p:sp>
    </p:spTree>
    <p:extLst>
      <p:ext uri="{BB962C8B-B14F-4D97-AF65-F5344CB8AC3E}">
        <p14:creationId xmlns:p14="http://schemas.microsoft.com/office/powerpoint/2010/main" val="37656660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Michelle starts here</a:t>
            </a:r>
          </a:p>
          <a:p>
            <a:r>
              <a:rPr lang="en-US" sz="1400" dirty="0"/>
              <a:t>	</a:t>
            </a:r>
          </a:p>
          <a:p>
            <a:endParaRPr lang="en-US" sz="1400" b="0" i="0" u="none" strike="noStrike" kern="1200" baseline="0" dirty="0" smtClean="0">
              <a:solidFill>
                <a:schemeClr val="tx1"/>
              </a:solidFill>
            </a:endParaRPr>
          </a:p>
          <a:p>
            <a:r>
              <a:rPr lang="en-US" sz="1400" b="0" i="0" u="none" strike="noStrike" kern="1200" baseline="0" dirty="0" smtClean="0">
                <a:solidFill>
                  <a:schemeClr val="tx1"/>
                </a:solidFill>
              </a:rPr>
              <a:t>When an employee enrolls, they must enroll themselves or themselves and all eligible family members, unless the family member is: </a:t>
            </a:r>
          </a:p>
          <a:p>
            <a:endParaRPr lang="en-US" sz="1400" b="0" i="0" u="none" strike="noStrike" kern="1200" baseline="0" dirty="0" smtClean="0">
              <a:solidFill>
                <a:schemeClr val="tx1"/>
              </a:solidFill>
            </a:endParaRPr>
          </a:p>
          <a:p>
            <a:pPr marL="628650" lvl="1" indent="-171450">
              <a:buFont typeface="Arial" panose="020B0604020202020204" pitchFamily="34" charset="0"/>
              <a:buChar char="•"/>
            </a:pPr>
            <a:r>
              <a:rPr lang="en-US" sz="1400" b="0" i="0" u="none" strike="noStrike" kern="1200" baseline="0" dirty="0" smtClean="0">
                <a:solidFill>
                  <a:schemeClr val="tx1"/>
                </a:solidFill>
              </a:rPr>
              <a:t>Covered under another health plan</a:t>
            </a:r>
          </a:p>
          <a:p>
            <a:pPr marL="628650" lvl="1" indent="-171450">
              <a:buFont typeface="Arial" panose="020B0604020202020204" pitchFamily="34" charset="0"/>
              <a:buChar char="•"/>
            </a:pPr>
            <a:r>
              <a:rPr lang="en-US" sz="1400" b="0" i="0" u="none" strike="noStrike" kern="1200" baseline="0" dirty="0" smtClean="0">
                <a:solidFill>
                  <a:schemeClr val="tx1"/>
                </a:solidFill>
              </a:rPr>
              <a:t>A spouse not living in your household</a:t>
            </a:r>
          </a:p>
          <a:p>
            <a:pPr marL="628650" lvl="1" indent="-171450">
              <a:buFont typeface="Arial" panose="020B0604020202020204" pitchFamily="34" charset="0"/>
              <a:buChar char="•"/>
            </a:pPr>
            <a:r>
              <a:rPr lang="en-US" sz="1400" b="0" i="0" u="none" strike="noStrike" kern="1200" baseline="0" dirty="0" smtClean="0">
                <a:solidFill>
                  <a:schemeClr val="tx1"/>
                </a:solidFill>
              </a:rPr>
              <a:t>A child who has attained the age of 18</a:t>
            </a:r>
          </a:p>
          <a:p>
            <a:pPr marL="628650" lvl="1" indent="-171450">
              <a:buFont typeface="Arial" panose="020B0604020202020204" pitchFamily="34" charset="0"/>
              <a:buChar char="•"/>
            </a:pPr>
            <a:r>
              <a:rPr lang="en-US" sz="1400" b="0" i="0" u="none" strike="noStrike" kern="1200" baseline="0" dirty="0" smtClean="0">
                <a:solidFill>
                  <a:schemeClr val="tx1"/>
                </a:solidFill>
              </a:rPr>
              <a:t>A member of the armed forces</a:t>
            </a:r>
          </a:p>
          <a:p>
            <a:endParaRPr lang="en-US" sz="1400" dirty="0" smtClean="0">
              <a:solidFill>
                <a:srgbClr val="FF0000"/>
              </a:solidFill>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42</a:t>
            </a:fld>
            <a:endParaRPr lang="en-US" dirty="0"/>
          </a:p>
        </p:txBody>
      </p:sp>
    </p:spTree>
    <p:extLst>
      <p:ext uri="{BB962C8B-B14F-4D97-AF65-F5344CB8AC3E}">
        <p14:creationId xmlns:p14="http://schemas.microsoft.com/office/powerpoint/2010/main" val="27843145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10"/>
          </a:xfrm>
          <a:prstGeom prst="rect">
            <a:avLst/>
          </a:prstGeom>
        </p:spPr>
        <p:txBody>
          <a:bodyPr/>
          <a:lstStyle/>
          <a:p>
            <a:pPr marL="628650" lvl="1" indent="-171450">
              <a:buFont typeface="Arial" panose="020B0604020202020204" pitchFamily="34" charset="0"/>
              <a:buChar char="•"/>
            </a:pPr>
            <a:endParaRPr lang="en-US" sz="1100" dirty="0"/>
          </a:p>
          <a:p>
            <a:r>
              <a:rPr lang="en-US" dirty="0"/>
              <a:t>	</a:t>
            </a:r>
            <a:r>
              <a:rPr lang="en-US" dirty="0" smtClean="0"/>
              <a:t>Now we’ll talk about Enrollment times</a:t>
            </a:r>
            <a:endParaRPr lang="en-US" dirty="0"/>
          </a:p>
          <a:p>
            <a:r>
              <a:rPr lang="en-US" dirty="0"/>
              <a:t>	</a:t>
            </a: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43</a:t>
            </a:fld>
            <a:endParaRPr lang="en-US" dirty="0"/>
          </a:p>
        </p:txBody>
      </p:sp>
    </p:spTree>
    <p:extLst>
      <p:ext uri="{BB962C8B-B14F-4D97-AF65-F5344CB8AC3E}">
        <p14:creationId xmlns:p14="http://schemas.microsoft.com/office/powerpoint/2010/main" val="26837581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b="1" dirty="0"/>
              <a:t>New employees </a:t>
            </a:r>
            <a:r>
              <a:rPr lang="en-US" sz="1600" dirty="0"/>
              <a:t>have 60 calendar days from the date of their initial appointment to enroll themselves and eligible family members in a health plan. </a:t>
            </a:r>
          </a:p>
          <a:p>
            <a:endParaRPr lang="en-US" sz="1600" dirty="0"/>
          </a:p>
          <a:p>
            <a:pPr marL="628650" lvl="1" indent="-171450">
              <a:buFont typeface="Arial" panose="020B0604020202020204" pitchFamily="34" charset="0"/>
              <a:buChar char="•"/>
            </a:pPr>
            <a:r>
              <a:rPr lang="en-US" sz="1600" dirty="0"/>
              <a:t>The effective date of the enrollment is the first of the month following the date you receive the Health Benefit Plan Enrollment form. </a:t>
            </a:r>
          </a:p>
          <a:p>
            <a:pPr marL="628650" lvl="1" indent="-171450">
              <a:buFont typeface="Arial" panose="020B0604020202020204" pitchFamily="34" charset="0"/>
              <a:buChar char="•"/>
            </a:pPr>
            <a:endParaRPr lang="en-US" sz="1600" dirty="0"/>
          </a:p>
          <a:p>
            <a:pPr marL="628650" lvl="1" indent="-171450">
              <a:buFont typeface="Arial" panose="020B0604020202020204" pitchFamily="34" charset="0"/>
              <a:buChar char="•"/>
            </a:pPr>
            <a:r>
              <a:rPr lang="en-US" sz="1600" dirty="0"/>
              <a:t>To ensure coverage begins on the correct date, please be sure to process the enrollment forms timely.</a:t>
            </a:r>
          </a:p>
          <a:p>
            <a:endParaRPr lang="en-US" b="1" dirty="0" smtClean="0"/>
          </a:p>
          <a:p>
            <a:endParaRPr lang="en-US" b="1" dirty="0"/>
          </a:p>
          <a:p>
            <a:r>
              <a:rPr lang="en-US" b="1" dirty="0" smtClean="0"/>
              <a:t>Who can explain what a qualifying control period is?</a:t>
            </a:r>
            <a:endParaRPr lang="en-US" b="1"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44</a:t>
            </a:fld>
            <a:endParaRPr lang="en-US" dirty="0"/>
          </a:p>
        </p:txBody>
      </p:sp>
    </p:spTree>
    <p:extLst>
      <p:ext uri="{BB962C8B-B14F-4D97-AF65-F5344CB8AC3E}">
        <p14:creationId xmlns:p14="http://schemas.microsoft.com/office/powerpoint/2010/main" val="481664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b="1" dirty="0"/>
              <a:t>Open Enrollment </a:t>
            </a:r>
            <a:r>
              <a:rPr lang="en-US" sz="1600" dirty="0"/>
              <a:t>–is traditionally held annually each fall and allows eligible employees to: </a:t>
            </a:r>
          </a:p>
          <a:p>
            <a:pPr lvl="1"/>
            <a:r>
              <a:rPr lang="en-US" sz="1600" dirty="0"/>
              <a:t>• Enroll </a:t>
            </a:r>
          </a:p>
          <a:p>
            <a:pPr lvl="1"/>
            <a:r>
              <a:rPr lang="en-US" sz="1600" dirty="0"/>
              <a:t>• Change health plans </a:t>
            </a:r>
          </a:p>
          <a:p>
            <a:pPr lvl="1"/>
            <a:r>
              <a:rPr lang="en-US" sz="1600" dirty="0"/>
              <a:t>• Add/delete eligible dependents </a:t>
            </a:r>
          </a:p>
          <a:p>
            <a:pPr lvl="1"/>
            <a:r>
              <a:rPr lang="en-US" sz="1600" dirty="0"/>
              <a:t>• Cancel coverage </a:t>
            </a:r>
          </a:p>
          <a:p>
            <a:endParaRPr lang="en-US" sz="1600" dirty="0"/>
          </a:p>
          <a:p>
            <a:pPr lvl="1"/>
            <a:r>
              <a:rPr lang="en-US" sz="1600" dirty="0"/>
              <a:t>All transactions become effective January 1 following the Open Enrollment period. </a:t>
            </a:r>
            <a:endParaRPr lang="en-US" sz="1600" dirty="0" smtClean="0"/>
          </a:p>
          <a:p>
            <a:pPr lvl="1"/>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b="1" dirty="0" smtClean="0"/>
              <a:t>Who can tell me how often CalPERS is required to hold an Open Enrollment? (Answer – every 3 years)</a:t>
            </a:r>
            <a:endParaRPr lang="en-US" sz="1600" b="1" dirty="0"/>
          </a:p>
          <a:p>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45</a:t>
            </a:fld>
            <a:endParaRPr lang="en-US" dirty="0"/>
          </a:p>
        </p:txBody>
      </p:sp>
    </p:spTree>
    <p:extLst>
      <p:ext uri="{BB962C8B-B14F-4D97-AF65-F5344CB8AC3E}">
        <p14:creationId xmlns:p14="http://schemas.microsoft.com/office/powerpoint/2010/main" val="416619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 B</a:t>
            </a:r>
          </a:p>
          <a:p>
            <a:endParaRPr lang="en-US" dirty="0"/>
          </a:p>
          <a:p>
            <a:r>
              <a:rPr lang="en-US" dirty="0" smtClean="0"/>
              <a:t>4 = D</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4</a:t>
            </a:fld>
            <a:endParaRPr lang="en-US" dirty="0"/>
          </a:p>
        </p:txBody>
      </p:sp>
    </p:spTree>
    <p:extLst>
      <p:ext uri="{BB962C8B-B14F-4D97-AF65-F5344CB8AC3E}">
        <p14:creationId xmlns:p14="http://schemas.microsoft.com/office/powerpoint/2010/main" val="28931343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415790"/>
          </a:xfrm>
          <a:prstGeom prst="rect">
            <a:avLst/>
          </a:prstGeom>
        </p:spPr>
        <p:txBody>
          <a:bodyPr/>
          <a:lstStyle/>
          <a:p>
            <a:pPr lvl="1"/>
            <a:endParaRPr lang="en-US" sz="1100" dirty="0"/>
          </a:p>
          <a:p>
            <a:r>
              <a:rPr lang="en-US" sz="1600" dirty="0" smtClean="0"/>
              <a:t>Special enrollments ensure the employee’s health plan provides coverage where the children live. If not, the employee needs to change plans.</a:t>
            </a:r>
          </a:p>
          <a:p>
            <a:endParaRPr lang="en-US" sz="1600" dirty="0"/>
          </a:p>
          <a:p>
            <a:r>
              <a:rPr lang="en-US" sz="1600" dirty="0" smtClean="0"/>
              <a:t>If the employee refuses or ignores it , do an administrative transaction to  enroll family in PERS Choice.</a:t>
            </a:r>
          </a:p>
          <a:p>
            <a:endParaRPr lang="en-US" sz="1600" dirty="0" smtClean="0"/>
          </a:p>
          <a:p>
            <a:r>
              <a:rPr lang="en-US" sz="1600" dirty="0" smtClean="0"/>
              <a:t>Events </a:t>
            </a:r>
            <a:r>
              <a:rPr lang="en-US" sz="1600" dirty="0"/>
              <a:t>that qualify for </a:t>
            </a:r>
            <a:r>
              <a:rPr lang="en-US" sz="1600" b="1" dirty="0"/>
              <a:t>Special Enrollment </a:t>
            </a:r>
            <a:r>
              <a:rPr lang="en-US" sz="1600" dirty="0"/>
              <a:t>include: </a:t>
            </a:r>
          </a:p>
          <a:p>
            <a:pPr lvl="1"/>
            <a:r>
              <a:rPr lang="en-US" sz="1600" dirty="0"/>
              <a:t>• Loss of other non-CalPERS coverage </a:t>
            </a:r>
          </a:p>
          <a:p>
            <a:pPr lvl="1"/>
            <a:r>
              <a:rPr lang="en-US" sz="1600" dirty="0"/>
              <a:t>• Marriage/domestic partnership </a:t>
            </a:r>
          </a:p>
          <a:p>
            <a:pPr lvl="1"/>
            <a:r>
              <a:rPr lang="en-US" sz="1600" dirty="0"/>
              <a:t>• Birth/adoption </a:t>
            </a:r>
          </a:p>
          <a:p>
            <a:pPr lvl="1"/>
            <a:r>
              <a:rPr lang="en-US" sz="1600" dirty="0"/>
              <a:t>• Court-ordered coverage </a:t>
            </a:r>
          </a:p>
          <a:p>
            <a:pPr lvl="1"/>
            <a:r>
              <a:rPr lang="en-US" sz="1600" dirty="0"/>
              <a:t>• Exception for divorce/termination of domestic partnership </a:t>
            </a:r>
          </a:p>
          <a:p>
            <a:pPr lvl="1"/>
            <a:endParaRPr lang="en-US" sz="11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46</a:t>
            </a:fld>
            <a:endParaRPr lang="en-US" dirty="0"/>
          </a:p>
        </p:txBody>
      </p:sp>
    </p:spTree>
    <p:extLst>
      <p:ext uri="{BB962C8B-B14F-4D97-AF65-F5344CB8AC3E}">
        <p14:creationId xmlns:p14="http://schemas.microsoft.com/office/powerpoint/2010/main" val="8855925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b="1" dirty="0"/>
              <a:t>Late Enrollment </a:t>
            </a:r>
            <a:r>
              <a:rPr lang="en-US" sz="1600" dirty="0"/>
              <a:t>allows an employee to request enrollment if they declined or cancelled enrollment for themselves or their dependents, and the Special Enrollment exceptions do not apply.  (Requires 90-day waiting period)	</a:t>
            </a:r>
          </a:p>
          <a:p>
            <a:endParaRPr lang="en-US" sz="1600" dirty="0"/>
          </a:p>
          <a:p>
            <a:endParaRPr lang="en-US"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47</a:t>
            </a:fld>
            <a:endParaRPr lang="en-US" dirty="0"/>
          </a:p>
        </p:txBody>
      </p:sp>
    </p:spTree>
    <p:extLst>
      <p:ext uri="{BB962C8B-B14F-4D97-AF65-F5344CB8AC3E}">
        <p14:creationId xmlns:p14="http://schemas.microsoft.com/office/powerpoint/2010/main" val="35085084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rPr>
              <a:t>There are a</a:t>
            </a:r>
            <a:r>
              <a:rPr kumimoji="0" lang="en-US" sz="1600" b="0" i="0" u="none" strike="noStrike" kern="1200" cap="none" spc="0" normalizeH="0" noProof="0" dirty="0" smtClean="0">
                <a:ln>
                  <a:noFill/>
                </a:ln>
                <a:solidFill>
                  <a:prstClr val="black"/>
                </a:solidFill>
                <a:effectLst/>
                <a:uLnTx/>
                <a:uFillTx/>
                <a:latin typeface="+mn-lt"/>
              </a:rPr>
              <a:t> number of transactions…</a:t>
            </a:r>
            <a:endParaRPr kumimoji="0" lang="en-US" sz="1600" b="0" i="0" u="none" strike="noStrike" kern="1200" cap="none" spc="0" normalizeH="0" baseline="0" noProof="0" dirty="0" smtClean="0">
              <a:ln>
                <a:noFill/>
              </a:ln>
              <a:solidFill>
                <a:prstClr val="black"/>
              </a:solidFill>
              <a:effectLst/>
              <a:uLnTx/>
              <a:uFillTx/>
              <a:latin typeface="+mn-lt"/>
            </a:endParaRP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48</a:t>
            </a:fld>
            <a:endParaRPr lang="en-US" dirty="0"/>
          </a:p>
        </p:txBody>
      </p:sp>
    </p:spTree>
    <p:extLst>
      <p:ext uri="{BB962C8B-B14F-4D97-AF65-F5344CB8AC3E}">
        <p14:creationId xmlns:p14="http://schemas.microsoft.com/office/powerpoint/2010/main" val="35085084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648200"/>
          </a:xfrm>
          <a:prstGeom prst="rect">
            <a:avLst/>
          </a:prstGeom>
        </p:spPr>
        <p:txBody>
          <a:bodyPr/>
          <a:lstStyle/>
          <a:p>
            <a:r>
              <a:rPr lang="en-US" sz="1600" dirty="0" smtClean="0"/>
              <a:t>Must be completed in a timely manner.</a:t>
            </a:r>
          </a:p>
          <a:p>
            <a:r>
              <a:rPr lang="en-US" sz="1600" dirty="0"/>
              <a:t/>
            </a:r>
            <a:br>
              <a:rPr lang="en-US" sz="1600" dirty="0"/>
            </a:br>
            <a:r>
              <a:rPr lang="en-US" sz="1600" dirty="0" smtClean="0"/>
              <a:t>It’s just as important to remove employees/dependents timely as it is to add them.</a:t>
            </a:r>
          </a:p>
          <a:p>
            <a:endParaRPr lang="en-US" sz="1600" dirty="0" smtClean="0"/>
          </a:p>
          <a:p>
            <a:r>
              <a:rPr lang="en-US" sz="1600" dirty="0" smtClean="0"/>
              <a:t>This ensures the state is not exposed to liability for ineligibles.</a:t>
            </a:r>
          </a:p>
          <a:p>
            <a:endParaRPr lang="en-US" sz="1600" dirty="0"/>
          </a:p>
          <a:p>
            <a:r>
              <a:rPr lang="en-US" sz="1600" dirty="0" smtClean="0"/>
              <a:t>Also, ACA limits the employers ability to delete retroactively when employees become ineligible due to a reduction in time base. </a:t>
            </a:r>
          </a:p>
          <a:p>
            <a:endParaRPr lang="en-US" sz="1600" dirty="0"/>
          </a:p>
          <a:p>
            <a:pPr lvl="1"/>
            <a:r>
              <a:rPr lang="en-US" sz="1600" dirty="0" smtClean="0"/>
              <a:t>For example, if an employee goes from Permanent Full-Time to less than half-time the employee must be deleted prospectively.</a:t>
            </a:r>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49</a:t>
            </a:fld>
            <a:endParaRPr lang="en-US" dirty="0"/>
          </a:p>
        </p:txBody>
      </p:sp>
    </p:spTree>
    <p:extLst>
      <p:ext uri="{BB962C8B-B14F-4D97-AF65-F5344CB8AC3E}">
        <p14:creationId xmlns:p14="http://schemas.microsoft.com/office/powerpoint/2010/main" val="27796795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dirty="0"/>
              <a:t>Permissive transactions are additions or deletions to a health enrollment at the voluntary request of the enrolled member. 	</a:t>
            </a:r>
          </a:p>
          <a:p>
            <a:r>
              <a:rPr lang="en-US" sz="1600" dirty="0" smtClean="0"/>
              <a:t>Need to hold employees accountable who keep ex-spouses on the roll.</a:t>
            </a:r>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50</a:t>
            </a:fld>
            <a:endParaRPr lang="en-US" dirty="0"/>
          </a:p>
        </p:txBody>
      </p:sp>
    </p:spTree>
    <p:extLst>
      <p:ext uri="{BB962C8B-B14F-4D97-AF65-F5344CB8AC3E}">
        <p14:creationId xmlns:p14="http://schemas.microsoft.com/office/powerpoint/2010/main" val="12681601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dirty="0" smtClean="0"/>
              <a:t>CalPERS sends</a:t>
            </a:r>
            <a:r>
              <a:rPr lang="en-US" baseline="0" dirty="0" smtClean="0"/>
              <a:t> a postcard to members approcahing their 65 birthday.  State health benefits guide talks more about this.  </a:t>
            </a:r>
            <a:r>
              <a:rPr lang="en-US" dirty="0" smtClean="0"/>
              <a:t>For more information regarding medicare,</a:t>
            </a:r>
            <a:r>
              <a:rPr lang="en-US" baseline="0" dirty="0" smtClean="0"/>
              <a:t> contact the SS office.</a:t>
            </a:r>
          </a:p>
          <a:p>
            <a:endParaRPr lang="en-US" baseline="0" dirty="0" smtClean="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51</a:t>
            </a:fld>
            <a:endParaRPr lang="en-US" dirty="0"/>
          </a:p>
        </p:txBody>
      </p:sp>
    </p:spTree>
    <p:extLst>
      <p:ext uri="{BB962C8B-B14F-4D97-AF65-F5344CB8AC3E}">
        <p14:creationId xmlns:p14="http://schemas.microsoft.com/office/powerpoint/2010/main" val="34834976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400" dirty="0" smtClean="0"/>
              <a:t>Enrolling </a:t>
            </a:r>
            <a:r>
              <a:rPr lang="en-US" sz="1400" dirty="0"/>
              <a:t>in two CalPERS health plans </a:t>
            </a:r>
            <a:r>
              <a:rPr lang="en-US" sz="1400" dirty="0" smtClean="0"/>
              <a:t>− </a:t>
            </a:r>
            <a:r>
              <a:rPr lang="en-US" sz="1400" b="1" dirty="0"/>
              <a:t>Dual CalPERS coverage </a:t>
            </a:r>
            <a:r>
              <a:rPr lang="en-US" sz="1400" dirty="0"/>
              <a:t>occurs when a member is enrolled in a CalPERS health plan as both a member (subscriber) and a dependent or as a dependent on two enrollments. </a:t>
            </a:r>
          </a:p>
          <a:p>
            <a:r>
              <a:rPr lang="en-US" sz="1400" dirty="0"/>
              <a:t>	</a:t>
            </a:r>
          </a:p>
          <a:p>
            <a:endParaRPr lang="en-US" sz="1400" dirty="0"/>
          </a:p>
          <a:p>
            <a:r>
              <a:rPr lang="en-US" sz="1400" b="1" dirty="0"/>
              <a:t>Split Enrollment </a:t>
            </a:r>
            <a:r>
              <a:rPr lang="en-US" sz="1400" dirty="0"/>
              <a:t>of dependents </a:t>
            </a:r>
          </a:p>
          <a:p>
            <a:r>
              <a:rPr lang="en-US" sz="1400" dirty="0"/>
              <a:t>− When two active or retired members are married to each other or in a domestic partnership and enroll in a CalPERS health plan in their own right, one parent must carry all dependents on one health plan. </a:t>
            </a:r>
          </a:p>
          <a:p>
            <a:r>
              <a:rPr lang="en-US" sz="1400" dirty="0"/>
              <a:t>− Parents cannot split enrollment of dependents </a:t>
            </a:r>
            <a:endParaRPr lang="en-US" sz="1400" dirty="0" smtClean="0"/>
          </a:p>
          <a:p>
            <a:endParaRPr lang="en-US" sz="1400" dirty="0"/>
          </a:p>
          <a:p>
            <a:r>
              <a:rPr lang="en-US" sz="1400" dirty="0" smtClean="0"/>
              <a:t>Extra info: </a:t>
            </a:r>
            <a:r>
              <a:rPr lang="en-US" sz="1400" dirty="0"/>
              <a:t>When dual CalPERS coverage or a split enrollment is discovered, the enrollment that caused the dual coverage or split enrollment must be retroactively canceled. The employee may be responsible for all costs incurred from the date the dual coverage or split enrollment began. 	</a:t>
            </a:r>
          </a:p>
          <a:p>
            <a:endParaRPr lang="en-US" sz="1400" dirty="0"/>
          </a:p>
          <a:p>
            <a:r>
              <a:rPr lang="en-US" sz="1400" dirty="0"/>
              <a:t>	</a:t>
            </a:r>
          </a:p>
          <a:p>
            <a:endParaRPr lang="en-US" sz="14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52</a:t>
            </a:fld>
            <a:endParaRPr lang="en-US" dirty="0"/>
          </a:p>
        </p:txBody>
      </p:sp>
    </p:spTree>
    <p:extLst>
      <p:ext uri="{BB962C8B-B14F-4D97-AF65-F5344CB8AC3E}">
        <p14:creationId xmlns:p14="http://schemas.microsoft.com/office/powerpoint/2010/main" val="24242900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dirty="0"/>
              <a:t>When an employee elects to enroll in direct pay: </a:t>
            </a:r>
            <a:endParaRPr lang="en-US" sz="1600" dirty="0" smtClean="0"/>
          </a:p>
          <a:p>
            <a:endParaRPr lang="en-US" sz="1600" dirty="0"/>
          </a:p>
          <a:p>
            <a:pPr marL="742950" lvl="1" indent="-285750">
              <a:buFont typeface="Arial" panose="020B0604020202020204" pitchFamily="34" charset="0"/>
              <a:buChar char="•"/>
            </a:pPr>
            <a:r>
              <a:rPr lang="en-US" sz="1600" dirty="0" smtClean="0"/>
              <a:t>A </a:t>
            </a:r>
            <a:r>
              <a:rPr lang="en-US" sz="1600" dirty="0"/>
              <a:t>Direct Payment Authorization form must be completed and signed by you and the employee </a:t>
            </a:r>
          </a:p>
          <a:p>
            <a:pPr marL="742950" lvl="1" indent="-285750">
              <a:buFont typeface="Arial" panose="020B0604020202020204" pitchFamily="34" charset="0"/>
              <a:buChar char="•"/>
            </a:pPr>
            <a:r>
              <a:rPr lang="en-US" sz="1600" dirty="0" smtClean="0"/>
              <a:t>The </a:t>
            </a:r>
            <a:r>
              <a:rPr lang="en-US" sz="1600" dirty="0"/>
              <a:t>employee must pay 100 percent of the premium directly to the health plan by the established due dates </a:t>
            </a:r>
          </a:p>
          <a:p>
            <a:pPr marL="742950" lvl="1" indent="-285750">
              <a:buFont typeface="Arial" panose="020B0604020202020204" pitchFamily="34" charset="0"/>
              <a:buChar char="•"/>
            </a:pPr>
            <a:r>
              <a:rPr lang="en-US" sz="1600" dirty="0" smtClean="0"/>
              <a:t>The </a:t>
            </a:r>
            <a:r>
              <a:rPr lang="en-US" sz="1600" dirty="0"/>
              <a:t>employee may elect to delete dependents before starting Direct Pay and must submit a Health Benefit Plan Enrollment form to you </a:t>
            </a:r>
          </a:p>
          <a:p>
            <a:pPr marL="742950" lvl="1" indent="-285750">
              <a:buFont typeface="Arial" panose="020B0604020202020204" pitchFamily="34" charset="0"/>
              <a:buChar char="•"/>
            </a:pPr>
            <a:r>
              <a:rPr lang="en-US" sz="1600" dirty="0" smtClean="0"/>
              <a:t>The </a:t>
            </a:r>
            <a:r>
              <a:rPr lang="en-US" sz="1600" dirty="0"/>
              <a:t>employee may add newly acquired dependents while on Direct Pay </a:t>
            </a:r>
          </a:p>
          <a:p>
            <a:r>
              <a:rPr lang="en-US" sz="1600" dirty="0"/>
              <a:t>	</a:t>
            </a:r>
          </a:p>
          <a:p>
            <a:endParaRPr lang="en-US"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53</a:t>
            </a:fld>
            <a:endParaRPr lang="en-US" dirty="0"/>
          </a:p>
        </p:txBody>
      </p:sp>
    </p:spTree>
    <p:extLst>
      <p:ext uri="{BB962C8B-B14F-4D97-AF65-F5344CB8AC3E}">
        <p14:creationId xmlns:p14="http://schemas.microsoft.com/office/powerpoint/2010/main" val="12697066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dirty="0" smtClean="0"/>
              <a:t>Cancel coverage if ee enrolls in medicare.</a:t>
            </a:r>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54</a:t>
            </a:fld>
            <a:endParaRPr lang="en-US" dirty="0"/>
          </a:p>
        </p:txBody>
      </p:sp>
    </p:spTree>
    <p:extLst>
      <p:ext uri="{BB962C8B-B14F-4D97-AF65-F5344CB8AC3E}">
        <p14:creationId xmlns:p14="http://schemas.microsoft.com/office/powerpoint/2010/main" val="39974636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55</a:t>
            </a:fld>
            <a:endParaRPr lang="en-US" dirty="0"/>
          </a:p>
        </p:txBody>
      </p:sp>
    </p:spTree>
    <p:extLst>
      <p:ext uri="{BB962C8B-B14F-4D97-AF65-F5344CB8AC3E}">
        <p14:creationId xmlns:p14="http://schemas.microsoft.com/office/powerpoint/2010/main" val="306576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 C</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5</a:t>
            </a:fld>
            <a:endParaRPr lang="en-US" dirty="0"/>
          </a:p>
        </p:txBody>
      </p:sp>
    </p:spTree>
    <p:extLst>
      <p:ext uri="{BB962C8B-B14F-4D97-AF65-F5344CB8AC3E}">
        <p14:creationId xmlns:p14="http://schemas.microsoft.com/office/powerpoint/2010/main" val="15412076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employee if they know if atros has been filed with courts.</a:t>
            </a:r>
          </a:p>
          <a:p>
            <a:endParaRPr lang="en-US" dirty="0" smtClean="0"/>
          </a:p>
          <a:p>
            <a:r>
              <a:rPr lang="en-US" dirty="0" smtClean="0"/>
              <a:t>Optional – office doesn’t have to disenroll</a:t>
            </a:r>
            <a:r>
              <a:rPr lang="en-US" baseline="0" dirty="0" smtClean="0"/>
              <a:t> without divorce papers.</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56</a:t>
            </a:fld>
            <a:endParaRPr lang="en-US" dirty="0"/>
          </a:p>
        </p:txBody>
      </p:sp>
    </p:spTree>
    <p:extLst>
      <p:ext uri="{BB962C8B-B14F-4D97-AF65-F5344CB8AC3E}">
        <p14:creationId xmlns:p14="http://schemas.microsoft.com/office/powerpoint/2010/main" val="7805980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pPr>
            <a:r>
              <a:rPr lang="en-US" sz="1800" dirty="0">
                <a:solidFill>
                  <a:prstClr val="black"/>
                </a:solidFill>
                <a:latin typeface="Arial" pitchFamily="34" charset="0"/>
                <a:cs typeface="Arial" pitchFamily="34" charset="0"/>
              </a:rPr>
              <a:t>The CalHR website has COBRA information and the forms.</a:t>
            </a:r>
          </a:p>
          <a:p>
            <a:pPr lvl="0">
              <a:lnSpc>
                <a:spcPct val="150000"/>
              </a:lnSpc>
            </a:pPr>
            <a:endParaRPr lang="en-US"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58FA8886-F9D7-4067-BA3E-C8F53A48D968}" type="slidenum">
              <a:rPr lang="en-US" smtClean="0"/>
              <a:t>57</a:t>
            </a:fld>
            <a:endParaRPr lang="en-US" dirty="0"/>
          </a:p>
        </p:txBody>
      </p:sp>
    </p:spTree>
    <p:extLst>
      <p:ext uri="{BB962C8B-B14F-4D97-AF65-F5344CB8AC3E}">
        <p14:creationId xmlns:p14="http://schemas.microsoft.com/office/powerpoint/2010/main" val="321514763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by taking a short quiz. Those of you attending in person will find the quiz in your handouts. Those of you on the phone can use a piece of paper to note your answers. </a:t>
            </a:r>
          </a:p>
          <a:p>
            <a:endParaRPr lang="en-US" dirty="0"/>
          </a:p>
          <a:p>
            <a:r>
              <a:rPr lang="en-US" dirty="0" smtClean="0"/>
              <a:t>I’m not going to give you the correct answers until the end of our session when I’ll give you a chance to change your answers based on what you’ve learned today.</a:t>
            </a:r>
          </a:p>
          <a:p>
            <a:endParaRPr lang="en-US" dirty="0"/>
          </a:p>
          <a:p>
            <a:r>
              <a:rPr lang="en-US" dirty="0" smtClean="0"/>
              <a:t>1 = C </a:t>
            </a:r>
          </a:p>
          <a:p>
            <a:endParaRPr lang="en-US" dirty="0" smtClean="0"/>
          </a:p>
          <a:p>
            <a:r>
              <a:rPr lang="en-US" dirty="0" smtClean="0"/>
              <a:t>2 = A</a:t>
            </a:r>
          </a:p>
          <a:p>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58</a:t>
            </a:fld>
            <a:endParaRPr lang="en-US" dirty="0"/>
          </a:p>
        </p:txBody>
      </p:sp>
    </p:spTree>
    <p:extLst>
      <p:ext uri="{BB962C8B-B14F-4D97-AF65-F5344CB8AC3E}">
        <p14:creationId xmlns:p14="http://schemas.microsoft.com/office/powerpoint/2010/main" val="2889893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 B</a:t>
            </a:r>
          </a:p>
          <a:p>
            <a:endParaRPr lang="en-US" dirty="0"/>
          </a:p>
          <a:p>
            <a:r>
              <a:rPr lang="en-US" dirty="0" smtClean="0"/>
              <a:t>4 = D</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59</a:t>
            </a:fld>
            <a:endParaRPr lang="en-US" dirty="0"/>
          </a:p>
        </p:txBody>
      </p:sp>
    </p:spTree>
    <p:extLst>
      <p:ext uri="{BB962C8B-B14F-4D97-AF65-F5344CB8AC3E}">
        <p14:creationId xmlns:p14="http://schemas.microsoft.com/office/powerpoint/2010/main" val="2893134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 C</a:t>
            </a:r>
            <a:endParaRPr lang="en-US" dirty="0"/>
          </a:p>
        </p:txBody>
      </p:sp>
      <p:sp>
        <p:nvSpPr>
          <p:cNvPr id="4" name="Slide Number Placeholder 3"/>
          <p:cNvSpPr>
            <a:spLocks noGrp="1"/>
          </p:cNvSpPr>
          <p:nvPr>
            <p:ph type="sldNum" sz="quarter" idx="10"/>
          </p:nvPr>
        </p:nvSpPr>
        <p:spPr/>
        <p:txBody>
          <a:bodyPr/>
          <a:lstStyle/>
          <a:p>
            <a:fld id="{58FA8886-F9D7-4067-BA3E-C8F53A48D968}" type="slidenum">
              <a:rPr lang="en-US" smtClean="0"/>
              <a:t>60</a:t>
            </a:fld>
            <a:endParaRPr lang="en-US" dirty="0"/>
          </a:p>
        </p:txBody>
      </p:sp>
    </p:spTree>
    <p:extLst>
      <p:ext uri="{BB962C8B-B14F-4D97-AF65-F5344CB8AC3E}">
        <p14:creationId xmlns:p14="http://schemas.microsoft.com/office/powerpoint/2010/main" val="154120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415790"/>
          </a:xfrm>
          <a:prstGeom prst="rect">
            <a:avLst/>
          </a:prstGeom>
        </p:spPr>
        <p:txBody>
          <a:bodyPr/>
          <a:lstStyle/>
          <a:p>
            <a:pPr>
              <a:spcAft>
                <a:spcPts val="600"/>
              </a:spcAft>
            </a:pPr>
            <a:endParaRPr lang="en-US" sz="1600" dirty="0" smtClean="0"/>
          </a:p>
          <a:p>
            <a:pPr>
              <a:spcAft>
                <a:spcPts val="600"/>
              </a:spcAft>
            </a:pPr>
            <a:endParaRPr lang="en-US" sz="1600" dirty="0"/>
          </a:p>
          <a:p>
            <a:pPr>
              <a:spcAft>
                <a:spcPts val="600"/>
              </a:spcAft>
            </a:pPr>
            <a:endParaRPr lang="en-US" sz="1600" dirty="0" smtClean="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6</a:t>
            </a:fld>
            <a:endParaRPr lang="en-US" dirty="0"/>
          </a:p>
        </p:txBody>
      </p:sp>
    </p:spTree>
    <p:extLst>
      <p:ext uri="{BB962C8B-B14F-4D97-AF65-F5344CB8AC3E}">
        <p14:creationId xmlns:p14="http://schemas.microsoft.com/office/powerpoint/2010/main" val="397102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58FA8886-F9D7-4067-BA3E-C8F53A48D968}" type="slidenum">
              <a:rPr lang="en-US" smtClean="0"/>
              <a:t>7</a:t>
            </a:fld>
            <a:endParaRPr lang="en-US" dirty="0"/>
          </a:p>
        </p:txBody>
      </p:sp>
    </p:spTree>
    <p:extLst>
      <p:ext uri="{BB962C8B-B14F-4D97-AF65-F5344CB8AC3E}">
        <p14:creationId xmlns:p14="http://schemas.microsoft.com/office/powerpoint/2010/main" val="771610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r>
              <a:rPr lang="en-US" sz="1600" dirty="0" smtClean="0"/>
              <a:t>Show them mycalpers notifications</a:t>
            </a:r>
          </a:p>
          <a:p>
            <a:endParaRPr lang="en-US" sz="1600" dirty="0" smtClean="0"/>
          </a:p>
          <a:p>
            <a:r>
              <a:rPr lang="en-US" sz="1600" dirty="0" smtClean="0"/>
              <a:t>Trivia:</a:t>
            </a:r>
            <a:r>
              <a:rPr lang="en-US" sz="1600" baseline="0" dirty="0" smtClean="0"/>
              <a:t> How many counties do we have in California? 58  How many counties don’t have an HMO available? 18</a:t>
            </a:r>
          </a:p>
          <a:p>
            <a:endParaRPr lang="en-US" sz="1600" baseline="0" dirty="0" smtClean="0"/>
          </a:p>
          <a:p>
            <a:r>
              <a:rPr lang="en-US" sz="1600" baseline="0" dirty="0" smtClean="0"/>
              <a:t>We have two EPO plans.  Blue Shield in Colusa, Mendocino and Sierra counties.  And Anthem Blue Cross in Del Norte county.   </a:t>
            </a:r>
            <a:endParaRPr lang="en-US" sz="16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8</a:t>
            </a:fld>
            <a:endParaRPr lang="en-US" dirty="0"/>
          </a:p>
        </p:txBody>
      </p:sp>
    </p:spTree>
    <p:extLst>
      <p:ext uri="{BB962C8B-B14F-4D97-AF65-F5344CB8AC3E}">
        <p14:creationId xmlns:p14="http://schemas.microsoft.com/office/powerpoint/2010/main" val="91643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a:lstStyle/>
          <a:p>
            <a:endParaRPr lang="en-US" sz="1400" dirty="0"/>
          </a:p>
          <a:p>
            <a:endParaRPr lang="en-US" sz="1400" dirty="0"/>
          </a:p>
        </p:txBody>
      </p:sp>
      <p:sp>
        <p:nvSpPr>
          <p:cNvPr id="4" name="Slide Number Placeholder 3"/>
          <p:cNvSpPr>
            <a:spLocks noGrp="1"/>
          </p:cNvSpPr>
          <p:nvPr>
            <p:ph type="sldNum" sz="quarter" idx="10"/>
          </p:nvPr>
        </p:nvSpPr>
        <p:spPr>
          <a:xfrm>
            <a:off x="3970939" y="8829967"/>
            <a:ext cx="3037840" cy="464820"/>
          </a:xfrm>
          <a:prstGeom prst="rect">
            <a:avLst/>
          </a:prstGeom>
        </p:spPr>
        <p:txBody>
          <a:bodyPr/>
          <a:lstStyle/>
          <a:p>
            <a:fld id="{FB0FA457-90B3-4991-96BA-2F23FC05B80E}" type="slidenum">
              <a:rPr lang="en-US" smtClean="0"/>
              <a:t>9</a:t>
            </a:fld>
            <a:endParaRPr lang="en-US" dirty="0"/>
          </a:p>
        </p:txBody>
      </p:sp>
    </p:spTree>
    <p:extLst>
      <p:ext uri="{BB962C8B-B14F-4D97-AF65-F5344CB8AC3E}">
        <p14:creationId xmlns:p14="http://schemas.microsoft.com/office/powerpoint/2010/main" val="957100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Right Triangle 27"/>
          <p:cNvSpPr/>
          <p:nvPr userDrawn="1"/>
        </p:nvSpPr>
        <p:spPr>
          <a:xfrm>
            <a:off x="0" y="5334000"/>
            <a:ext cx="1524000" cy="1524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ight Triangle 26"/>
          <p:cNvSpPr/>
          <p:nvPr userDrawn="1"/>
        </p:nvSpPr>
        <p:spPr>
          <a:xfrm rot="10800000">
            <a:off x="7620000" y="0"/>
            <a:ext cx="1524000" cy="1524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nip Diagonal Corner Rectangle 15"/>
          <p:cNvSpPr/>
          <p:nvPr userDrawn="1"/>
        </p:nvSpPr>
        <p:spPr>
          <a:xfrm>
            <a:off x="0" y="0"/>
            <a:ext cx="9144000" cy="6858000"/>
          </a:xfrm>
          <a:prstGeom prst="snip2DiagRect">
            <a:avLst/>
          </a:prstGeom>
          <a:gradFill flip="none" rotWithShape="1">
            <a:gsLst>
              <a:gs pos="100000">
                <a:srgbClr val="0068AA"/>
              </a:gs>
              <a:gs pos="0">
                <a:srgbClr val="4B9FEB">
                  <a:lumMod val="100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9940" y="1685540"/>
            <a:ext cx="2124460" cy="2124460"/>
          </a:xfrm>
          <a:prstGeom prst="rect">
            <a:avLst/>
          </a:prstGeom>
        </p:spPr>
      </p:pic>
      <p:sp>
        <p:nvSpPr>
          <p:cNvPr id="2" name="Title 1"/>
          <p:cNvSpPr>
            <a:spLocks noGrp="1"/>
          </p:cNvSpPr>
          <p:nvPr>
            <p:ph type="ctrTitle"/>
          </p:nvPr>
        </p:nvSpPr>
        <p:spPr>
          <a:xfrm>
            <a:off x="685800" y="1524000"/>
            <a:ext cx="5486400" cy="2433829"/>
          </a:xfrm>
        </p:spPr>
        <p:txBody>
          <a:bodyPr>
            <a:noAutofit/>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114800"/>
            <a:ext cx="7848600" cy="1219200"/>
          </a:xfrm>
        </p:spPr>
        <p:txBody>
          <a:bodyPr>
            <a:noAutofit/>
          </a:bodyPr>
          <a:lstStyle>
            <a:lvl1pPr marL="0" indent="0" algn="l">
              <a:buNone/>
              <a:defRPr>
                <a:solidFill>
                  <a:schemeClr val="accent4">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0" name="Rectangle 39"/>
          <p:cNvSpPr/>
          <p:nvPr userDrawn="1"/>
        </p:nvSpPr>
        <p:spPr>
          <a:xfrm>
            <a:off x="-2404" y="5420518"/>
            <a:ext cx="1450204" cy="1437481"/>
          </a:xfrm>
          <a:custGeom>
            <a:avLst/>
            <a:gdLst>
              <a:gd name="connsiteX0" fmla="*/ 0 w 76200"/>
              <a:gd name="connsiteY0" fmla="*/ 0 h 1676400"/>
              <a:gd name="connsiteX1" fmla="*/ 76200 w 76200"/>
              <a:gd name="connsiteY1" fmla="*/ 0 h 1676400"/>
              <a:gd name="connsiteX2" fmla="*/ 76200 w 76200"/>
              <a:gd name="connsiteY2" fmla="*/ 1676400 h 1676400"/>
              <a:gd name="connsiteX3" fmla="*/ 0 w 76200"/>
              <a:gd name="connsiteY3" fmla="*/ 1676400 h 1676400"/>
              <a:gd name="connsiteX4" fmla="*/ 0 w 76200"/>
              <a:gd name="connsiteY4" fmla="*/ 0 h 1676400"/>
              <a:gd name="connsiteX0" fmla="*/ 0 w 1441450"/>
              <a:gd name="connsiteY0" fmla="*/ 323850 h 1676400"/>
              <a:gd name="connsiteX1" fmla="*/ 1441450 w 1441450"/>
              <a:gd name="connsiteY1" fmla="*/ 0 h 1676400"/>
              <a:gd name="connsiteX2" fmla="*/ 1441450 w 1441450"/>
              <a:gd name="connsiteY2" fmla="*/ 1676400 h 1676400"/>
              <a:gd name="connsiteX3" fmla="*/ 1365250 w 1441450"/>
              <a:gd name="connsiteY3" fmla="*/ 1676400 h 1676400"/>
              <a:gd name="connsiteX4" fmla="*/ 0 w 1441450"/>
              <a:gd name="connsiteY4" fmla="*/ 323850 h 1676400"/>
              <a:gd name="connsiteX0" fmla="*/ 6350 w 1447800"/>
              <a:gd name="connsiteY0" fmla="*/ 95250 h 1447800"/>
              <a:gd name="connsiteX1" fmla="*/ 0 w 1447800"/>
              <a:gd name="connsiteY1" fmla="*/ 0 h 1447800"/>
              <a:gd name="connsiteX2" fmla="*/ 1447800 w 1447800"/>
              <a:gd name="connsiteY2" fmla="*/ 1447800 h 1447800"/>
              <a:gd name="connsiteX3" fmla="*/ 1371600 w 1447800"/>
              <a:gd name="connsiteY3" fmla="*/ 1447800 h 1447800"/>
              <a:gd name="connsiteX4" fmla="*/ 6350 w 1447800"/>
              <a:gd name="connsiteY4" fmla="*/ 95250 h 1447800"/>
              <a:gd name="connsiteX0" fmla="*/ 0 w 1441450"/>
              <a:gd name="connsiteY0" fmla="*/ 95250 h 1447800"/>
              <a:gd name="connsiteX1" fmla="*/ 44450 w 1441450"/>
              <a:gd name="connsiteY1" fmla="*/ 0 h 1447800"/>
              <a:gd name="connsiteX2" fmla="*/ 1441450 w 1441450"/>
              <a:gd name="connsiteY2" fmla="*/ 1447800 h 1447800"/>
              <a:gd name="connsiteX3" fmla="*/ 1365250 w 1441450"/>
              <a:gd name="connsiteY3" fmla="*/ 1447800 h 1447800"/>
              <a:gd name="connsiteX4" fmla="*/ 0 w 1441450"/>
              <a:gd name="connsiteY4" fmla="*/ 95250 h 1447800"/>
              <a:gd name="connsiteX0" fmla="*/ 0 w 1441450"/>
              <a:gd name="connsiteY0" fmla="*/ 88900 h 1441450"/>
              <a:gd name="connsiteX1" fmla="*/ 6350 w 1441450"/>
              <a:gd name="connsiteY1" fmla="*/ 0 h 1441450"/>
              <a:gd name="connsiteX2" fmla="*/ 1441450 w 1441450"/>
              <a:gd name="connsiteY2" fmla="*/ 1441450 h 1441450"/>
              <a:gd name="connsiteX3" fmla="*/ 1365250 w 1441450"/>
              <a:gd name="connsiteY3" fmla="*/ 1441450 h 1441450"/>
              <a:gd name="connsiteX4" fmla="*/ 0 w 1441450"/>
              <a:gd name="connsiteY4" fmla="*/ 88900 h 1441450"/>
              <a:gd name="connsiteX0" fmla="*/ 6350 w 1447800"/>
              <a:gd name="connsiteY0" fmla="*/ 92075 h 1444625"/>
              <a:gd name="connsiteX1" fmla="*/ 0 w 1447800"/>
              <a:gd name="connsiteY1" fmla="*/ 0 h 1444625"/>
              <a:gd name="connsiteX2" fmla="*/ 1447800 w 1447800"/>
              <a:gd name="connsiteY2" fmla="*/ 1444625 h 1444625"/>
              <a:gd name="connsiteX3" fmla="*/ 1371600 w 1447800"/>
              <a:gd name="connsiteY3" fmla="*/ 1444625 h 1444625"/>
              <a:gd name="connsiteX4" fmla="*/ 6350 w 1447800"/>
              <a:gd name="connsiteY4" fmla="*/ 92075 h 1444625"/>
              <a:gd name="connsiteX0" fmla="*/ 6350 w 1447800"/>
              <a:gd name="connsiteY0" fmla="*/ 82550 h 1435100"/>
              <a:gd name="connsiteX1" fmla="*/ 0 w 1447800"/>
              <a:gd name="connsiteY1" fmla="*/ 0 h 1435100"/>
              <a:gd name="connsiteX2" fmla="*/ 1447800 w 1447800"/>
              <a:gd name="connsiteY2" fmla="*/ 1435100 h 1435100"/>
              <a:gd name="connsiteX3" fmla="*/ 1371600 w 1447800"/>
              <a:gd name="connsiteY3" fmla="*/ 1435100 h 1435100"/>
              <a:gd name="connsiteX4" fmla="*/ 6350 w 1447800"/>
              <a:gd name="connsiteY4" fmla="*/ 82550 h 1435100"/>
              <a:gd name="connsiteX0" fmla="*/ 0 w 1448594"/>
              <a:gd name="connsiteY0" fmla="*/ 82550 h 1435100"/>
              <a:gd name="connsiteX1" fmla="*/ 794 w 1448594"/>
              <a:gd name="connsiteY1" fmla="*/ 0 h 1435100"/>
              <a:gd name="connsiteX2" fmla="*/ 1448594 w 1448594"/>
              <a:gd name="connsiteY2" fmla="*/ 1435100 h 1435100"/>
              <a:gd name="connsiteX3" fmla="*/ 1372394 w 1448594"/>
              <a:gd name="connsiteY3" fmla="*/ 1435100 h 1435100"/>
              <a:gd name="connsiteX4" fmla="*/ 0 w 1448594"/>
              <a:gd name="connsiteY4" fmla="*/ 82550 h 1435100"/>
              <a:gd name="connsiteX0" fmla="*/ 1610 w 1450204"/>
              <a:gd name="connsiteY0" fmla="*/ 84931 h 1437481"/>
              <a:gd name="connsiteX1" fmla="*/ 23 w 1450204"/>
              <a:gd name="connsiteY1" fmla="*/ 0 h 1437481"/>
              <a:gd name="connsiteX2" fmla="*/ 1450204 w 1450204"/>
              <a:gd name="connsiteY2" fmla="*/ 1437481 h 1437481"/>
              <a:gd name="connsiteX3" fmla="*/ 1374004 w 1450204"/>
              <a:gd name="connsiteY3" fmla="*/ 1437481 h 1437481"/>
              <a:gd name="connsiteX4" fmla="*/ 1610 w 1450204"/>
              <a:gd name="connsiteY4" fmla="*/ 84931 h 1437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0204" h="1437481">
                <a:moveTo>
                  <a:pt x="1610" y="84931"/>
                </a:moveTo>
                <a:cubicBezTo>
                  <a:pt x="1875" y="57414"/>
                  <a:pt x="-242" y="27517"/>
                  <a:pt x="23" y="0"/>
                </a:cubicBezTo>
                <a:lnTo>
                  <a:pt x="1450204" y="1437481"/>
                </a:lnTo>
                <a:lnTo>
                  <a:pt x="1374004" y="1437481"/>
                </a:lnTo>
                <a:lnTo>
                  <a:pt x="1610" y="84931"/>
                </a:lnTo>
                <a:close/>
              </a:path>
            </a:pathLst>
          </a:custGeom>
          <a:solidFill>
            <a:srgbClr val="FCB6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39"/>
          <p:cNvSpPr/>
          <p:nvPr userDrawn="1"/>
        </p:nvSpPr>
        <p:spPr>
          <a:xfrm>
            <a:off x="7696200" y="0"/>
            <a:ext cx="1447800" cy="1435100"/>
          </a:xfrm>
          <a:custGeom>
            <a:avLst/>
            <a:gdLst>
              <a:gd name="connsiteX0" fmla="*/ 0 w 76200"/>
              <a:gd name="connsiteY0" fmla="*/ 0 h 1676400"/>
              <a:gd name="connsiteX1" fmla="*/ 76200 w 76200"/>
              <a:gd name="connsiteY1" fmla="*/ 0 h 1676400"/>
              <a:gd name="connsiteX2" fmla="*/ 76200 w 76200"/>
              <a:gd name="connsiteY2" fmla="*/ 1676400 h 1676400"/>
              <a:gd name="connsiteX3" fmla="*/ 0 w 76200"/>
              <a:gd name="connsiteY3" fmla="*/ 1676400 h 1676400"/>
              <a:gd name="connsiteX4" fmla="*/ 0 w 76200"/>
              <a:gd name="connsiteY4" fmla="*/ 0 h 1676400"/>
              <a:gd name="connsiteX0" fmla="*/ 0 w 1441450"/>
              <a:gd name="connsiteY0" fmla="*/ 323850 h 1676400"/>
              <a:gd name="connsiteX1" fmla="*/ 1441450 w 1441450"/>
              <a:gd name="connsiteY1" fmla="*/ 0 h 1676400"/>
              <a:gd name="connsiteX2" fmla="*/ 1441450 w 1441450"/>
              <a:gd name="connsiteY2" fmla="*/ 1676400 h 1676400"/>
              <a:gd name="connsiteX3" fmla="*/ 1365250 w 1441450"/>
              <a:gd name="connsiteY3" fmla="*/ 1676400 h 1676400"/>
              <a:gd name="connsiteX4" fmla="*/ 0 w 1441450"/>
              <a:gd name="connsiteY4" fmla="*/ 323850 h 1676400"/>
              <a:gd name="connsiteX0" fmla="*/ 6350 w 1447800"/>
              <a:gd name="connsiteY0" fmla="*/ 95250 h 1447800"/>
              <a:gd name="connsiteX1" fmla="*/ 0 w 1447800"/>
              <a:gd name="connsiteY1" fmla="*/ 0 h 1447800"/>
              <a:gd name="connsiteX2" fmla="*/ 1447800 w 1447800"/>
              <a:gd name="connsiteY2" fmla="*/ 1447800 h 1447800"/>
              <a:gd name="connsiteX3" fmla="*/ 1371600 w 1447800"/>
              <a:gd name="connsiteY3" fmla="*/ 1447800 h 1447800"/>
              <a:gd name="connsiteX4" fmla="*/ 6350 w 1447800"/>
              <a:gd name="connsiteY4" fmla="*/ 95250 h 1447800"/>
              <a:gd name="connsiteX0" fmla="*/ 0 w 1441450"/>
              <a:gd name="connsiteY0" fmla="*/ 95250 h 1447800"/>
              <a:gd name="connsiteX1" fmla="*/ 44450 w 1441450"/>
              <a:gd name="connsiteY1" fmla="*/ 0 h 1447800"/>
              <a:gd name="connsiteX2" fmla="*/ 1441450 w 1441450"/>
              <a:gd name="connsiteY2" fmla="*/ 1447800 h 1447800"/>
              <a:gd name="connsiteX3" fmla="*/ 1365250 w 1441450"/>
              <a:gd name="connsiteY3" fmla="*/ 1447800 h 1447800"/>
              <a:gd name="connsiteX4" fmla="*/ 0 w 1441450"/>
              <a:gd name="connsiteY4" fmla="*/ 95250 h 1447800"/>
              <a:gd name="connsiteX0" fmla="*/ 0 w 1441450"/>
              <a:gd name="connsiteY0" fmla="*/ 88900 h 1441450"/>
              <a:gd name="connsiteX1" fmla="*/ 6350 w 1441450"/>
              <a:gd name="connsiteY1" fmla="*/ 0 h 1441450"/>
              <a:gd name="connsiteX2" fmla="*/ 1441450 w 1441450"/>
              <a:gd name="connsiteY2" fmla="*/ 1441450 h 1441450"/>
              <a:gd name="connsiteX3" fmla="*/ 1365250 w 1441450"/>
              <a:gd name="connsiteY3" fmla="*/ 1441450 h 1441450"/>
              <a:gd name="connsiteX4" fmla="*/ 0 w 1441450"/>
              <a:gd name="connsiteY4" fmla="*/ 88900 h 1441450"/>
              <a:gd name="connsiteX0" fmla="*/ 6350 w 1447800"/>
              <a:gd name="connsiteY0" fmla="*/ 92075 h 1444625"/>
              <a:gd name="connsiteX1" fmla="*/ 0 w 1447800"/>
              <a:gd name="connsiteY1" fmla="*/ 0 h 1444625"/>
              <a:gd name="connsiteX2" fmla="*/ 1447800 w 1447800"/>
              <a:gd name="connsiteY2" fmla="*/ 1444625 h 1444625"/>
              <a:gd name="connsiteX3" fmla="*/ 1371600 w 1447800"/>
              <a:gd name="connsiteY3" fmla="*/ 1444625 h 1444625"/>
              <a:gd name="connsiteX4" fmla="*/ 6350 w 1447800"/>
              <a:gd name="connsiteY4" fmla="*/ 92075 h 1444625"/>
              <a:gd name="connsiteX0" fmla="*/ 6350 w 1447800"/>
              <a:gd name="connsiteY0" fmla="*/ 82550 h 1435100"/>
              <a:gd name="connsiteX1" fmla="*/ 0 w 1447800"/>
              <a:gd name="connsiteY1" fmla="*/ 0 h 1435100"/>
              <a:gd name="connsiteX2" fmla="*/ 1447800 w 1447800"/>
              <a:gd name="connsiteY2" fmla="*/ 1435100 h 1435100"/>
              <a:gd name="connsiteX3" fmla="*/ 1371600 w 1447800"/>
              <a:gd name="connsiteY3" fmla="*/ 1435100 h 1435100"/>
              <a:gd name="connsiteX4" fmla="*/ 6350 w 1447800"/>
              <a:gd name="connsiteY4" fmla="*/ 82550 h 1435100"/>
              <a:gd name="connsiteX0" fmla="*/ 101600 w 1447800"/>
              <a:gd name="connsiteY0" fmla="*/ 1587 h 1435100"/>
              <a:gd name="connsiteX1" fmla="*/ 0 w 1447800"/>
              <a:gd name="connsiteY1" fmla="*/ 0 h 1435100"/>
              <a:gd name="connsiteX2" fmla="*/ 1447800 w 1447800"/>
              <a:gd name="connsiteY2" fmla="*/ 1435100 h 1435100"/>
              <a:gd name="connsiteX3" fmla="*/ 1371600 w 1447800"/>
              <a:gd name="connsiteY3" fmla="*/ 1435100 h 1435100"/>
              <a:gd name="connsiteX4" fmla="*/ 101600 w 1447800"/>
              <a:gd name="connsiteY4" fmla="*/ 1587 h 1435100"/>
              <a:gd name="connsiteX0" fmla="*/ 101600 w 1447800"/>
              <a:gd name="connsiteY0" fmla="*/ 1587 h 1435100"/>
              <a:gd name="connsiteX1" fmla="*/ 0 w 1447800"/>
              <a:gd name="connsiteY1" fmla="*/ 0 h 1435100"/>
              <a:gd name="connsiteX2" fmla="*/ 1447800 w 1447800"/>
              <a:gd name="connsiteY2" fmla="*/ 1435100 h 1435100"/>
              <a:gd name="connsiteX3" fmla="*/ 1447800 w 1447800"/>
              <a:gd name="connsiteY3" fmla="*/ 1318419 h 1435100"/>
              <a:gd name="connsiteX4" fmla="*/ 101600 w 1447800"/>
              <a:gd name="connsiteY4" fmla="*/ 1587 h 1435100"/>
              <a:gd name="connsiteX0" fmla="*/ 101600 w 1447800"/>
              <a:gd name="connsiteY0" fmla="*/ 1587 h 1435100"/>
              <a:gd name="connsiteX1" fmla="*/ 0 w 1447800"/>
              <a:gd name="connsiteY1" fmla="*/ 0 h 1435100"/>
              <a:gd name="connsiteX2" fmla="*/ 1447800 w 1447800"/>
              <a:gd name="connsiteY2" fmla="*/ 1435100 h 1435100"/>
              <a:gd name="connsiteX3" fmla="*/ 1447800 w 1447800"/>
              <a:gd name="connsiteY3" fmla="*/ 1356519 h 1435100"/>
              <a:gd name="connsiteX4" fmla="*/ 101600 w 1447800"/>
              <a:gd name="connsiteY4" fmla="*/ 1587 h 143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435100">
                <a:moveTo>
                  <a:pt x="101600" y="1587"/>
                </a:moveTo>
                <a:lnTo>
                  <a:pt x="0" y="0"/>
                </a:lnTo>
                <a:lnTo>
                  <a:pt x="1447800" y="1435100"/>
                </a:lnTo>
                <a:lnTo>
                  <a:pt x="1447800" y="1356519"/>
                </a:lnTo>
                <a:lnTo>
                  <a:pt x="101600" y="1587"/>
                </a:lnTo>
                <a:close/>
              </a:path>
            </a:pathLst>
          </a:custGeom>
          <a:solidFill>
            <a:srgbClr val="FCB6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7883643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0C65035-9AD5-42B1-84AC-939784913F7D}" type="slidenum">
              <a:rPr lang="en-US" smtClean="0"/>
              <a:t>‹#›</a:t>
            </a:fld>
            <a:endParaRPr lang="en-US" dirty="0"/>
          </a:p>
        </p:txBody>
      </p:sp>
      <p:sp>
        <p:nvSpPr>
          <p:cNvPr id="8" name="Date Placeholder 3"/>
          <p:cNvSpPr>
            <a:spLocks noGrp="1"/>
          </p:cNvSpPr>
          <p:nvPr>
            <p:ph type="dt" sz="half" idx="2"/>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14310561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A0C65035-9AD5-42B1-84AC-939784913F7D}" type="slidenum">
              <a:rPr lang="en-US" smtClean="0"/>
              <a:t>‹#›</a:t>
            </a:fld>
            <a:endParaRPr lang="en-US" dirty="0"/>
          </a:p>
        </p:txBody>
      </p:sp>
      <p:sp>
        <p:nvSpPr>
          <p:cNvPr id="8" name="Date Placeholder 3"/>
          <p:cNvSpPr>
            <a:spLocks noGrp="1"/>
          </p:cNvSpPr>
          <p:nvPr>
            <p:ph type="dt" sz="half" idx="13"/>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791914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0C65035-9AD5-42B1-84AC-939784913F7D}" type="slidenum">
              <a:rPr lang="en-US" smtClean="0"/>
              <a:t>‹#›</a:t>
            </a:fld>
            <a:endParaRPr lang="en-US" dirty="0"/>
          </a:p>
        </p:txBody>
      </p:sp>
      <p:sp>
        <p:nvSpPr>
          <p:cNvPr id="10" name="Date Placeholder 3"/>
          <p:cNvSpPr>
            <a:spLocks noGrp="1"/>
          </p:cNvSpPr>
          <p:nvPr>
            <p:ph type="dt" sz="half" idx="13"/>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18356619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1"/>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524001"/>
            <a:ext cx="30083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0C65035-9AD5-42B1-84AC-939784913F7D}" type="slidenum">
              <a:rPr lang="en-US" smtClean="0"/>
              <a:t>‹#›</a:t>
            </a:fld>
            <a:endParaRPr lang="en-US" dirty="0"/>
          </a:p>
        </p:txBody>
      </p:sp>
      <p:sp>
        <p:nvSpPr>
          <p:cNvPr id="8" name="Date Placeholder 3"/>
          <p:cNvSpPr>
            <a:spLocks noGrp="1"/>
          </p:cNvSpPr>
          <p:nvPr>
            <p:ph type="dt" sz="half" idx="13"/>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3856367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0"/>
            <a:ext cx="8229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57200" y="612775"/>
            <a:ext cx="82296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7200" y="5181600"/>
            <a:ext cx="8229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0C65035-9AD5-42B1-84AC-939784913F7D}" type="slidenum">
              <a:rPr lang="en-US" smtClean="0"/>
              <a:t>‹#›</a:t>
            </a:fld>
            <a:endParaRPr lang="en-US" dirty="0"/>
          </a:p>
        </p:txBody>
      </p:sp>
      <p:sp>
        <p:nvSpPr>
          <p:cNvPr id="8" name="Date Placeholder 3"/>
          <p:cNvSpPr>
            <a:spLocks noGrp="1"/>
          </p:cNvSpPr>
          <p:nvPr>
            <p:ph type="dt" sz="half" idx="13"/>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39289864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621695D-EF9F-4B94-BF7A-590AB45B230E}" type="slidenum">
              <a:rPr lang="en-US" smtClean="0"/>
              <a:t>‹#›</a:t>
            </a:fld>
            <a:endParaRPr lang="en-US" dirty="0"/>
          </a:p>
        </p:txBody>
      </p:sp>
    </p:spTree>
    <p:extLst>
      <p:ext uri="{BB962C8B-B14F-4D97-AF65-F5344CB8AC3E}">
        <p14:creationId xmlns:p14="http://schemas.microsoft.com/office/powerpoint/2010/main" val="217852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7921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570037"/>
            <a:ext cx="8229600" cy="44497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477000"/>
            <a:ext cx="2133600" cy="188977"/>
          </a:xfrm>
          <a:prstGeom prst="rect">
            <a:avLst/>
          </a:prstGeom>
        </p:spPr>
        <p:txBody>
          <a:bodyPr vert="horz" lIns="91440" tIns="45720" rIns="91440" bIns="45720" rtlCol="0" anchor="ctr"/>
          <a:lstStyle>
            <a:lvl1pPr algn="r">
              <a:defRPr sz="1200">
                <a:solidFill>
                  <a:srgbClr val="0068AA"/>
                </a:solidFill>
                <a:latin typeface="Century Gothic" panose="020B0502020202020204" pitchFamily="34" charset="0"/>
              </a:defRPr>
            </a:lvl1pPr>
          </a:lstStyle>
          <a:p>
            <a:fld id="{A0C65035-9AD5-42B1-84AC-939784913F7D}" type="slidenum">
              <a:rPr lang="en-US" smtClean="0"/>
              <a:pPr/>
              <a:t>‹#›</a:t>
            </a:fld>
            <a:endParaRPr lang="en-US" dirty="0"/>
          </a:p>
        </p:txBody>
      </p:sp>
      <p:cxnSp>
        <p:nvCxnSpPr>
          <p:cNvPr id="8" name="Straight Connector 7"/>
          <p:cNvCxnSpPr/>
          <p:nvPr userDrawn="1"/>
        </p:nvCxnSpPr>
        <p:spPr>
          <a:xfrm>
            <a:off x="457200" y="533400"/>
            <a:ext cx="8686800" cy="0"/>
          </a:xfrm>
          <a:prstGeom prst="line">
            <a:avLst/>
          </a:prstGeom>
          <a:ln w="28575">
            <a:solidFill>
              <a:srgbClr val="FCB614"/>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7200" y="6172200"/>
            <a:ext cx="2542037" cy="493777"/>
          </a:xfrm>
          <a:prstGeom prst="rect">
            <a:avLst/>
          </a:prstGeom>
        </p:spPr>
      </p:pic>
      <p:cxnSp>
        <p:nvCxnSpPr>
          <p:cNvPr id="15" name="Straight Connector 14"/>
          <p:cNvCxnSpPr/>
          <p:nvPr userDrawn="1"/>
        </p:nvCxnSpPr>
        <p:spPr>
          <a:xfrm>
            <a:off x="0" y="6096000"/>
            <a:ext cx="8686800" cy="0"/>
          </a:xfrm>
          <a:prstGeom prst="line">
            <a:avLst/>
          </a:prstGeom>
          <a:ln w="28575">
            <a:solidFill>
              <a:srgbClr val="0068AA"/>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457200" y="152400"/>
            <a:ext cx="8229600" cy="365125"/>
          </a:xfrm>
          <a:prstGeom prst="rect">
            <a:avLst/>
          </a:prstGeom>
        </p:spPr>
        <p:txBody>
          <a:bodyPr vert="horz" lIns="91440" tIns="45720" rIns="91440" bIns="45720" rtlCol="0" anchor="ctr"/>
          <a:lstStyle>
            <a:lvl1pPr algn="l">
              <a:defRPr sz="1400">
                <a:solidFill>
                  <a:srgbClr val="0068AA"/>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Header Text</a:t>
            </a:r>
            <a:endParaRPr lang="en-US" dirty="0"/>
          </a:p>
        </p:txBody>
      </p:sp>
    </p:spTree>
    <p:extLst>
      <p:ext uri="{BB962C8B-B14F-4D97-AF65-F5344CB8AC3E}">
        <p14:creationId xmlns:p14="http://schemas.microsoft.com/office/powerpoint/2010/main" val="59581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7" r:id="rId6"/>
    <p:sldLayoutId id="2147483658" r:id="rId7"/>
  </p:sldLayoutIdLst>
  <p:timing>
    <p:tnLst>
      <p:par>
        <p:cTn id="1" dur="indefinite" restart="never" nodeType="tmRoot"/>
      </p:par>
    </p:tnLst>
  </p:timing>
  <p:hf hdr="0" ftr="0"/>
  <p:txStyles>
    <p:titleStyle>
      <a:lvl1pPr algn="ctr" defTabSz="914400" rtl="0" eaLnBrk="1" latinLnBrk="0" hangingPunct="1">
        <a:spcBef>
          <a:spcPct val="0"/>
        </a:spcBef>
        <a:buNone/>
        <a:defRPr sz="4000" kern="1200">
          <a:solidFill>
            <a:srgbClr val="0068AA"/>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alpers.c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y.calpers.ca.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
            </a:r>
            <a:br>
              <a:rPr lang="en-US" sz="3000" b="1" dirty="0" smtClean="0"/>
            </a:br>
            <a:r>
              <a:rPr lang="en-US" sz="3000" b="1" dirty="0" smtClean="0"/>
              <a:t/>
            </a:r>
            <a:br>
              <a:rPr lang="en-US" sz="3000" b="1" dirty="0" smtClean="0"/>
            </a:br>
            <a:r>
              <a:rPr lang="en-US" sz="4400" b="1" dirty="0" smtClean="0">
                <a:latin typeface="Arial" panose="020B0604020202020204" pitchFamily="34" charset="0"/>
                <a:cs typeface="Arial" panose="020B0604020202020204" pitchFamily="34" charset="0"/>
              </a:rPr>
              <a:t>Health Benefits </a:t>
            </a:r>
            <a:br>
              <a:rPr lang="en-US"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Administration</a:t>
            </a:r>
            <a:br>
              <a:rPr lang="en-US" sz="4400" b="1" dirty="0" smtClean="0">
                <a:latin typeface="Arial" panose="020B0604020202020204" pitchFamily="34" charset="0"/>
                <a:cs typeface="Arial" panose="020B0604020202020204" pitchFamily="34" charset="0"/>
              </a:rPr>
            </a:br>
            <a:endParaRPr lang="en-US" sz="4400" b="1"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A0C65035-9AD5-42B1-84AC-939784913F7D}" type="slidenum">
              <a:rPr lang="en-US" smtClean="0"/>
              <a:t>1</a:t>
            </a:fld>
            <a:endParaRPr lang="en-US" dirty="0"/>
          </a:p>
        </p:txBody>
      </p:sp>
      <p:pic>
        <p:nvPicPr>
          <p:cNvPr id="5" name="Content Placeholder 4" descr="Image of a health care professional" title="Health Benefits Administrati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00200" y="1981200"/>
            <a:ext cx="5677259" cy="3749040"/>
          </a:xfrm>
          <a:prstGeom prst="ellipse">
            <a:avLst/>
          </a:prstGeom>
          <a:ln>
            <a:noFill/>
          </a:ln>
          <a:effectLst>
            <a:softEdge rad="112500"/>
          </a:effectLst>
        </p:spPr>
      </p:pic>
      <p:sp>
        <p:nvSpPr>
          <p:cNvPr id="4" name="AutoShape 2" descr="Image result for health pla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827644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7791450" cy="1066800"/>
          </a:xfrm>
        </p:spPr>
        <p:txBody>
          <a:bodyPr/>
          <a:lstStyle/>
          <a:p>
            <a:r>
              <a:rPr lang="en-US" b="1" dirty="0" smtClean="0">
                <a:latin typeface="Arial" panose="020B0604020202020204" pitchFamily="34" charset="0"/>
                <a:cs typeface="Arial" panose="020B0604020202020204" pitchFamily="34" charset="0"/>
              </a:rPr>
              <a:t>CalPERS Resources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524000"/>
            <a:ext cx="8039100" cy="4572000"/>
          </a:xfrm>
        </p:spPr>
        <p:txBody>
          <a:bodyPr anchor="t" anchorCtr="0">
            <a:normAutofit/>
          </a:bodyPr>
          <a:lstStyle/>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Web site—</a:t>
            </a:r>
            <a:r>
              <a:rPr lang="en-US" sz="3200" dirty="0" smtClean="0">
                <a:latin typeface="Arial" panose="020B0604020202020204" pitchFamily="34" charset="0"/>
                <a:cs typeface="Arial" panose="020B0604020202020204" pitchFamily="34" charset="0"/>
                <a:hlinkClick r:id="rId3" tooltip="www.calpers.ca.gov"/>
              </a:rPr>
              <a:t>www.calpers.ca.gov</a:t>
            </a:r>
            <a:endParaRPr lang="en-US" sz="3200" dirty="0" smtClean="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r>
              <a:rPr lang="en-US" sz="3200" dirty="0">
                <a:latin typeface="Arial" panose="020B0604020202020204" pitchFamily="34" charset="0"/>
                <a:cs typeface="Arial" panose="020B0604020202020204" pitchFamily="34" charset="0"/>
              </a:rPr>
              <a:t>Health Plan </a:t>
            </a:r>
            <a:r>
              <a:rPr lang="en-US" sz="3200" dirty="0" smtClean="0">
                <a:latin typeface="Arial" panose="020B0604020202020204" pitchFamily="34" charset="0"/>
                <a:cs typeface="Arial" panose="020B0604020202020204" pitchFamily="34" charset="0"/>
              </a:rPr>
              <a:t>Web site links</a:t>
            </a:r>
            <a:endParaRPr lang="en-US" sz="3200" dirty="0">
              <a:latin typeface="Arial" panose="020B0604020202020204" pitchFamily="34" charset="0"/>
              <a:cs typeface="Arial" panose="020B0604020202020204" pitchFamily="34" charset="0"/>
            </a:endParaRPr>
          </a:p>
          <a:p>
            <a:pPr>
              <a:spcBef>
                <a:spcPts val="0"/>
              </a:spcBef>
              <a:spcAft>
                <a:spcPts val="1800"/>
              </a:spcAft>
            </a:pPr>
            <a:r>
              <a:rPr lang="en-US" sz="3200" dirty="0" smtClean="0">
                <a:latin typeface="Arial" panose="020B0604020202020204" pitchFamily="34" charset="0"/>
                <a:cs typeface="Arial" panose="020B0604020202020204" pitchFamily="34" charset="0"/>
              </a:rPr>
              <a:t>Health </a:t>
            </a:r>
            <a:r>
              <a:rPr lang="en-US" sz="3200" dirty="0">
                <a:latin typeface="Arial" panose="020B0604020202020204" pitchFamily="34" charset="0"/>
                <a:cs typeface="Arial" panose="020B0604020202020204" pitchFamily="34" charset="0"/>
              </a:rPr>
              <a:t>Plan Evidence of Coverage (EOC</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Summary of Benefits</a:t>
            </a: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Health </a:t>
            </a:r>
            <a:r>
              <a:rPr lang="en-US" sz="3200" dirty="0">
                <a:latin typeface="Arial" panose="020B0604020202020204" pitchFamily="34" charset="0"/>
                <a:cs typeface="Arial" panose="020B0604020202020204" pitchFamily="34" charset="0"/>
              </a:rPr>
              <a:t>Program </a:t>
            </a:r>
            <a:r>
              <a:rPr lang="en-US" sz="3200" dirty="0" smtClean="0">
                <a:latin typeface="Arial" panose="020B0604020202020204" pitchFamily="34" charset="0"/>
                <a:cs typeface="Arial" panose="020B0604020202020204" pitchFamily="34" charset="0"/>
              </a:rPr>
              <a:t>Guide</a:t>
            </a:r>
            <a:endParaRPr lang="en-US" sz="3200" dirty="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32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7772400" cy="975360"/>
          </a:xfrm>
        </p:spPr>
        <p:txBody>
          <a:bodyPr/>
          <a:lstStyle/>
          <a:p>
            <a:r>
              <a:rPr lang="en-US" b="1" dirty="0" smtClean="0">
                <a:latin typeface="Arial" panose="020B0604020202020204" pitchFamily="34" charset="0"/>
                <a:cs typeface="Arial" panose="020B0604020202020204" pitchFamily="34" charset="0"/>
              </a:rPr>
              <a:t>Know the Rules 1</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371600"/>
            <a:ext cx="8153400" cy="5181600"/>
          </a:xfrm>
        </p:spPr>
        <p:txBody>
          <a:bodyPr anchor="t" anchorCtr="0">
            <a:noAutofit/>
          </a:bodyPr>
          <a:lstStyle/>
          <a:p>
            <a:pPr marL="411480" lvl="1" indent="0">
              <a:spcBef>
                <a:spcPts val="0"/>
              </a:spcBef>
              <a:spcAft>
                <a:spcPts val="2400"/>
              </a:spcAft>
              <a:buNone/>
            </a:pPr>
            <a:r>
              <a:rPr lang="en-US" sz="2700" dirty="0" smtClean="0">
                <a:latin typeface="Arial" panose="020B0604020202020204" pitchFamily="34" charset="0"/>
                <a:cs typeface="Arial" panose="020B0604020202020204" pitchFamily="34" charset="0"/>
              </a:rPr>
              <a:t>Government </a:t>
            </a:r>
            <a:r>
              <a:rPr lang="en-US" sz="2700" dirty="0">
                <a:latin typeface="Arial" panose="020B0604020202020204" pitchFamily="34" charset="0"/>
                <a:cs typeface="Arial" panose="020B0604020202020204" pitchFamily="34" charset="0"/>
              </a:rPr>
              <a:t>Code §</a:t>
            </a:r>
            <a:r>
              <a:rPr lang="en-US" sz="2700" dirty="0" smtClean="0">
                <a:latin typeface="Arial" panose="020B0604020202020204" pitchFamily="34" charset="0"/>
                <a:cs typeface="Arial" panose="020B0604020202020204" pitchFamily="34" charset="0"/>
              </a:rPr>
              <a:t>22750–22944 defines  - </a:t>
            </a:r>
          </a:p>
          <a:p>
            <a:pPr marL="411480" lvl="1" indent="0">
              <a:spcBef>
                <a:spcPts val="0"/>
              </a:spcBef>
              <a:spcAft>
                <a:spcPts val="2400"/>
              </a:spcAft>
              <a:buNone/>
            </a:pPr>
            <a:r>
              <a:rPr lang="en-US" sz="2700" dirty="0" smtClean="0">
                <a:latin typeface="Arial" panose="020B0604020202020204" pitchFamily="34" charset="0"/>
                <a:cs typeface="Arial" panose="020B0604020202020204" pitchFamily="34" charset="0"/>
              </a:rPr>
              <a:t>The </a:t>
            </a:r>
            <a:r>
              <a:rPr lang="en-US" sz="2700" dirty="0">
                <a:latin typeface="Arial" panose="020B0604020202020204" pitchFamily="34" charset="0"/>
                <a:cs typeface="Arial" panose="020B0604020202020204" pitchFamily="34" charset="0"/>
              </a:rPr>
              <a:t>Public Employees’ Medical &amp; Hospital Care Act (PEMHCA</a:t>
            </a:r>
            <a:r>
              <a:rPr lang="en-US" sz="2700" dirty="0" smtClean="0">
                <a:latin typeface="Arial" panose="020B0604020202020204" pitchFamily="34" charset="0"/>
                <a:cs typeface="Arial" panose="020B0604020202020204" pitchFamily="34" charset="0"/>
              </a:rPr>
              <a:t>) </a:t>
            </a:r>
          </a:p>
          <a:p>
            <a:pPr marL="411480" lvl="1" indent="0">
              <a:spcBef>
                <a:spcPts val="0"/>
              </a:spcBef>
              <a:spcAft>
                <a:spcPts val="2400"/>
              </a:spcAft>
              <a:buNone/>
            </a:pPr>
            <a:r>
              <a:rPr lang="en-US" sz="2700" dirty="0" smtClean="0">
                <a:latin typeface="Arial" panose="020B0604020202020204" pitchFamily="34" charset="0"/>
                <a:cs typeface="Arial" panose="020B0604020202020204" pitchFamily="34" charset="0"/>
              </a:rPr>
              <a:t>CA </a:t>
            </a:r>
            <a:r>
              <a:rPr lang="en-US" sz="2700" dirty="0">
                <a:latin typeface="Arial" panose="020B0604020202020204" pitchFamily="34" charset="0"/>
                <a:cs typeface="Arial" panose="020B0604020202020204" pitchFamily="34" charset="0"/>
              </a:rPr>
              <a:t>Code of Regulations §</a:t>
            </a:r>
            <a:r>
              <a:rPr lang="en-US" sz="2700" dirty="0" smtClean="0">
                <a:latin typeface="Arial" panose="020B0604020202020204" pitchFamily="34" charset="0"/>
                <a:cs typeface="Arial" panose="020B0604020202020204" pitchFamily="34" charset="0"/>
              </a:rPr>
              <a:t>599.500–599.517</a:t>
            </a:r>
          </a:p>
          <a:p>
            <a:pPr marL="411480" lvl="1" indent="0">
              <a:spcBef>
                <a:spcPts val="0"/>
              </a:spcBef>
              <a:spcAft>
                <a:spcPts val="2400"/>
              </a:spcAft>
              <a:buNone/>
            </a:pPr>
            <a:r>
              <a:rPr lang="en-US" sz="2700" dirty="0" smtClean="0">
                <a:latin typeface="Arial" panose="020B0604020202020204" pitchFamily="34" charset="0"/>
                <a:cs typeface="Arial" panose="020B0604020202020204" pitchFamily="34" charset="0"/>
              </a:rPr>
              <a:t>CCR.OAL.CA.GOV</a:t>
            </a:r>
          </a:p>
        </p:txBody>
      </p:sp>
    </p:spTree>
    <p:extLst>
      <p:ext uri="{BB962C8B-B14F-4D97-AF65-F5344CB8AC3E}">
        <p14:creationId xmlns:p14="http://schemas.microsoft.com/office/powerpoint/2010/main" val="2843977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609600"/>
            <a:ext cx="8229600" cy="792162"/>
          </a:xfrm>
        </p:spPr>
        <p:txBody>
          <a:bodyPr/>
          <a:lstStyle/>
          <a:p>
            <a:r>
              <a:rPr lang="en-US" b="1" dirty="0" smtClean="0">
                <a:latin typeface="Arial" panose="020B0604020202020204" pitchFamily="34" charset="0"/>
                <a:cs typeface="Arial" panose="020B0604020202020204" pitchFamily="34" charset="0"/>
              </a:rPr>
              <a:t>Know the Rules 2</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524000"/>
            <a:ext cx="8382000" cy="4449763"/>
          </a:xfrm>
        </p:spPr>
        <p:txBody>
          <a:bodyPr/>
          <a:lstStyle/>
          <a:p>
            <a:pPr>
              <a:spcBef>
                <a:spcPts val="0"/>
              </a:spcBef>
              <a:spcAft>
                <a:spcPts val="2400"/>
              </a:spcAft>
            </a:pPr>
            <a:r>
              <a:rPr lang="en-US" b="1" dirty="0">
                <a:latin typeface="Arial" panose="020B0604020202020204" pitchFamily="34" charset="0"/>
                <a:cs typeface="Arial" panose="020B0604020202020204" pitchFamily="34" charset="0"/>
              </a:rPr>
              <a:t>CalPERS Circular </a:t>
            </a:r>
            <a:r>
              <a:rPr lang="en-US" b="1" dirty="0" smtClean="0">
                <a:latin typeface="Arial" panose="020B0604020202020204" pitchFamily="34" charset="0"/>
                <a:cs typeface="Arial" panose="020B0604020202020204" pitchFamily="34" charset="0"/>
              </a:rPr>
              <a:t>Letters </a:t>
            </a:r>
            <a:r>
              <a:rPr lang="en-US" dirty="0" smtClean="0">
                <a:latin typeface="Arial" panose="020B0604020202020204" pitchFamily="34" charset="0"/>
                <a:cs typeface="Arial" panose="020B0604020202020204" pitchFamily="34" charset="0"/>
              </a:rPr>
              <a:t>https</a:t>
            </a:r>
            <a:r>
              <a:rPr lang="en-US" dirty="0">
                <a:latin typeface="Arial" panose="020B0604020202020204" pitchFamily="34" charset="0"/>
                <a:cs typeface="Arial" panose="020B0604020202020204" pitchFamily="34" charset="0"/>
              </a:rPr>
              <a:t>://www.calpers.ca.gov/page/employers/policies-and-procedures/circular-letters</a:t>
            </a:r>
          </a:p>
          <a:p>
            <a:pPr>
              <a:spcBef>
                <a:spcPts val="0"/>
              </a:spcBef>
              <a:spcAft>
                <a:spcPts val="2400"/>
              </a:spcAft>
            </a:pPr>
            <a:r>
              <a:rPr lang="en-US" b="1" dirty="0">
                <a:latin typeface="Arial" panose="020B0604020202020204" pitchFamily="34" charset="0"/>
                <a:cs typeface="Arial" panose="020B0604020202020204" pitchFamily="34" charset="0"/>
              </a:rPr>
              <a:t>CalHR </a:t>
            </a:r>
            <a:r>
              <a:rPr lang="en-US" b="1" dirty="0" smtClean="0">
                <a:latin typeface="Arial" panose="020B0604020202020204" pitchFamily="34" charset="0"/>
                <a:cs typeface="Arial" panose="020B0604020202020204" pitchFamily="34" charset="0"/>
              </a:rPr>
              <a:t>Health Policy Statement </a:t>
            </a:r>
            <a:r>
              <a:rPr lang="en-US" dirty="0" smtClean="0">
                <a:latin typeface="Arial" panose="020B0604020202020204" pitchFamily="34" charset="0"/>
                <a:cs typeface="Arial" panose="020B0604020202020204" pitchFamily="34" charset="0"/>
              </a:rPr>
              <a:t>http</a:t>
            </a:r>
            <a:r>
              <a:rPr lang="en-US" dirty="0">
                <a:latin typeface="Arial" panose="020B0604020202020204" pitchFamily="34" charset="0"/>
                <a:cs typeface="Arial" panose="020B0604020202020204" pitchFamily="34" charset="0"/>
              </a:rPr>
              <a:t>://hrmanual.calhr.ca.gov/Home/ManualItem/1/1401</a:t>
            </a:r>
          </a:p>
          <a:p>
            <a:pPr>
              <a:spcBef>
                <a:spcPts val="0"/>
              </a:spcBef>
              <a:spcAft>
                <a:spcPts val="2400"/>
              </a:spcAft>
            </a:pPr>
            <a:r>
              <a:rPr lang="en-US" b="1" dirty="0">
                <a:latin typeface="Arial" panose="020B0604020202020204" pitchFamily="34" charset="0"/>
                <a:cs typeface="Arial" panose="020B0604020202020204" pitchFamily="34" charset="0"/>
              </a:rPr>
              <a:t>State Collective Bargaining </a:t>
            </a:r>
            <a:r>
              <a:rPr lang="en-US" b="1" dirty="0" smtClean="0">
                <a:latin typeface="Arial" panose="020B0604020202020204" pitchFamily="34" charset="0"/>
                <a:cs typeface="Arial" panose="020B0604020202020204" pitchFamily="34" charset="0"/>
              </a:rPr>
              <a:t>Contracts </a:t>
            </a:r>
            <a:r>
              <a:rPr lang="en-US" dirty="0" smtClean="0">
                <a:latin typeface="Arial" panose="020B0604020202020204" pitchFamily="34" charset="0"/>
                <a:cs typeface="Arial" panose="020B0604020202020204" pitchFamily="34" charset="0"/>
              </a:rPr>
              <a:t>http</a:t>
            </a:r>
            <a:r>
              <a:rPr lang="en-US" dirty="0">
                <a:latin typeface="Arial" panose="020B0604020202020204" pitchFamily="34" charset="0"/>
                <a:cs typeface="Arial" panose="020B0604020202020204" pitchFamily="34" charset="0"/>
              </a:rPr>
              <a:t>://calhr.ca.gov/state-hr-professionals/pages/bargaining-contracts.aspx</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2399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Why is all this important?</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828800"/>
            <a:ext cx="8458200" cy="3962400"/>
          </a:xfrm>
        </p:spPr>
        <p:txBody>
          <a:bodyPr anchor="t" anchorCtr="0">
            <a:normAutofit lnSpcReduction="10000"/>
          </a:bodyPr>
          <a:lstStyle/>
          <a:p>
            <a:pPr>
              <a:spcBef>
                <a:spcPts val="0"/>
              </a:spcBef>
              <a:buFont typeface="Arial" panose="020B0604020202020204" pitchFamily="34" charset="0"/>
              <a:buChar char="•"/>
            </a:pPr>
            <a:r>
              <a:rPr lang="en-US" sz="3200" dirty="0" smtClean="0">
                <a:latin typeface="Arial" panose="020B0604020202020204" pitchFamily="34" charset="0"/>
                <a:cs typeface="Arial" panose="020B0604020202020204" pitchFamily="34" charset="0"/>
              </a:rPr>
              <a:t>Rising health benefit costs are a leading cause of anemic pay raises</a:t>
            </a:r>
          </a:p>
          <a:p>
            <a:pPr marL="0" indent="0">
              <a:spcBef>
                <a:spcPts val="0"/>
              </a:spcBef>
              <a:buNone/>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You’ll be a better resource for employees</a:t>
            </a:r>
          </a:p>
          <a:p>
            <a:pPr marL="0" indent="0">
              <a:spcAft>
                <a:spcPts val="800"/>
              </a:spcAft>
              <a:buNone/>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Ensure that we only enroll eligible employees and dependents</a:t>
            </a:r>
          </a:p>
        </p:txBody>
      </p:sp>
    </p:spTree>
    <p:extLst>
      <p:ext uri="{BB962C8B-B14F-4D97-AF65-F5344CB8AC3E}">
        <p14:creationId xmlns:p14="http://schemas.microsoft.com/office/powerpoint/2010/main" val="16181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Eligibility</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752600"/>
            <a:ext cx="8382000" cy="3962400"/>
          </a:xfrm>
        </p:spPr>
        <p:txBody>
          <a:bodyPr anchor="t" anchorCtr="0">
            <a:noAutofit/>
          </a:bodyPr>
          <a:lstStyle/>
          <a:p>
            <a:pPr>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Based on appointment tenure and time base</a:t>
            </a:r>
          </a:p>
          <a:p>
            <a:pPr lvl="1">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Special Rules for:</a:t>
            </a:r>
          </a:p>
          <a:p>
            <a:pPr lvl="2">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Permanent Intermittents</a:t>
            </a:r>
          </a:p>
          <a:p>
            <a:pPr lvl="2">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Seasonal Firefighters (BU8)</a:t>
            </a:r>
          </a:p>
        </p:txBody>
      </p:sp>
    </p:spTree>
    <p:extLst>
      <p:ext uri="{BB962C8B-B14F-4D97-AF65-F5344CB8AC3E}">
        <p14:creationId xmlns:p14="http://schemas.microsoft.com/office/powerpoint/2010/main" val="1889091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543800" cy="914400"/>
          </a:xfrm>
        </p:spPr>
        <p:txBody>
          <a:bodyPr/>
          <a:lstStyle/>
          <a:p>
            <a:r>
              <a:rPr lang="en-US" b="1" dirty="0" smtClean="0">
                <a:latin typeface="Arial" panose="020B0604020202020204" pitchFamily="34" charset="0"/>
                <a:cs typeface="Arial" panose="020B0604020202020204" pitchFamily="34" charset="0"/>
              </a:rPr>
              <a:t>Eligible Employees 1</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447800"/>
            <a:ext cx="8039100" cy="4800600"/>
          </a:xfrm>
        </p:spPr>
        <p:txBody>
          <a:bodyPr anchor="t" anchorCtr="0">
            <a:noAutofit/>
          </a:bodyPr>
          <a:lstStyle/>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Permanent Full-Time</a:t>
            </a:r>
            <a:endParaRPr lang="en-US" sz="3200" dirty="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Permanent Part-Time (half-time </a:t>
            </a:r>
            <a:r>
              <a:rPr lang="en-US" sz="3200" dirty="0">
                <a:latin typeface="Arial" panose="020B0604020202020204" pitchFamily="34" charset="0"/>
                <a:cs typeface="Arial" panose="020B0604020202020204" pitchFamily="34" charset="0"/>
              </a:rPr>
              <a:t>or </a:t>
            </a:r>
            <a:r>
              <a:rPr lang="en-US" sz="3200" dirty="0" smtClean="0">
                <a:latin typeface="Arial" panose="020B0604020202020204" pitchFamily="34" charset="0"/>
                <a:cs typeface="Arial" panose="020B0604020202020204" pitchFamily="34" charset="0"/>
              </a:rPr>
              <a:t>more)</a:t>
            </a:r>
            <a:endParaRPr lang="en-US" sz="3200" dirty="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Permanent Intermittent</a:t>
            </a:r>
          </a:p>
          <a:p>
            <a:pPr lvl="1">
              <a:spcBef>
                <a:spcPts val="0"/>
              </a:spcBef>
              <a:spcAft>
                <a:spcPts val="1800"/>
              </a:spcAft>
            </a:pPr>
            <a:r>
              <a:rPr lang="en-US" sz="3200" dirty="0" smtClean="0">
                <a:latin typeface="Arial" panose="020B0604020202020204" pitchFamily="34" charset="0"/>
                <a:cs typeface="Arial" panose="020B0604020202020204" pitchFamily="34" charset="0"/>
              </a:rPr>
              <a:t>Must work ≥  480 </a:t>
            </a:r>
            <a:r>
              <a:rPr lang="en-US" sz="3200" dirty="0">
                <a:latin typeface="Arial" panose="020B0604020202020204" pitchFamily="34" charset="0"/>
                <a:cs typeface="Arial" panose="020B0604020202020204" pitchFamily="34" charset="0"/>
              </a:rPr>
              <a:t>hours in control </a:t>
            </a:r>
            <a:r>
              <a:rPr lang="en-US" sz="3200" dirty="0" smtClean="0">
                <a:latin typeface="Arial" panose="020B0604020202020204" pitchFamily="34" charset="0"/>
                <a:cs typeface="Arial" panose="020B0604020202020204" pitchFamily="34" charset="0"/>
              </a:rPr>
              <a:t>period</a:t>
            </a:r>
          </a:p>
          <a:p>
            <a:pPr lvl="1">
              <a:spcBef>
                <a:spcPts val="0"/>
              </a:spcBef>
              <a:spcAft>
                <a:spcPts val="1800"/>
              </a:spcAft>
            </a:pPr>
            <a:r>
              <a:rPr lang="en-US" sz="3200" dirty="0" smtClean="0">
                <a:latin typeface="Arial" panose="020B0604020202020204" pitchFamily="34" charset="0"/>
                <a:cs typeface="Arial" panose="020B0604020202020204" pitchFamily="34" charset="0"/>
              </a:rPr>
              <a:t>Must requalify each control period</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62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Eligible Employees 2</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600200"/>
            <a:ext cx="8534400" cy="3810000"/>
          </a:xfrm>
        </p:spPr>
        <p:txBody>
          <a:bodyPr anchor="t" anchorCtr="0">
            <a:normAutofit/>
          </a:bodyPr>
          <a:lstStyle/>
          <a:p>
            <a:pPr>
              <a:spcAft>
                <a:spcPts val="800"/>
              </a:spcAft>
              <a:buFont typeface="Arial" panose="020B0604020202020204" pitchFamily="34" charset="0"/>
              <a:buChar char="•"/>
            </a:pPr>
            <a:r>
              <a:rPr lang="en-US" sz="3200" dirty="0">
                <a:latin typeface="Arial" panose="020B0604020202020204" pitchFamily="34" charset="0"/>
                <a:cs typeface="Arial" panose="020B0604020202020204" pitchFamily="34" charset="0"/>
              </a:rPr>
              <a:t>Limited Term of more than 6 </a:t>
            </a:r>
            <a:r>
              <a:rPr lang="en-US" sz="3200" dirty="0" smtClean="0">
                <a:latin typeface="Arial" panose="020B0604020202020204" pitchFamily="34" charset="0"/>
                <a:cs typeface="Arial" panose="020B0604020202020204" pitchFamily="34" charset="0"/>
              </a:rPr>
              <a:t>months and:</a:t>
            </a:r>
            <a:endParaRPr lang="en-US" sz="3200" u="sng" dirty="0" smtClean="0">
              <a:latin typeface="Arial" panose="020B0604020202020204" pitchFamily="34" charset="0"/>
              <a:cs typeface="Arial" panose="020B0604020202020204" pitchFamily="34" charset="0"/>
            </a:endParaRPr>
          </a:p>
          <a:p>
            <a:pPr lvl="2">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Full-Time, or</a:t>
            </a:r>
            <a:endParaRPr lang="en-US" sz="3200" dirty="0">
              <a:latin typeface="Arial" panose="020B0604020202020204" pitchFamily="34" charset="0"/>
              <a:cs typeface="Arial" panose="020B0604020202020204" pitchFamily="34" charset="0"/>
            </a:endParaRPr>
          </a:p>
          <a:p>
            <a:pPr lvl="2">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Half time or more</a:t>
            </a:r>
          </a:p>
        </p:txBody>
      </p:sp>
    </p:spTree>
    <p:extLst>
      <p:ext uri="{BB962C8B-B14F-4D97-AF65-F5344CB8AC3E}">
        <p14:creationId xmlns:p14="http://schemas.microsoft.com/office/powerpoint/2010/main" val="690637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7543800" cy="914400"/>
          </a:xfrm>
        </p:spPr>
        <p:txBody>
          <a:bodyPr/>
          <a:lstStyle/>
          <a:p>
            <a:r>
              <a:rPr lang="en-US" b="1" dirty="0" smtClean="0">
                <a:latin typeface="Arial" panose="020B0604020202020204" pitchFamily="34" charset="0"/>
                <a:cs typeface="Arial" panose="020B0604020202020204" pitchFamily="34" charset="0"/>
              </a:rPr>
              <a:t>Ineligible Employees </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447800"/>
            <a:ext cx="8039100" cy="4572000"/>
          </a:xfrm>
        </p:spPr>
        <p:txBody>
          <a:bodyPr anchor="t" anchorCtr="0">
            <a:normAutofit/>
          </a:bodyPr>
          <a:lstStyle/>
          <a:p>
            <a:pPr>
              <a:spcBef>
                <a:spcPts val="0"/>
              </a:spcBef>
              <a:spcAft>
                <a:spcPts val="1800"/>
              </a:spcAft>
              <a:buFont typeface="Arial" panose="020B0604020202020204" pitchFamily="34" charset="0"/>
              <a:buChar char="•"/>
            </a:pPr>
            <a:r>
              <a:rPr lang="en-US" sz="3200" dirty="0">
                <a:effectLst/>
                <a:latin typeface="Arial" panose="020B0604020202020204" pitchFamily="34" charset="0"/>
                <a:cs typeface="Arial" panose="020B0604020202020204" pitchFamily="34" charset="0"/>
              </a:rPr>
              <a:t>Employees whose </a:t>
            </a:r>
            <a:r>
              <a:rPr lang="en-US" sz="3200" dirty="0" smtClean="0">
                <a:effectLst/>
                <a:latin typeface="Arial" panose="020B0604020202020204" pitchFamily="34" charset="0"/>
                <a:cs typeface="Arial" panose="020B0604020202020204" pitchFamily="34" charset="0"/>
              </a:rPr>
              <a:t>appointment is:</a:t>
            </a:r>
          </a:p>
          <a:p>
            <a:pPr lvl="1">
              <a:spcBef>
                <a:spcPts val="0"/>
              </a:spcBef>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Limited Term, </a:t>
            </a:r>
            <a:r>
              <a:rPr lang="en-US" sz="3200" dirty="0">
                <a:effectLst/>
                <a:latin typeface="Arial" panose="020B0604020202020204" pitchFamily="34" charset="0"/>
                <a:cs typeface="Arial" panose="020B0604020202020204" pitchFamily="34" charset="0"/>
              </a:rPr>
              <a:t>6 months or </a:t>
            </a:r>
            <a:r>
              <a:rPr lang="en-US" sz="3200" dirty="0" smtClean="0">
                <a:effectLst/>
                <a:latin typeface="Arial" panose="020B0604020202020204" pitchFamily="34" charset="0"/>
                <a:cs typeface="Arial" panose="020B0604020202020204" pitchFamily="34" charset="0"/>
              </a:rPr>
              <a:t>less</a:t>
            </a:r>
            <a:endParaRPr lang="en-US" sz="3200" dirty="0">
              <a:latin typeface="Arial" panose="020B0604020202020204" pitchFamily="34" charset="0"/>
              <a:cs typeface="Arial" panose="020B0604020202020204" pitchFamily="34" charset="0"/>
            </a:endParaRPr>
          </a:p>
          <a:p>
            <a:pPr lvl="1">
              <a:spcBef>
                <a:spcPts val="0"/>
              </a:spcBef>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Less </a:t>
            </a:r>
            <a:r>
              <a:rPr lang="en-US" sz="3200" dirty="0">
                <a:effectLst/>
                <a:latin typeface="Arial" panose="020B0604020202020204" pitchFamily="34" charset="0"/>
                <a:cs typeface="Arial" panose="020B0604020202020204" pitchFamily="34" charset="0"/>
              </a:rPr>
              <a:t>than </a:t>
            </a:r>
            <a:r>
              <a:rPr lang="en-US" sz="3200" dirty="0" smtClean="0">
                <a:effectLst/>
                <a:latin typeface="Arial" panose="020B0604020202020204" pitchFamily="34" charset="0"/>
                <a:cs typeface="Arial" panose="020B0604020202020204" pitchFamily="34" charset="0"/>
              </a:rPr>
              <a:t>half-time</a:t>
            </a:r>
          </a:p>
          <a:p>
            <a:pPr lvl="1">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Intermittent</a:t>
            </a:r>
            <a:r>
              <a:rPr lang="en-US" sz="3200" dirty="0">
                <a:latin typeface="Arial" panose="020B0604020202020204" pitchFamily="34" charset="0"/>
                <a:cs typeface="Arial" panose="020B0604020202020204" pitchFamily="34" charset="0"/>
              </a:rPr>
              <a:t>, other than </a:t>
            </a:r>
            <a:r>
              <a:rPr lang="en-US" sz="3200" dirty="0" smtClean="0">
                <a:latin typeface="Arial" panose="020B0604020202020204" pitchFamily="34" charset="0"/>
                <a:cs typeface="Arial" panose="020B0604020202020204" pitchFamily="34" charset="0"/>
              </a:rPr>
              <a:t>Permanent Intermittent</a:t>
            </a:r>
            <a:endParaRPr lang="en-US" sz="3200" dirty="0">
              <a:latin typeface="Arial" panose="020B0604020202020204" pitchFamily="34" charset="0"/>
              <a:cs typeface="Arial" panose="020B0604020202020204" pitchFamily="34" charset="0"/>
            </a:endParaRPr>
          </a:p>
          <a:p>
            <a:pPr marL="114300" indent="0">
              <a:spcAft>
                <a:spcPts val="800"/>
              </a:spcAft>
              <a:buNone/>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180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810500" cy="960120"/>
          </a:xfrm>
        </p:spPr>
        <p:txBody>
          <a:bodyPr/>
          <a:lstStyle/>
          <a:p>
            <a:r>
              <a:rPr lang="en-US" b="1" dirty="0" smtClean="0">
                <a:latin typeface="Arial" panose="020B0604020202020204" pitchFamily="34" charset="0"/>
                <a:cs typeface="Arial" panose="020B0604020202020204" pitchFamily="34" charset="0"/>
              </a:rPr>
              <a:t>Dependent Eligibility</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447800"/>
            <a:ext cx="7543800" cy="4419600"/>
          </a:xfrm>
        </p:spPr>
        <p:txBody>
          <a:bodyPr anchor="t" anchorCtr="0">
            <a:normAutofit fontScale="92500" lnSpcReduction="10000"/>
          </a:bodyPr>
          <a:lstStyle/>
          <a:p>
            <a:pPr>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Spouses / Registered </a:t>
            </a:r>
            <a:r>
              <a:rPr lang="en-US" sz="3200" dirty="0">
                <a:latin typeface="Arial" panose="020B0604020202020204" pitchFamily="34" charset="0"/>
                <a:cs typeface="Arial" panose="020B0604020202020204" pitchFamily="34" charset="0"/>
              </a:rPr>
              <a:t>D</a:t>
            </a:r>
            <a:r>
              <a:rPr lang="en-US" sz="3200" dirty="0" smtClean="0">
                <a:latin typeface="Arial" panose="020B0604020202020204" pitchFamily="34" charset="0"/>
                <a:cs typeface="Arial" panose="020B0604020202020204" pitchFamily="34" charset="0"/>
              </a:rPr>
              <a:t>omestic Partners are eligible.</a:t>
            </a:r>
          </a:p>
          <a:p>
            <a:pPr>
              <a:spcAft>
                <a:spcPts val="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Children: </a:t>
            </a:r>
          </a:p>
          <a:p>
            <a:pPr lvl="1">
              <a:spcAft>
                <a:spcPts val="800"/>
              </a:spcAft>
            </a:pPr>
            <a:r>
              <a:rPr lang="en-US" sz="3000" dirty="0" smtClean="0">
                <a:latin typeface="Arial" panose="020B0604020202020204" pitchFamily="34" charset="0"/>
                <a:cs typeface="Arial" panose="020B0604020202020204" pitchFamily="34" charset="0"/>
              </a:rPr>
              <a:t>Natural / Adopted</a:t>
            </a:r>
          </a:p>
          <a:p>
            <a:pPr lvl="1">
              <a:spcAft>
                <a:spcPts val="800"/>
              </a:spcAft>
            </a:pPr>
            <a:r>
              <a:rPr lang="en-US" sz="3000" dirty="0" smtClean="0">
                <a:latin typeface="Arial" panose="020B0604020202020204" pitchFamily="34" charset="0"/>
                <a:cs typeface="Arial" panose="020B0604020202020204" pitchFamily="34" charset="0"/>
              </a:rPr>
              <a:t>Step Children / Domestic Partner Children</a:t>
            </a:r>
          </a:p>
          <a:p>
            <a:pPr lvl="1">
              <a:spcAft>
                <a:spcPts val="800"/>
              </a:spcAft>
            </a:pPr>
            <a:r>
              <a:rPr lang="en-US" sz="3000" dirty="0" smtClean="0">
                <a:latin typeface="Arial" panose="020B0604020202020204" pitchFamily="34" charset="0"/>
                <a:cs typeface="Arial" panose="020B0604020202020204" pitchFamily="34" charset="0"/>
              </a:rPr>
              <a:t>Disabled Adult Dependent Children</a:t>
            </a:r>
          </a:p>
          <a:p>
            <a:pPr lvl="1">
              <a:spcAft>
                <a:spcPts val="800"/>
              </a:spcAft>
            </a:pPr>
            <a:r>
              <a:rPr lang="en-US" sz="3000" dirty="0" smtClean="0">
                <a:latin typeface="Arial" panose="020B0604020202020204" pitchFamily="34" charset="0"/>
                <a:cs typeface="Arial" panose="020B0604020202020204" pitchFamily="34" charset="0"/>
              </a:rPr>
              <a:t>Parent-Child Relationships (PCR)</a:t>
            </a:r>
          </a:p>
          <a:p>
            <a:pPr marL="114300" indent="0">
              <a:spcAft>
                <a:spcPts val="800"/>
              </a:spcAft>
              <a:buNone/>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3406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981200"/>
          </a:xfrm>
        </p:spPr>
        <p:txBody>
          <a:bodyPr/>
          <a:lstStyle/>
          <a:p>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Health Benefit Plan Enrollment Form for Active Employees</a:t>
            </a:r>
            <a:br>
              <a:rPr lang="en-US" b="1" dirty="0" smtClean="0">
                <a:latin typeface="Arial" panose="020B0604020202020204" pitchFamily="34" charset="0"/>
                <a:cs typeface="Arial" panose="020B0604020202020204" pitchFamily="34" charset="0"/>
              </a:rPr>
            </a:br>
            <a:r>
              <a:rPr lang="en-US" sz="3400" b="1" dirty="0" smtClean="0">
                <a:latin typeface="Arial" panose="020B0604020202020204" pitchFamily="34" charset="0"/>
                <a:cs typeface="Arial" panose="020B0604020202020204" pitchFamily="34" charset="0"/>
              </a:rPr>
              <a:t>(CalPERS HBD – 12)</a:t>
            </a: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362200"/>
            <a:ext cx="8153400" cy="3733800"/>
          </a:xfrm>
        </p:spPr>
        <p:txBody>
          <a:bodyPr/>
          <a:lstStyle/>
          <a:p>
            <a:pPr marL="114300" indent="0">
              <a:buNone/>
            </a:pPr>
            <a:endParaRPr lang="en-US" sz="1000" dirty="0" smtClean="0">
              <a:latin typeface="Arial" panose="020B0604020202020204" pitchFamily="34" charset="0"/>
              <a:cs typeface="Arial" panose="020B0604020202020204" pitchFamily="34" charset="0"/>
            </a:endParaRPr>
          </a:p>
          <a:p>
            <a:pPr marL="114300" indent="0">
              <a:buNone/>
            </a:pPr>
            <a:r>
              <a:rPr lang="en-US" sz="3200" dirty="0" smtClean="0">
                <a:latin typeface="Arial" panose="020B0604020202020204" pitchFamily="34" charset="0"/>
                <a:cs typeface="Arial" panose="020B0604020202020204" pitchFamily="34" charset="0"/>
              </a:rPr>
              <a:t>Required to:</a:t>
            </a:r>
          </a:p>
          <a:p>
            <a:r>
              <a:rPr lang="en-US" sz="3200" dirty="0" smtClean="0">
                <a:latin typeface="Arial" panose="020B0604020202020204" pitchFamily="34" charset="0"/>
                <a:cs typeface="Arial" panose="020B0604020202020204" pitchFamily="34" charset="0"/>
              </a:rPr>
              <a:t>Enroll</a:t>
            </a:r>
          </a:p>
          <a:p>
            <a:r>
              <a:rPr lang="en-US" sz="3200" dirty="0" smtClean="0">
                <a:latin typeface="Arial" panose="020B0604020202020204" pitchFamily="34" charset="0"/>
                <a:cs typeface="Arial" panose="020B0604020202020204" pitchFamily="34" charset="0"/>
              </a:rPr>
              <a:t>Add/Delete Dependents </a:t>
            </a:r>
          </a:p>
          <a:p>
            <a:r>
              <a:rPr lang="en-US" sz="3200" dirty="0" smtClean="0">
                <a:latin typeface="Arial" panose="020B0604020202020204" pitchFamily="34" charset="0"/>
                <a:cs typeface="Arial" panose="020B0604020202020204" pitchFamily="34" charset="0"/>
              </a:rPr>
              <a:t>Change Health Plans </a:t>
            </a:r>
          </a:p>
          <a:p>
            <a:r>
              <a:rPr lang="en-US" sz="3200" dirty="0" smtClean="0">
                <a:latin typeface="Arial" panose="020B0604020202020204" pitchFamily="34" charset="0"/>
                <a:cs typeface="Arial" panose="020B0604020202020204" pitchFamily="34" charset="0"/>
              </a:rPr>
              <a:t>Cancel coverage </a:t>
            </a:r>
          </a:p>
          <a:p>
            <a:r>
              <a:rPr lang="en-US" sz="3200" dirty="0" smtClean="0">
                <a:latin typeface="Arial" panose="020B0604020202020204" pitchFamily="34" charset="0"/>
                <a:cs typeface="Arial" panose="020B0604020202020204" pitchFamily="34" charset="0"/>
              </a:rPr>
              <a:t>Decline coverage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08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039100" cy="1036320"/>
          </a:xfrm>
        </p:spPr>
        <p:txBody>
          <a:bodyPr/>
          <a:lstStyle/>
          <a:p>
            <a:r>
              <a:rPr lang="en-US" b="1" dirty="0" smtClean="0">
                <a:latin typeface="Arial" panose="020B0604020202020204" pitchFamily="34" charset="0"/>
                <a:cs typeface="Arial" panose="020B0604020202020204" pitchFamily="34" charset="0"/>
              </a:rPr>
              <a:t>Learning Objectives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752600"/>
            <a:ext cx="8115300" cy="4038600"/>
          </a:xfrm>
        </p:spPr>
        <p:txBody>
          <a:bodyPr anchor="t" anchorCtr="0">
            <a:normAutofit/>
          </a:bodyPr>
          <a:lstStyle/>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Describe the HR Professional’s role in health eligibility, enrollment, and re-verification</a:t>
            </a: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Make determinations of eligibility</a:t>
            </a:r>
          </a:p>
          <a:p>
            <a:pPr>
              <a:spcBef>
                <a:spcPts val="0"/>
              </a:spcBef>
              <a:spcAft>
                <a:spcPts val="1800"/>
              </a:spcAft>
            </a:pPr>
            <a:r>
              <a:rPr lang="en-US" sz="3200" dirty="0">
                <a:latin typeface="Arial" panose="020B0604020202020204" pitchFamily="34" charset="0"/>
                <a:cs typeface="Arial" panose="020B0604020202020204" pitchFamily="34" charset="0"/>
              </a:rPr>
              <a:t>Locate and identify needed rules, procedures, and information</a:t>
            </a:r>
          </a:p>
          <a:p>
            <a:pPr marL="18288" indent="0">
              <a:spcAft>
                <a:spcPts val="800"/>
              </a:spcAft>
              <a:buNone/>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a:p>
            <a:pPr>
              <a:spcAft>
                <a:spcPts val="800"/>
              </a:spcAft>
              <a:buFont typeface="Arial" panose="020B0604020202020204" pitchFamily="34" charset="0"/>
              <a:buChar char="•"/>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443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1600200"/>
          </a:xfrm>
        </p:spPr>
        <p:txBody>
          <a:bodyPr/>
          <a:lstStyle/>
          <a:p>
            <a:r>
              <a:rPr lang="en-US" sz="4000" b="1" dirty="0" smtClean="0">
                <a:latin typeface="Arial" panose="020B0604020202020204" pitchFamily="34" charset="0"/>
                <a:cs typeface="Arial" panose="020B0604020202020204" pitchFamily="34" charset="0"/>
              </a:rPr>
              <a:t>Dependent Eligibility Verification </a:t>
            </a:r>
            <a:br>
              <a:rPr lang="en-US" sz="4000" b="1" dirty="0" smtClean="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Checklist </a:t>
            </a:r>
            <a:r>
              <a:rPr lang="en-US" sz="3000" b="1" dirty="0">
                <a:latin typeface="Arial" panose="020B0604020202020204" pitchFamily="34" charset="0"/>
                <a:cs typeface="Arial" panose="020B0604020202020204" pitchFamily="34" charset="0"/>
              </a:rPr>
              <a:t>(CalHR Form 781) </a:t>
            </a:r>
          </a:p>
        </p:txBody>
      </p:sp>
      <p:sp>
        <p:nvSpPr>
          <p:cNvPr id="3" name="Content Placeholder 2"/>
          <p:cNvSpPr>
            <a:spLocks noGrp="1"/>
          </p:cNvSpPr>
          <p:nvPr>
            <p:ph idx="1"/>
          </p:nvPr>
        </p:nvSpPr>
        <p:spPr>
          <a:xfrm>
            <a:off x="304800" y="1905000"/>
            <a:ext cx="8534400" cy="4038600"/>
          </a:xfrm>
        </p:spPr>
        <p:txBody>
          <a:bodyPr>
            <a:normAutofit fontScale="85000" lnSpcReduction="10000"/>
          </a:bodyPr>
          <a:lstStyle/>
          <a:p>
            <a:pPr marL="114300" indent="0">
              <a:spcBef>
                <a:spcPts val="0"/>
              </a:spcBef>
              <a:buNone/>
            </a:pPr>
            <a:r>
              <a:rPr lang="en-US" sz="3300" dirty="0" smtClean="0">
                <a:latin typeface="Arial" panose="020B0604020202020204" pitchFamily="34" charset="0"/>
                <a:cs typeface="Arial" panose="020B0604020202020204" pitchFamily="34" charset="0"/>
              </a:rPr>
              <a:t>Required to:</a:t>
            </a:r>
          </a:p>
          <a:p>
            <a:pPr marL="114300" indent="0">
              <a:spcBef>
                <a:spcPts val="0"/>
              </a:spcBef>
              <a:buNone/>
            </a:pPr>
            <a:endParaRPr lang="en-US" sz="3300" dirty="0" smtClean="0">
              <a:latin typeface="Arial" panose="020B0604020202020204" pitchFamily="34" charset="0"/>
              <a:cs typeface="Arial" panose="020B0604020202020204" pitchFamily="34" charset="0"/>
            </a:endParaRPr>
          </a:p>
          <a:p>
            <a:pPr>
              <a:spcBef>
                <a:spcPts val="0"/>
              </a:spcBef>
              <a:spcAft>
                <a:spcPts val="3000"/>
              </a:spcAft>
            </a:pPr>
            <a:r>
              <a:rPr lang="en-US" sz="3300" dirty="0" smtClean="0">
                <a:latin typeface="Arial" panose="020B0604020202020204" pitchFamily="34" charset="0"/>
                <a:cs typeface="Arial" panose="020B0604020202020204" pitchFamily="34" charset="0"/>
              </a:rPr>
              <a:t>Verify dependents are eligible for health, dental, and premier vision benefits before enrollment</a:t>
            </a:r>
          </a:p>
          <a:p>
            <a:pPr>
              <a:spcBef>
                <a:spcPts val="0"/>
              </a:spcBef>
              <a:spcAft>
                <a:spcPts val="3000"/>
              </a:spcAft>
            </a:pPr>
            <a:r>
              <a:rPr lang="en-US" sz="3300" dirty="0">
                <a:latin typeface="Arial" panose="020B0604020202020204" pitchFamily="34" charset="0"/>
                <a:cs typeface="Arial" panose="020B0604020202020204" pitchFamily="34" charset="0"/>
              </a:rPr>
              <a:t>Perform the triennial </a:t>
            </a:r>
            <a:r>
              <a:rPr lang="en-US" sz="3300" dirty="0" smtClean="0">
                <a:latin typeface="Arial" panose="020B0604020202020204" pitchFamily="34" charset="0"/>
                <a:cs typeface="Arial" panose="020B0604020202020204" pitchFamily="34" charset="0"/>
              </a:rPr>
              <a:t>re-verification of dependents</a:t>
            </a:r>
            <a:r>
              <a:rPr lang="en-US" sz="3300" dirty="0">
                <a:latin typeface="Arial" panose="020B0604020202020204" pitchFamily="34" charset="0"/>
                <a:cs typeface="Arial" panose="020B0604020202020204" pitchFamily="34" charset="0"/>
              </a:rPr>
              <a:t>.</a:t>
            </a:r>
          </a:p>
          <a:p>
            <a:pPr>
              <a:spcBef>
                <a:spcPts val="0"/>
              </a:spcBef>
              <a:spcAft>
                <a:spcPts val="3000"/>
              </a:spcAft>
            </a:pPr>
            <a:r>
              <a:rPr lang="en-US" sz="3300" dirty="0" smtClean="0">
                <a:latin typeface="Arial" panose="020B0604020202020204" pitchFamily="34" charset="0"/>
                <a:cs typeface="Arial" panose="020B0604020202020204" pitchFamily="34" charset="0"/>
              </a:rPr>
              <a:t>Annually recertify parent-child relationships (PCR)</a:t>
            </a:r>
          </a:p>
          <a:p>
            <a:pPr marL="11430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609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7886700" cy="914400"/>
          </a:xfrm>
        </p:spPr>
        <p:txBody>
          <a:bodyPr/>
          <a:lstStyle/>
          <a:p>
            <a:r>
              <a:rPr lang="en-US" b="1" dirty="0" smtClean="0">
                <a:latin typeface="Arial" panose="020B0604020202020204" pitchFamily="34" charset="0"/>
                <a:cs typeface="Arial" panose="020B0604020202020204" pitchFamily="34" charset="0"/>
              </a:rPr>
              <a:t>Required Enrollment Documents and Information</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599" y="1981200"/>
            <a:ext cx="7924801" cy="4648200"/>
          </a:xfrm>
        </p:spPr>
        <p:txBody>
          <a:bodyPr anchor="t" anchorCtr="0">
            <a:noAutofit/>
          </a:bodyPr>
          <a:lstStyle/>
          <a:p>
            <a:pPr marL="274320" indent="274320"/>
            <a:r>
              <a:rPr lang="en-US" sz="2800" dirty="0" smtClean="0">
                <a:effectLst/>
                <a:latin typeface="Arial" panose="020B0604020202020204" pitchFamily="34" charset="0"/>
                <a:cs typeface="Arial" panose="020B0604020202020204" pitchFamily="34" charset="0"/>
              </a:rPr>
              <a:t>CalPERS Circular Letter </a:t>
            </a:r>
            <a:r>
              <a:rPr lang="en-US" sz="2800" dirty="0" smtClean="0">
                <a:latin typeface="Arial" panose="020B0604020202020204" pitchFamily="34" charset="0"/>
                <a:cs typeface="Arial" panose="020B0604020202020204" pitchFamily="34" charset="0"/>
              </a:rPr>
              <a:t>600-045-12</a:t>
            </a:r>
          </a:p>
          <a:p>
            <a:pPr marL="274320" indent="0">
              <a:buNone/>
            </a:pPr>
            <a:endParaRPr lang="en-US" sz="1200" dirty="0" smtClean="0">
              <a:latin typeface="Arial" panose="020B0604020202020204" pitchFamily="34" charset="0"/>
              <a:cs typeface="Arial" panose="020B0604020202020204" pitchFamily="34" charset="0"/>
            </a:endParaRPr>
          </a:p>
          <a:p>
            <a:pPr marL="571500" lvl="1"/>
            <a:r>
              <a:rPr lang="en-US" sz="2800" dirty="0" smtClean="0">
                <a:latin typeface="Arial" panose="020B0604020202020204" pitchFamily="34" charset="0"/>
                <a:cs typeface="Arial" panose="020B0604020202020204" pitchFamily="34" charset="0"/>
              </a:rPr>
              <a:t>CalHR Health Benefits Policy Statement</a:t>
            </a:r>
            <a:endParaRPr lang="en-US" sz="2800" dirty="0">
              <a:latin typeface="Arial" panose="020B0604020202020204" pitchFamily="34" charset="0"/>
              <a:cs typeface="Arial" panose="020B0604020202020204" pitchFamily="34" charset="0"/>
            </a:endParaRPr>
          </a:p>
          <a:p>
            <a:pPr marL="571500" lvl="1"/>
            <a:endParaRPr lang="en-US" sz="1200" dirty="0" smtClean="0">
              <a:effectLst/>
              <a:latin typeface="Arial" panose="020B0604020202020204" pitchFamily="34" charset="0"/>
              <a:cs typeface="Arial" panose="020B0604020202020204" pitchFamily="34" charset="0"/>
            </a:endParaRPr>
          </a:p>
          <a:p>
            <a:pPr marL="571500" lvl="1"/>
            <a:r>
              <a:rPr lang="en-US" sz="2800" dirty="0" smtClean="0">
                <a:effectLst/>
                <a:latin typeface="Arial" panose="020B0604020202020204" pitchFamily="34" charset="0"/>
                <a:cs typeface="Arial" panose="020B0604020202020204" pitchFamily="34" charset="0"/>
              </a:rPr>
              <a:t>CalPERS State Health Benefits Guide</a:t>
            </a:r>
          </a:p>
          <a:p>
            <a:pPr marL="571500" lvl="1"/>
            <a:endParaRPr lang="en-US" sz="1200" dirty="0">
              <a:latin typeface="Arial" panose="020B0604020202020204" pitchFamily="34" charset="0"/>
              <a:cs typeface="Arial" panose="020B0604020202020204" pitchFamily="34" charset="0"/>
            </a:endParaRPr>
          </a:p>
          <a:p>
            <a:pPr marL="571500" lvl="1"/>
            <a:r>
              <a:rPr lang="en-US" sz="2800" dirty="0" smtClean="0">
                <a:latin typeface="Arial" panose="020B0604020202020204" pitchFamily="34" charset="0"/>
                <a:cs typeface="Arial" panose="020B0604020202020204" pitchFamily="34" charset="0"/>
              </a:rPr>
              <a:t>Dependent Eligibility Verification Checklist (CalHR 781)</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801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543800" cy="914400"/>
          </a:xfrm>
        </p:spPr>
        <p:txBody>
          <a:bodyPr/>
          <a:lstStyle/>
          <a:p>
            <a:r>
              <a:rPr lang="en-US" b="1" dirty="0" smtClean="0">
                <a:latin typeface="Arial" panose="020B0604020202020204" pitchFamily="34" charset="0"/>
                <a:cs typeface="Arial" panose="020B0604020202020204" pitchFamily="34" charset="0"/>
              </a:rPr>
              <a:t>Ineligible Dependents 1</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52400" y="1447800"/>
            <a:ext cx="8153400" cy="4572000"/>
          </a:xfrm>
        </p:spPr>
        <p:txBody>
          <a:bodyPr anchor="t" anchorCtr="0">
            <a:normAutofit/>
          </a:bodyPr>
          <a:lstStyle/>
          <a:p>
            <a:pPr>
              <a:spcBef>
                <a:spcPts val="0"/>
              </a:spcBef>
              <a:spcAft>
                <a:spcPts val="3600"/>
              </a:spcAft>
            </a:pPr>
            <a:r>
              <a:rPr lang="en-US" sz="2800" dirty="0">
                <a:effectLst/>
                <a:latin typeface="Arial" panose="020B0604020202020204" pitchFamily="34" charset="0"/>
                <a:cs typeface="Arial" panose="020B0604020202020204" pitchFamily="34" charset="0"/>
              </a:rPr>
              <a:t>Former spouses and former registered domestic partners are </a:t>
            </a:r>
            <a:r>
              <a:rPr lang="en-US" sz="2800" u="sng" dirty="0">
                <a:effectLst/>
                <a:latin typeface="Arial" panose="020B0604020202020204" pitchFamily="34" charset="0"/>
                <a:cs typeface="Arial" panose="020B0604020202020204" pitchFamily="34" charset="0"/>
              </a:rPr>
              <a:t>not eligible </a:t>
            </a:r>
            <a:r>
              <a:rPr lang="en-US" sz="2800" dirty="0" smtClean="0">
                <a:effectLst/>
                <a:latin typeface="Arial" panose="020B0604020202020204" pitchFamily="34" charset="0"/>
                <a:cs typeface="Arial" panose="020B0604020202020204" pitchFamily="34" charset="0"/>
              </a:rPr>
              <a:t>(</a:t>
            </a:r>
            <a:r>
              <a:rPr lang="en-US" sz="2800" i="1" dirty="0">
                <a:effectLst/>
                <a:latin typeface="Arial" panose="020B0604020202020204" pitchFamily="34" charset="0"/>
                <a:cs typeface="Arial" panose="020B0604020202020204" pitchFamily="34" charset="0"/>
              </a:rPr>
              <a:t>even if </a:t>
            </a:r>
            <a:r>
              <a:rPr lang="en-US" sz="2800" i="1" dirty="0" smtClean="0">
                <a:effectLst/>
                <a:latin typeface="Arial" panose="020B0604020202020204" pitchFamily="34" charset="0"/>
                <a:cs typeface="Arial" panose="020B0604020202020204" pitchFamily="34" charset="0"/>
              </a:rPr>
              <a:t>a court orders the </a:t>
            </a:r>
            <a:r>
              <a:rPr lang="en-US" sz="2800" i="1" dirty="0">
                <a:effectLst/>
                <a:latin typeface="Arial" panose="020B0604020202020204" pitchFamily="34" charset="0"/>
                <a:cs typeface="Arial" panose="020B0604020202020204" pitchFamily="34" charset="0"/>
              </a:rPr>
              <a:t>employee </a:t>
            </a:r>
            <a:r>
              <a:rPr lang="en-US" sz="2800" i="1" dirty="0" smtClean="0">
                <a:effectLst/>
                <a:latin typeface="Arial" panose="020B0604020202020204" pitchFamily="34" charset="0"/>
                <a:cs typeface="Arial" panose="020B0604020202020204" pitchFamily="34" charset="0"/>
              </a:rPr>
              <a:t>to provide health coverage</a:t>
            </a:r>
            <a:r>
              <a:rPr lang="en-US" sz="2800" dirty="0" smtClean="0">
                <a:effectLst/>
                <a:latin typeface="Arial" panose="020B0604020202020204" pitchFamily="34" charset="0"/>
                <a:cs typeface="Arial" panose="020B0604020202020204" pitchFamily="34" charset="0"/>
              </a:rPr>
              <a:t>)</a:t>
            </a:r>
          </a:p>
          <a:p>
            <a:pPr>
              <a:spcBef>
                <a:spcPts val="0"/>
              </a:spcBef>
              <a:spcAft>
                <a:spcPts val="36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Children </a:t>
            </a:r>
            <a:r>
              <a:rPr lang="en-US" sz="2800" dirty="0">
                <a:effectLst/>
                <a:latin typeface="Arial" panose="020B0604020202020204" pitchFamily="34" charset="0"/>
                <a:cs typeface="Arial" panose="020B0604020202020204" pitchFamily="34" charset="0"/>
              </a:rPr>
              <a:t>age 26 and </a:t>
            </a:r>
            <a:r>
              <a:rPr lang="en-US" sz="2800" dirty="0" smtClean="0">
                <a:effectLst/>
                <a:latin typeface="Arial" panose="020B0604020202020204" pitchFamily="34" charset="0"/>
                <a:cs typeface="Arial" panose="020B0604020202020204" pitchFamily="34" charset="0"/>
              </a:rPr>
              <a:t>older</a:t>
            </a:r>
          </a:p>
          <a:p>
            <a:pPr lvl="0">
              <a:spcBef>
                <a:spcPts val="0"/>
              </a:spcBef>
              <a:spcAft>
                <a:spcPts val="36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Disabled </a:t>
            </a:r>
            <a:r>
              <a:rPr lang="en-US" sz="2800" dirty="0">
                <a:effectLst/>
                <a:latin typeface="Arial" panose="020B0604020202020204" pitchFamily="34" charset="0"/>
                <a:cs typeface="Arial" panose="020B0604020202020204" pitchFamily="34" charset="0"/>
              </a:rPr>
              <a:t>adult children </a:t>
            </a:r>
            <a:r>
              <a:rPr lang="en-US" sz="2800" dirty="0" smtClean="0">
                <a:effectLst/>
                <a:latin typeface="Arial" panose="020B0604020202020204" pitchFamily="34" charset="0"/>
                <a:cs typeface="Arial" panose="020B0604020202020204" pitchFamily="34" charset="0"/>
              </a:rPr>
              <a:t>not </a:t>
            </a:r>
            <a:r>
              <a:rPr lang="en-US" sz="2800" dirty="0">
                <a:effectLst/>
                <a:latin typeface="Arial" panose="020B0604020202020204" pitchFamily="34" charset="0"/>
                <a:cs typeface="Arial" panose="020B0604020202020204" pitchFamily="34" charset="0"/>
              </a:rPr>
              <a:t>enrolled and disabled prior to age </a:t>
            </a:r>
            <a:r>
              <a:rPr lang="en-US" sz="2800" dirty="0" smtClean="0">
                <a:effectLst/>
                <a:latin typeface="Arial" panose="020B0604020202020204" pitchFamily="34" charset="0"/>
                <a:cs typeface="Arial" panose="020B0604020202020204" pitchFamily="34" charset="0"/>
              </a:rPr>
              <a:t>26</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52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543800" cy="914400"/>
          </a:xfrm>
        </p:spPr>
        <p:txBody>
          <a:bodyPr/>
          <a:lstStyle/>
          <a:p>
            <a:r>
              <a:rPr lang="en-US" b="1" dirty="0" smtClean="0">
                <a:latin typeface="Arial" panose="020B0604020202020204" pitchFamily="34" charset="0"/>
                <a:cs typeface="Arial" panose="020B0604020202020204" pitchFamily="34" charset="0"/>
              </a:rPr>
              <a:t>Ineligible Dependents 2</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447800"/>
            <a:ext cx="8229600" cy="4572000"/>
          </a:xfrm>
        </p:spPr>
        <p:txBody>
          <a:bodyPr anchor="t" anchorCtr="0">
            <a:normAutofit/>
          </a:bodyPr>
          <a:lstStyle/>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Grandchildren</a:t>
            </a:r>
            <a:r>
              <a:rPr lang="en-US" sz="3200" dirty="0">
                <a:effectLst/>
                <a:latin typeface="Arial" panose="020B0604020202020204" pitchFamily="34" charset="0"/>
                <a:cs typeface="Arial" panose="020B0604020202020204" pitchFamily="34" charset="0"/>
              </a:rPr>
              <a:t>, grandparents, parents, aunts, uncles</a:t>
            </a:r>
            <a:r>
              <a:rPr lang="en-US" sz="3200" dirty="0" smtClean="0">
                <a:effectLst/>
                <a:latin typeface="Arial" panose="020B0604020202020204" pitchFamily="34" charset="0"/>
                <a:cs typeface="Arial" panose="020B0604020202020204" pitchFamily="34" charset="0"/>
              </a:rPr>
              <a:t>, nieces</a:t>
            </a:r>
            <a:r>
              <a:rPr lang="en-US" sz="3200" dirty="0">
                <a:effectLst/>
                <a:latin typeface="Arial" panose="020B0604020202020204" pitchFamily="34" charset="0"/>
                <a:cs typeface="Arial" panose="020B0604020202020204" pitchFamily="34" charset="0"/>
              </a:rPr>
              <a:t>, nephews, etc</a:t>
            </a:r>
            <a:r>
              <a:rPr lang="en-US" sz="3200" dirty="0" smtClean="0">
                <a:effectLst/>
                <a:latin typeface="Arial" panose="020B0604020202020204" pitchFamily="34" charset="0"/>
                <a:cs typeface="Arial" panose="020B0604020202020204" pitchFamily="34" charset="0"/>
              </a:rPr>
              <a:t>.</a:t>
            </a:r>
          </a:p>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Foster children </a:t>
            </a:r>
          </a:p>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Spouses/domestic </a:t>
            </a:r>
            <a:r>
              <a:rPr lang="en-US" sz="3200" dirty="0">
                <a:effectLst/>
                <a:latin typeface="Arial" panose="020B0604020202020204" pitchFamily="34" charset="0"/>
                <a:cs typeface="Arial" panose="020B0604020202020204" pitchFamily="34" charset="0"/>
              </a:rPr>
              <a:t>partners of adult children </a:t>
            </a: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4648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543800" cy="914400"/>
          </a:xfrm>
        </p:spPr>
        <p:txBody>
          <a:bodyPr/>
          <a:lstStyle/>
          <a:p>
            <a:r>
              <a:rPr lang="en-US" b="1" dirty="0" smtClean="0">
                <a:latin typeface="Arial" panose="020B0604020202020204" pitchFamily="34" charset="0"/>
                <a:cs typeface="Arial" panose="020B0604020202020204" pitchFamily="34" charset="0"/>
              </a:rPr>
              <a:t>Ineligible Dependents 3 </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524000"/>
            <a:ext cx="8305800" cy="4114800"/>
          </a:xfrm>
        </p:spPr>
        <p:txBody>
          <a:bodyPr anchor="t" anchorCtr="0">
            <a:normAutofit/>
          </a:bodyPr>
          <a:lstStyle/>
          <a:p>
            <a:pPr lvl="0">
              <a:spcBef>
                <a:spcPts val="0"/>
              </a:spcBef>
              <a:spcAft>
                <a:spcPts val="36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Live-in boyfriend/girlfriend </a:t>
            </a:r>
            <a:r>
              <a:rPr lang="en-US" sz="3200" dirty="0">
                <a:effectLst/>
                <a:latin typeface="Arial" panose="020B0604020202020204" pitchFamily="34" charset="0"/>
                <a:cs typeface="Arial" panose="020B0604020202020204" pitchFamily="34" charset="0"/>
              </a:rPr>
              <a:t>and his/her </a:t>
            </a:r>
            <a:r>
              <a:rPr lang="en-US" sz="3200" dirty="0" smtClean="0">
                <a:effectLst/>
                <a:latin typeface="Arial" panose="020B0604020202020204" pitchFamily="34" charset="0"/>
                <a:cs typeface="Arial" panose="020B0604020202020204" pitchFamily="34" charset="0"/>
              </a:rPr>
              <a:t>children</a:t>
            </a:r>
          </a:p>
          <a:p>
            <a:pPr lvl="0">
              <a:spcBef>
                <a:spcPts val="0"/>
              </a:spcBef>
              <a:spcAft>
                <a:spcPts val="36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Anyone </a:t>
            </a:r>
            <a:r>
              <a:rPr lang="en-US" sz="3200" dirty="0">
                <a:effectLst/>
                <a:latin typeface="Arial" panose="020B0604020202020204" pitchFamily="34" charset="0"/>
                <a:cs typeface="Arial" panose="020B0604020202020204" pitchFamily="34" charset="0"/>
              </a:rPr>
              <a:t>already enrolled in a CalPERS </a:t>
            </a:r>
            <a:r>
              <a:rPr lang="en-US" sz="3200" dirty="0" smtClean="0">
                <a:effectLst/>
                <a:latin typeface="Arial" panose="020B0604020202020204" pitchFamily="34" charset="0"/>
                <a:cs typeface="Arial" panose="020B0604020202020204" pitchFamily="34" charset="0"/>
              </a:rPr>
              <a:t>health </a:t>
            </a:r>
            <a:r>
              <a:rPr lang="en-US" sz="3200" dirty="0">
                <a:effectLst/>
                <a:latin typeface="Arial" panose="020B0604020202020204" pitchFamily="34" charset="0"/>
                <a:cs typeface="Arial" panose="020B0604020202020204" pitchFamily="34" charset="0"/>
              </a:rPr>
              <a:t>plan </a:t>
            </a:r>
            <a:r>
              <a:rPr lang="en-US" sz="3200" dirty="0" smtClean="0">
                <a:effectLst/>
                <a:latin typeface="Arial" panose="020B0604020202020204" pitchFamily="34" charset="0"/>
                <a:cs typeface="Arial" panose="020B0604020202020204" pitchFamily="34" charset="0"/>
              </a:rPr>
              <a:t>on their own or as another subscriber’s dependent</a:t>
            </a:r>
          </a:p>
        </p:txBody>
      </p:sp>
    </p:spTree>
    <p:extLst>
      <p:ext uri="{BB962C8B-B14F-4D97-AF65-F5344CB8AC3E}">
        <p14:creationId xmlns:p14="http://schemas.microsoft.com/office/powerpoint/2010/main" val="2525486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8610600" cy="762000"/>
          </a:xfrm>
        </p:spPr>
        <p:txBody>
          <a:bodyPr/>
          <a:lstStyle/>
          <a:p>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Disabled Adult Dependent Child 1</a:t>
            </a:r>
            <a:endParaRPr lang="en-US" sz="40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596851"/>
            <a:ext cx="8763000" cy="5257800"/>
          </a:xfrm>
        </p:spPr>
        <p:txBody>
          <a:bodyPr anchor="t" anchorCtr="0">
            <a:noAutofit/>
          </a:bodyPr>
          <a:lstStyle/>
          <a:p>
            <a:pPr>
              <a:spcBef>
                <a:spcPts val="0"/>
              </a:spcBef>
              <a:spcAft>
                <a:spcPts val="12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E</a:t>
            </a:r>
            <a:r>
              <a:rPr lang="en-US" dirty="0" smtClean="0">
                <a:effectLst/>
                <a:latin typeface="Arial" panose="020B0604020202020204" pitchFamily="34" charset="0"/>
                <a:cs typeface="Arial" panose="020B0604020202020204" pitchFamily="34" charset="0"/>
              </a:rPr>
              <a:t>mployee’s disabled adult children—</a:t>
            </a:r>
          </a:p>
          <a:p>
            <a:pPr marL="994410" lvl="1" indent="-457200">
              <a:spcBef>
                <a:spcPts val="0"/>
              </a:spcBef>
              <a:spcAft>
                <a:spcPts val="1200"/>
              </a:spcAft>
            </a:pPr>
            <a:r>
              <a:rPr lang="en-US" sz="2800" dirty="0" smtClean="0">
                <a:effectLst/>
                <a:latin typeface="Arial" panose="020B0604020202020204" pitchFamily="34" charset="0"/>
                <a:cs typeface="Arial" panose="020B0604020202020204" pitchFamily="34" charset="0"/>
              </a:rPr>
              <a:t>Must be incapable of self-support due to a mental or physical condition</a:t>
            </a:r>
          </a:p>
          <a:p>
            <a:pPr marL="994410" lvl="1" indent="-457200">
              <a:spcBef>
                <a:spcPts val="0"/>
              </a:spcBef>
              <a:spcAft>
                <a:spcPts val="1200"/>
              </a:spcAft>
            </a:pPr>
            <a:r>
              <a:rPr lang="en-US" sz="2800" dirty="0" smtClean="0">
                <a:effectLst/>
                <a:latin typeface="Arial" panose="020B0604020202020204" pitchFamily="34" charset="0"/>
                <a:cs typeface="Arial" panose="020B0604020202020204" pitchFamily="34" charset="0"/>
              </a:rPr>
              <a:t>Must be disabled and enrolled before age 26</a:t>
            </a:r>
          </a:p>
        </p:txBody>
      </p:sp>
    </p:spTree>
    <p:extLst>
      <p:ext uri="{BB962C8B-B14F-4D97-AF65-F5344CB8AC3E}">
        <p14:creationId xmlns:p14="http://schemas.microsoft.com/office/powerpoint/2010/main" val="3323921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8610600" cy="762000"/>
          </a:xfrm>
        </p:spPr>
        <p:txBody>
          <a:bodyPr/>
          <a:lstStyle/>
          <a:p>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Disabled Adult Dependent Child 2</a:t>
            </a:r>
            <a:endParaRPr lang="en-US" sz="40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76200" y="1600200"/>
            <a:ext cx="8763000" cy="5257800"/>
          </a:xfrm>
        </p:spPr>
        <p:txBody>
          <a:bodyPr anchor="t" anchorCtr="0">
            <a:noAutofit/>
          </a:bodyPr>
          <a:lstStyle/>
          <a:p>
            <a:pPr marL="880110" lvl="1" indent="-34290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Employee mails to CalPERS for approval: </a:t>
            </a:r>
          </a:p>
          <a:p>
            <a:pPr marL="1371600" lvl="1">
              <a:spcBef>
                <a:spcPts val="0"/>
              </a:spcBef>
              <a:spcAft>
                <a:spcPts val="2400"/>
              </a:spcAft>
            </a:pPr>
            <a:r>
              <a:rPr lang="en-US" sz="2800" dirty="0" smtClean="0">
                <a:effectLst/>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Member Questionnaire for the CalPERS Disabled Dependent Health Benefit,” HBD-98</a:t>
            </a:r>
          </a:p>
          <a:p>
            <a:pPr marL="1371600" lvl="1">
              <a:spcBef>
                <a:spcPts val="0"/>
              </a:spcBef>
              <a:spcAft>
                <a:spcPts val="1200"/>
              </a:spcAft>
            </a:pPr>
            <a:r>
              <a:rPr lang="en-US" sz="2800" dirty="0" smtClean="0">
                <a:latin typeface="Arial" panose="020B0604020202020204" pitchFamily="34" charset="0"/>
                <a:cs typeface="Arial" panose="020B0604020202020204" pitchFamily="34" charset="0"/>
              </a:rPr>
              <a:t>“Medical Report for the CalPERS Disabled Dependent Benefit,” HBD-34</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393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lstStyle/>
          <a:p>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Disabled </a:t>
            </a:r>
            <a:r>
              <a:rPr lang="en-US" sz="4000" b="1" dirty="0">
                <a:latin typeface="Arial" panose="020B0604020202020204" pitchFamily="34" charset="0"/>
                <a:cs typeface="Arial" panose="020B0604020202020204" pitchFamily="34" charset="0"/>
              </a:rPr>
              <a:t>Adult Dependent Child </a:t>
            </a:r>
            <a:r>
              <a:rPr lang="en-US" b="1" dirty="0">
                <a:latin typeface="Arial" panose="020B0604020202020204" pitchFamily="34" charset="0"/>
                <a:cs typeface="Arial" panose="020B0604020202020204" pitchFamily="34" charset="0"/>
              </a:rPr>
              <a:t>3</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828800"/>
            <a:ext cx="8229600" cy="4449763"/>
          </a:xfrm>
        </p:spPr>
        <p:txBody>
          <a:bodyPr>
            <a:noAutofit/>
          </a:bodyPr>
          <a:lstStyle/>
          <a:p>
            <a:pPr marL="114300" indent="0">
              <a:buNone/>
            </a:pPr>
            <a:r>
              <a:rPr lang="en-US" sz="2400" dirty="0" smtClean="0">
                <a:latin typeface="Arial" panose="020B0604020202020204" pitchFamily="34" charset="0"/>
                <a:cs typeface="Arial" panose="020B0604020202020204" pitchFamily="34" charset="0"/>
              </a:rPr>
              <a:t>Initial </a:t>
            </a:r>
            <a:r>
              <a:rPr lang="en-US" sz="2400" dirty="0">
                <a:latin typeface="Arial" panose="020B0604020202020204" pitchFamily="34" charset="0"/>
                <a:cs typeface="Arial" panose="020B0604020202020204" pitchFamily="34" charset="0"/>
              </a:rPr>
              <a:t>certification of </a:t>
            </a:r>
            <a:r>
              <a:rPr lang="en-US" sz="2400" dirty="0" smtClean="0">
                <a:latin typeface="Arial" panose="020B0604020202020204" pitchFamily="34" charset="0"/>
                <a:cs typeface="Arial" panose="020B0604020202020204" pitchFamily="34" charset="0"/>
              </a:rPr>
              <a:t>disabled adult dependent child </a:t>
            </a:r>
            <a:r>
              <a:rPr lang="en-US" sz="2400" dirty="0">
                <a:latin typeface="Arial" panose="020B0604020202020204" pitchFamily="34" charset="0"/>
                <a:cs typeface="Arial" panose="020B0604020202020204" pitchFamily="34" charset="0"/>
              </a:rPr>
              <a:t>must </a:t>
            </a:r>
            <a:r>
              <a:rPr lang="en-US" sz="2400" dirty="0" smtClean="0">
                <a:latin typeface="Arial" panose="020B0604020202020204" pitchFamily="34" charset="0"/>
                <a:cs typeface="Arial" panose="020B0604020202020204" pitchFamily="34" charset="0"/>
              </a:rPr>
              <a:t>be:</a:t>
            </a:r>
          </a:p>
          <a:p>
            <a:pPr marL="114300" indent="0">
              <a:buNone/>
            </a:pPr>
            <a:endParaRPr lang="en-US" sz="1400" dirty="0">
              <a:latin typeface="Arial" panose="020B0604020202020204" pitchFamily="34" charset="0"/>
              <a:cs typeface="Arial" panose="020B0604020202020204" pitchFamily="34" charset="0"/>
            </a:endParaRPr>
          </a:p>
          <a:p>
            <a:pPr marL="914400"/>
            <a:r>
              <a:rPr lang="en-US" sz="2400" dirty="0" smtClean="0">
                <a:latin typeface="Arial" panose="020B0604020202020204" pitchFamily="34" charset="0"/>
                <a:cs typeface="Arial" panose="020B0604020202020204" pitchFamily="34" charset="0"/>
              </a:rPr>
              <a:t>Within </a:t>
            </a:r>
            <a:r>
              <a:rPr lang="en-US" sz="2400" dirty="0">
                <a:latin typeface="Arial" panose="020B0604020202020204" pitchFamily="34" charset="0"/>
                <a:cs typeface="Arial" panose="020B0604020202020204" pitchFamily="34" charset="0"/>
              </a:rPr>
              <a:t>60 days before and </a:t>
            </a:r>
            <a:r>
              <a:rPr lang="en-US" sz="2400" dirty="0" smtClean="0">
                <a:latin typeface="Arial" panose="020B0604020202020204" pitchFamily="34" charset="0"/>
                <a:cs typeface="Arial" panose="020B0604020202020204" pitchFamily="34" charset="0"/>
              </a:rPr>
              <a:t>60 </a:t>
            </a:r>
            <a:r>
              <a:rPr lang="en-US" sz="2400" dirty="0">
                <a:latin typeface="Arial" panose="020B0604020202020204" pitchFamily="34" charset="0"/>
                <a:cs typeface="Arial" panose="020B0604020202020204" pitchFamily="34" charset="0"/>
              </a:rPr>
              <a:t>days after </a:t>
            </a:r>
            <a:r>
              <a:rPr lang="en-US" sz="2400" dirty="0" smtClean="0">
                <a:latin typeface="Arial" panose="020B0604020202020204" pitchFamily="34" charset="0"/>
                <a:cs typeface="Arial" panose="020B0604020202020204" pitchFamily="34" charset="0"/>
              </a:rPr>
              <a:t>child’s </a:t>
            </a:r>
            <a:r>
              <a:rPr lang="en-US" sz="2400" dirty="0">
                <a:latin typeface="Arial" panose="020B0604020202020204" pitchFamily="34" charset="0"/>
                <a:cs typeface="Arial" panose="020B0604020202020204" pitchFamily="34" charset="0"/>
              </a:rPr>
              <a:t>26th birthday </a:t>
            </a:r>
            <a:r>
              <a:rPr lang="en-US" sz="2400" dirty="0" smtClean="0">
                <a:latin typeface="Arial" panose="020B0604020202020204" pitchFamily="34" charset="0"/>
                <a:cs typeface="Arial" panose="020B0604020202020204" pitchFamily="34" charset="0"/>
              </a:rPr>
              <a:t>(employee and child currently enrolled)</a:t>
            </a:r>
          </a:p>
          <a:p>
            <a:pPr marL="685800" indent="0">
              <a:buNone/>
            </a:pPr>
            <a:endParaRPr lang="en-US" sz="1400" dirty="0" smtClean="0">
              <a:latin typeface="Arial" panose="020B0604020202020204" pitchFamily="34" charset="0"/>
              <a:cs typeface="Arial" panose="020B0604020202020204" pitchFamily="34" charset="0"/>
            </a:endParaRPr>
          </a:p>
          <a:p>
            <a:pPr marL="685800" indent="0">
              <a:buNone/>
            </a:pP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Or</a:t>
            </a:r>
          </a:p>
          <a:p>
            <a:pPr marL="685800" indent="0">
              <a:buNone/>
            </a:pPr>
            <a:endParaRPr lang="en-US" sz="1400" dirty="0">
              <a:latin typeface="Arial" panose="020B0604020202020204" pitchFamily="34" charset="0"/>
              <a:cs typeface="Arial" panose="020B0604020202020204" pitchFamily="34" charset="0"/>
            </a:endParaRPr>
          </a:p>
          <a:p>
            <a:pPr marL="914400"/>
            <a:r>
              <a:rPr lang="en-US" sz="2400" dirty="0" smtClean="0">
                <a:latin typeface="Arial" panose="020B0604020202020204" pitchFamily="34" charset="0"/>
                <a:cs typeface="Arial" panose="020B0604020202020204" pitchFamily="34" charset="0"/>
              </a:rPr>
              <a:t>Within </a:t>
            </a:r>
            <a:r>
              <a:rPr lang="en-US" sz="2400" dirty="0">
                <a:latin typeface="Arial" panose="020B0604020202020204" pitchFamily="34" charset="0"/>
                <a:cs typeface="Arial" panose="020B0604020202020204" pitchFamily="34" charset="0"/>
              </a:rPr>
              <a:t>60 days of </a:t>
            </a:r>
            <a:r>
              <a:rPr lang="en-US" sz="2400" dirty="0" smtClean="0">
                <a:latin typeface="Arial" panose="020B0604020202020204" pitchFamily="34" charset="0"/>
                <a:cs typeface="Arial" panose="020B0604020202020204" pitchFamily="34" charset="0"/>
              </a:rPr>
              <a:t>newly </a:t>
            </a:r>
            <a:r>
              <a:rPr lang="en-US" sz="2400" dirty="0">
                <a:latin typeface="Arial" panose="020B0604020202020204" pitchFamily="34" charset="0"/>
                <a:cs typeface="Arial" panose="020B0604020202020204" pitchFamily="34" charset="0"/>
              </a:rPr>
              <a:t>eligible employee’s initial </a:t>
            </a:r>
            <a:r>
              <a:rPr lang="en-US" sz="2400" dirty="0" smtClean="0">
                <a:latin typeface="Arial" panose="020B0604020202020204" pitchFamily="34" charset="0"/>
                <a:cs typeface="Arial" panose="020B0604020202020204" pitchFamily="34" charset="0"/>
              </a:rPr>
              <a:t>health enrollment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309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7543800" cy="914400"/>
          </a:xfrm>
        </p:spPr>
        <p:txBody>
          <a:bodyPr/>
          <a:lstStyle/>
          <a:p>
            <a:r>
              <a:rPr lang="en-US" b="1" dirty="0" smtClean="0">
                <a:latin typeface="Arial" panose="020B0604020202020204" pitchFamily="34" charset="0"/>
                <a:cs typeface="Arial" panose="020B0604020202020204" pitchFamily="34" charset="0"/>
              </a:rPr>
              <a:t>PCR Eligibility</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524000"/>
            <a:ext cx="8153400" cy="5181600"/>
          </a:xfrm>
        </p:spPr>
        <p:txBody>
          <a:bodyPr anchor="t" anchorCtr="0">
            <a:noAutofit/>
          </a:bodyPr>
          <a:lstStyle/>
          <a:p>
            <a:pPr marL="0">
              <a:spcBef>
                <a:spcPts val="0"/>
              </a:spcBef>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Children up to age 26 for whom employee has: </a:t>
            </a:r>
          </a:p>
          <a:p>
            <a:pPr marL="822960" lvl="2" indent="0">
              <a:spcBef>
                <a:spcPts val="0"/>
              </a:spcBef>
              <a:spcAft>
                <a:spcPts val="600"/>
              </a:spcAft>
              <a:buNone/>
            </a:pPr>
            <a:r>
              <a:rPr lang="en-US" sz="3000" dirty="0" smtClean="0">
                <a:effectLst/>
                <a:latin typeface="Arial" panose="020B0604020202020204" pitchFamily="34" charset="0"/>
                <a:cs typeface="Arial" panose="020B0604020202020204" pitchFamily="34" charset="0"/>
              </a:rPr>
              <a:t>“</a:t>
            </a:r>
            <a:r>
              <a:rPr lang="en-US" sz="3000" dirty="0">
                <a:effectLst/>
                <a:latin typeface="Arial" panose="020B0604020202020204" pitchFamily="34" charset="0"/>
                <a:cs typeface="Arial" panose="020B0604020202020204" pitchFamily="34" charset="0"/>
              </a:rPr>
              <a:t>assumed a parent-child </a:t>
            </a:r>
            <a:r>
              <a:rPr lang="en-US" sz="3000" dirty="0" smtClean="0">
                <a:effectLst/>
                <a:latin typeface="Arial" panose="020B0604020202020204" pitchFamily="34" charset="0"/>
                <a:cs typeface="Arial" panose="020B0604020202020204" pitchFamily="34" charset="0"/>
              </a:rPr>
              <a:t>relationship. </a:t>
            </a:r>
            <a:r>
              <a:rPr lang="en-US" sz="3000" dirty="0">
                <a:effectLst/>
                <a:latin typeface="Arial" panose="020B0604020202020204" pitchFamily="34" charset="0"/>
                <a:cs typeface="Arial" panose="020B0604020202020204" pitchFamily="34" charset="0"/>
              </a:rPr>
              <a:t>. . </a:t>
            </a:r>
            <a:r>
              <a:rPr lang="en-US" sz="3000" dirty="0" smtClean="0">
                <a:effectLst/>
                <a:latin typeface="Arial" panose="020B0604020202020204" pitchFamily="34" charset="0"/>
                <a:cs typeface="Arial" panose="020B0604020202020204" pitchFamily="34" charset="0"/>
              </a:rPr>
              <a:t>by intentional assumption of parental status, or assumption of </a:t>
            </a:r>
            <a:r>
              <a:rPr lang="en-US" sz="3000" dirty="0">
                <a:effectLst/>
                <a:latin typeface="Arial" panose="020B0604020202020204" pitchFamily="34" charset="0"/>
                <a:cs typeface="Arial" panose="020B0604020202020204" pitchFamily="34" charset="0"/>
              </a:rPr>
              <a:t>parental duties” </a:t>
            </a:r>
            <a:endParaRPr lang="en-US" sz="3000" dirty="0" smtClean="0">
              <a:effectLst/>
              <a:latin typeface="Arial" panose="020B0604020202020204" pitchFamily="34" charset="0"/>
              <a:cs typeface="Arial" panose="020B0604020202020204" pitchFamily="34" charset="0"/>
            </a:endParaRPr>
          </a:p>
          <a:p>
            <a:pPr marL="822960" lvl="2" indent="0">
              <a:spcBef>
                <a:spcPts val="0"/>
              </a:spcBef>
              <a:spcAft>
                <a:spcPts val="3000"/>
              </a:spcAft>
              <a:buNone/>
            </a:pPr>
            <a:r>
              <a:rPr lang="en-US" sz="3000" dirty="0">
                <a:latin typeface="Arial" panose="020B0604020202020204" pitchFamily="34" charset="0"/>
                <a:cs typeface="Arial" panose="020B0604020202020204" pitchFamily="34" charset="0"/>
              </a:rPr>
              <a:t> </a:t>
            </a:r>
            <a:r>
              <a:rPr lang="en-US" sz="3000" dirty="0" smtClean="0">
                <a:effectLst/>
                <a:latin typeface="Arial" panose="020B0604020202020204" pitchFamily="34" charset="0"/>
                <a:cs typeface="Arial" panose="020B0604020202020204" pitchFamily="34" charset="0"/>
              </a:rPr>
              <a:t>[</a:t>
            </a:r>
            <a:r>
              <a:rPr lang="en-US" sz="3000" dirty="0">
                <a:effectLst/>
                <a:latin typeface="Arial" panose="020B0604020202020204" pitchFamily="34" charset="0"/>
                <a:cs typeface="Arial" panose="020B0604020202020204" pitchFamily="34" charset="0"/>
              </a:rPr>
              <a:t>CA Code </a:t>
            </a:r>
            <a:r>
              <a:rPr lang="en-US" sz="3000" dirty="0" smtClean="0">
                <a:effectLst/>
                <a:latin typeface="Arial" panose="020B0604020202020204" pitchFamily="34" charset="0"/>
                <a:cs typeface="Arial" panose="020B0604020202020204" pitchFamily="34" charset="0"/>
              </a:rPr>
              <a:t>of Regulations §599.500(o)]</a:t>
            </a:r>
            <a:endParaRPr lang="en-US" sz="3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448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496300" cy="762000"/>
          </a:xfrm>
        </p:spPr>
        <p:txBody>
          <a:bodyPr/>
          <a:lstStyle/>
          <a:p>
            <a:r>
              <a:rPr lang="en-US" sz="4400" b="1" dirty="0" smtClean="0">
                <a:latin typeface="Arial" panose="020B0604020202020204" pitchFamily="34" charset="0"/>
                <a:cs typeface="Arial" panose="020B0604020202020204" pitchFamily="34" charset="0"/>
              </a:rPr>
              <a:t>PCR Eligibility Procedure</a:t>
            </a:r>
            <a:endParaRPr lang="en-US" sz="44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295400"/>
            <a:ext cx="8001000" cy="4876800"/>
          </a:xfrm>
        </p:spPr>
        <p:txBody>
          <a:bodyPr anchor="t" anchorCtr="0">
            <a:noAutofit/>
          </a:bodyPr>
          <a:lstStyle/>
          <a:p>
            <a:pPr lvl="1">
              <a:spcAft>
                <a:spcPts val="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Employee must complete Affidavit of Parent-Child Relationship (HBD</a:t>
            </a:r>
            <a:r>
              <a:rPr lang="en-US" sz="3200" dirty="0" smtClean="0">
                <a:latin typeface="Arial" panose="020B0604020202020204" pitchFamily="34" charset="0"/>
                <a:cs typeface="Arial" panose="020B0604020202020204" pitchFamily="34" charset="0"/>
              </a:rPr>
              <a:t>-40)</a:t>
            </a:r>
            <a:r>
              <a:rPr lang="en-US" sz="3200" dirty="0" smtClean="0">
                <a:effectLst/>
                <a:latin typeface="Arial" panose="020B0604020202020204" pitchFamily="34" charset="0"/>
                <a:cs typeface="Arial" panose="020B0604020202020204" pitchFamily="34" charset="0"/>
              </a:rPr>
              <a:t> </a:t>
            </a:r>
            <a:r>
              <a:rPr lang="en-US" sz="3200" u="sng" dirty="0" smtClean="0">
                <a:effectLst/>
                <a:latin typeface="Arial" panose="020B0604020202020204" pitchFamily="34" charset="0"/>
                <a:cs typeface="Arial" panose="020B0604020202020204" pitchFamily="34" charset="0"/>
              </a:rPr>
              <a:t>and</a:t>
            </a:r>
            <a:r>
              <a:rPr lang="en-US" sz="3200" dirty="0" smtClean="0">
                <a:latin typeface="Arial" panose="020B0604020202020204" pitchFamily="34" charset="0"/>
                <a:cs typeface="Arial" panose="020B0604020202020204" pitchFamily="34" charset="0"/>
              </a:rPr>
              <a:t> </a:t>
            </a:r>
            <a:r>
              <a:rPr lang="en-US" sz="3200" dirty="0" smtClean="0">
                <a:effectLst/>
                <a:latin typeface="Arial" panose="020B0604020202020204" pitchFamily="34" charset="0"/>
                <a:cs typeface="Arial" panose="020B0604020202020204" pitchFamily="34" charset="0"/>
              </a:rPr>
              <a:t>provide documentations showing a current parent-child relationship</a:t>
            </a:r>
          </a:p>
          <a:p>
            <a:pPr marL="411480" lvl="1" indent="0">
              <a:spcAft>
                <a:spcPts val="800"/>
              </a:spcAft>
              <a:buNone/>
            </a:pPr>
            <a:endParaRPr lang="en-US" sz="1000" dirty="0" smtClean="0">
              <a:effectLst/>
              <a:latin typeface="Arial" panose="020B0604020202020204" pitchFamily="34" charset="0"/>
              <a:cs typeface="Arial" panose="020B0604020202020204" pitchFamily="34" charset="0"/>
            </a:endParaRPr>
          </a:p>
          <a:p>
            <a:pPr lvl="1">
              <a:spcAft>
                <a:spcPts val="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HR </a:t>
            </a:r>
            <a:r>
              <a:rPr lang="en-US" sz="3200" dirty="0" smtClean="0">
                <a:latin typeface="Arial" panose="020B0604020202020204" pitchFamily="34" charset="0"/>
                <a:cs typeface="Arial" panose="020B0604020202020204" pitchFamily="34" charset="0"/>
              </a:rPr>
              <a:t>Manager and Health Benefits Officer </a:t>
            </a:r>
            <a:r>
              <a:rPr lang="en-US" sz="3200" dirty="0">
                <a:latin typeface="Arial" panose="020B0604020202020204" pitchFamily="34" charset="0"/>
                <a:cs typeface="Arial" panose="020B0604020202020204" pitchFamily="34" charset="0"/>
              </a:rPr>
              <a:t>must </a:t>
            </a:r>
            <a:r>
              <a:rPr lang="en-US" sz="3200" dirty="0" smtClean="0">
                <a:latin typeface="Arial" panose="020B0604020202020204" pitchFamily="34" charset="0"/>
                <a:cs typeface="Arial" panose="020B0604020202020204" pitchFamily="34" charset="0"/>
              </a:rPr>
              <a:t>sign Affidavit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8425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924800" cy="9144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Pre-Quiz 1</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838200"/>
            <a:ext cx="8534400" cy="5257800"/>
          </a:xfrm>
        </p:spPr>
        <p:txBody>
          <a:bodyPr>
            <a:noAutofit/>
          </a:bodyPr>
          <a:lstStyle/>
          <a:p>
            <a:pPr marL="0" marR="0" indent="0">
              <a:lnSpc>
                <a:spcPct val="115000"/>
              </a:lnSpc>
              <a:spcBef>
                <a:spcPts val="0"/>
              </a:spcBef>
              <a:buNone/>
            </a:pPr>
            <a:r>
              <a:rPr lang="en-US" sz="2400" b="1" dirty="0" smtClean="0">
                <a:latin typeface="Arial" panose="020B0604020202020204" pitchFamily="34" charset="0"/>
                <a:ea typeface="Calibri"/>
                <a:cs typeface="Arial" panose="020B0604020202020204" pitchFamily="34" charset="0"/>
              </a:rPr>
              <a:t>Eligibility</a:t>
            </a:r>
          </a:p>
          <a:p>
            <a:pPr marL="0" marR="0" indent="0">
              <a:lnSpc>
                <a:spcPct val="115000"/>
              </a:lnSpc>
              <a:spcBef>
                <a:spcPts val="0"/>
              </a:spcBef>
              <a:buNone/>
            </a:pPr>
            <a:endParaRPr lang="en-US" sz="1000" dirty="0" smtClean="0">
              <a:latin typeface="Arial" panose="020B0604020202020204" pitchFamily="34" charset="0"/>
              <a:cs typeface="Arial" panose="020B0604020202020204" pitchFamily="34" charset="0"/>
            </a:endParaRPr>
          </a:p>
          <a:p>
            <a:pPr marL="0" marR="0" indent="0">
              <a:lnSpc>
                <a:spcPct val="115000"/>
              </a:lnSpc>
              <a:spcBef>
                <a:spcPts val="0"/>
              </a:spcBef>
              <a:buNone/>
            </a:pPr>
            <a:r>
              <a:rPr lang="en-US" sz="2175" dirty="0" smtClean="0">
                <a:latin typeface="Arial" panose="020B0604020202020204" pitchFamily="34" charset="0"/>
                <a:cs typeface="Arial" panose="020B0604020202020204" pitchFamily="34" charset="0"/>
              </a:rPr>
              <a:t>1.  Which </a:t>
            </a:r>
            <a:r>
              <a:rPr lang="en-US" sz="2175" dirty="0">
                <a:latin typeface="Arial" panose="020B0604020202020204" pitchFamily="34" charset="0"/>
                <a:cs typeface="Arial" panose="020B0604020202020204" pitchFamily="34" charset="0"/>
              </a:rPr>
              <a:t>of the following dependents are eligible for health benefits?</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a.  Grandparent		b.  Live-in </a:t>
            </a:r>
            <a:r>
              <a:rPr lang="en-US" sz="2175" dirty="0">
                <a:latin typeface="Arial" panose="020B0604020202020204" pitchFamily="34" charset="0"/>
                <a:cs typeface="Arial" panose="020B0604020202020204" pitchFamily="34" charset="0"/>
              </a:rPr>
              <a:t>fiancé</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c.  25 </a:t>
            </a:r>
            <a:r>
              <a:rPr lang="en-US" sz="2175" dirty="0">
                <a:latin typeface="Arial" panose="020B0604020202020204" pitchFamily="34" charset="0"/>
                <a:cs typeface="Arial" panose="020B0604020202020204" pitchFamily="34" charset="0"/>
              </a:rPr>
              <a:t>year old </a:t>
            </a:r>
            <a:r>
              <a:rPr lang="en-US" sz="2175" dirty="0" smtClean="0">
                <a:latin typeface="Arial" panose="020B0604020202020204" pitchFamily="34" charset="0"/>
                <a:cs typeface="Arial" panose="020B0604020202020204" pitchFamily="34" charset="0"/>
              </a:rPr>
              <a:t>child		d.  Foster child</a:t>
            </a:r>
          </a:p>
          <a:p>
            <a:pPr marL="228600" marR="0" indent="0">
              <a:lnSpc>
                <a:spcPct val="115000"/>
              </a:lnSpc>
              <a:spcBef>
                <a:spcPts val="0"/>
              </a:spcBef>
              <a:buNone/>
            </a:pPr>
            <a:endParaRPr lang="en-US" sz="2175" dirty="0">
              <a:latin typeface="Arial" panose="020B0604020202020204" pitchFamily="34" charset="0"/>
              <a:cs typeface="Arial" panose="020B0604020202020204" pitchFamily="34" charset="0"/>
            </a:endParaRPr>
          </a:p>
          <a:p>
            <a:pPr marL="0" marR="0" indent="0">
              <a:lnSpc>
                <a:spcPct val="115000"/>
              </a:lnSpc>
              <a:spcBef>
                <a:spcPts val="0"/>
              </a:spcBef>
              <a:buNone/>
            </a:pPr>
            <a:r>
              <a:rPr lang="en-US" sz="2175" dirty="0" smtClean="0">
                <a:latin typeface="Arial" panose="020B0604020202020204" pitchFamily="34" charset="0"/>
                <a:cs typeface="Arial" panose="020B0604020202020204" pitchFamily="34" charset="0"/>
              </a:rPr>
              <a:t>2.  Which </a:t>
            </a:r>
            <a:r>
              <a:rPr lang="en-US" sz="2175" dirty="0">
                <a:latin typeface="Arial" panose="020B0604020202020204" pitchFamily="34" charset="0"/>
                <a:cs typeface="Arial" panose="020B0604020202020204" pitchFamily="34" charset="0"/>
              </a:rPr>
              <a:t>of the following people are </a:t>
            </a:r>
            <a:r>
              <a:rPr lang="en-US" sz="2175" u="sng" dirty="0">
                <a:latin typeface="Arial" panose="020B0604020202020204" pitchFamily="34" charset="0"/>
                <a:cs typeface="Arial" panose="020B0604020202020204" pitchFamily="34" charset="0"/>
              </a:rPr>
              <a:t>not</a:t>
            </a:r>
            <a:r>
              <a:rPr lang="en-US" sz="2175" dirty="0">
                <a:latin typeface="Arial" panose="020B0604020202020204" pitchFamily="34" charset="0"/>
                <a:cs typeface="Arial" panose="020B0604020202020204" pitchFamily="34" charset="0"/>
              </a:rPr>
              <a:t> eligible for health benefits?  </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a.  Permanent </a:t>
            </a:r>
            <a:r>
              <a:rPr lang="en-US" sz="2175" dirty="0">
                <a:latin typeface="Arial" panose="020B0604020202020204" pitchFamily="34" charset="0"/>
                <a:cs typeface="Arial" panose="020B0604020202020204" pitchFamily="34" charset="0"/>
              </a:rPr>
              <a:t>Intermittent that worked 470 hours </a:t>
            </a:r>
            <a:r>
              <a:rPr lang="en-US" sz="2175" dirty="0" smtClean="0">
                <a:latin typeface="Arial" panose="020B0604020202020204" pitchFamily="34" charset="0"/>
                <a:cs typeface="Arial" panose="020B0604020202020204" pitchFamily="34" charset="0"/>
              </a:rPr>
              <a:t>in a </a:t>
            </a:r>
            <a:r>
              <a:rPr lang="en-US" sz="2175" dirty="0">
                <a:latin typeface="Arial" panose="020B0604020202020204" pitchFamily="34" charset="0"/>
                <a:cs typeface="Arial" panose="020B0604020202020204" pitchFamily="34" charset="0"/>
              </a:rPr>
              <a:t>control </a:t>
            </a:r>
            <a:r>
              <a:rPr lang="en-US" sz="2175" dirty="0" smtClean="0">
                <a:latin typeface="Arial" panose="020B0604020202020204" pitchFamily="34" charset="0"/>
                <a:cs typeface="Arial" panose="020B0604020202020204" pitchFamily="34" charset="0"/>
              </a:rPr>
              <a:t> period</a:t>
            </a:r>
            <a:endParaRPr lang="en-US" sz="2175" dirty="0">
              <a:latin typeface="Arial" panose="020B0604020202020204" pitchFamily="34" charset="0"/>
              <a:cs typeface="Arial" panose="020B0604020202020204" pitchFamily="34" charset="0"/>
            </a:endParaRP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b.  Limited Term/Half Time </a:t>
            </a:r>
            <a:r>
              <a:rPr lang="en-US" sz="2175" dirty="0">
                <a:latin typeface="Arial" panose="020B0604020202020204" pitchFamily="34" charset="0"/>
                <a:cs typeface="Arial" panose="020B0604020202020204" pitchFamily="34" charset="0"/>
              </a:rPr>
              <a:t>employee that has a current 12 month position</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c.  Half-Time </a:t>
            </a:r>
            <a:r>
              <a:rPr lang="en-US" sz="2175" dirty="0">
                <a:latin typeface="Arial" panose="020B0604020202020204" pitchFamily="34" charset="0"/>
                <a:cs typeface="Arial" panose="020B0604020202020204" pitchFamily="34" charset="0"/>
              </a:rPr>
              <a:t>employee that holds a permanent position</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d.  Full-Time </a:t>
            </a:r>
            <a:r>
              <a:rPr lang="en-US" sz="2175" dirty="0">
                <a:latin typeface="Arial" panose="020B0604020202020204" pitchFamily="34" charset="0"/>
                <a:cs typeface="Arial" panose="020B0604020202020204" pitchFamily="34" charset="0"/>
              </a:rPr>
              <a:t>employee in </a:t>
            </a:r>
            <a:r>
              <a:rPr lang="en-US" sz="2175" dirty="0" smtClean="0">
                <a:latin typeface="Arial" panose="020B0604020202020204" pitchFamily="34" charset="0"/>
                <a:cs typeface="Arial" panose="020B0604020202020204" pitchFamily="34" charset="0"/>
              </a:rPr>
              <a:t>Bargaining Unit </a:t>
            </a:r>
            <a:r>
              <a:rPr lang="en-US" sz="2175" dirty="0">
                <a:latin typeface="Arial" panose="020B0604020202020204" pitchFamily="34" charset="0"/>
                <a:cs typeface="Arial" panose="020B0604020202020204" pitchFamily="34" charset="0"/>
              </a:rPr>
              <a:t>12</a:t>
            </a:r>
          </a:p>
          <a:p>
            <a:pPr marL="0" marR="0" indent="0">
              <a:lnSpc>
                <a:spcPct val="115000"/>
              </a:lnSpc>
              <a:spcBef>
                <a:spcPts val="0"/>
              </a:spcBef>
              <a:spcAft>
                <a:spcPts val="1000"/>
              </a:spcAf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2852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81000"/>
            <a:ext cx="8839200" cy="838200"/>
          </a:xfrm>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Enrolling PCR Child Under </a:t>
            </a:r>
            <a:r>
              <a:rPr lang="en-US" b="1" dirty="0">
                <a:latin typeface="Arial" panose="020B0604020202020204" pitchFamily="34" charset="0"/>
                <a:cs typeface="Arial" panose="020B0604020202020204" pitchFamily="34" charset="0"/>
              </a:rPr>
              <a:t>Age 19</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295400"/>
            <a:ext cx="8077200" cy="5181600"/>
          </a:xfrm>
        </p:spPr>
        <p:txBody>
          <a:bodyPr anchor="t" anchorCtr="0">
            <a:noAutofit/>
          </a:bodyPr>
          <a:lstStyle/>
          <a:p>
            <a:pPr marL="0" indent="0">
              <a:spcBef>
                <a:spcPts val="0"/>
              </a:spcBef>
              <a:spcAft>
                <a:spcPts val="1800"/>
              </a:spcAft>
              <a:buNone/>
            </a:pPr>
            <a:r>
              <a:rPr lang="en-US" sz="2600" dirty="0" smtClean="0">
                <a:latin typeface="Arial" panose="020B0604020202020204" pitchFamily="34" charset="0"/>
                <a:cs typeface="Arial" panose="020B0604020202020204" pitchFamily="34" charset="0"/>
              </a:rPr>
              <a:t>Employee submits:</a:t>
            </a:r>
          </a:p>
          <a:p>
            <a:pPr marL="91440">
              <a:spcBef>
                <a:spcPts val="0"/>
              </a:spcBef>
              <a:spcAft>
                <a:spcPts val="1800"/>
              </a:spcAft>
              <a:buFont typeface="Arial" panose="020B0604020202020204" pitchFamily="34" charset="0"/>
              <a:buChar char="•"/>
            </a:pPr>
            <a:r>
              <a:rPr lang="en-US" sz="2600" dirty="0" smtClean="0">
                <a:latin typeface="Arial" panose="020B0604020202020204" pitchFamily="34" charset="0"/>
                <a:cs typeface="Arial" panose="020B0604020202020204" pitchFamily="34" charset="0"/>
              </a:rPr>
              <a:t>A copy of the first page from the previous tax year’s income tax return, showing child is a dependent</a:t>
            </a:r>
            <a:endParaRPr lang="en-US" sz="2600" dirty="0">
              <a:latin typeface="Arial" panose="020B0604020202020204" pitchFamily="34" charset="0"/>
              <a:cs typeface="Arial" panose="020B0604020202020204" pitchFamily="34" charset="0"/>
            </a:endParaRPr>
          </a:p>
          <a:p>
            <a:pPr marL="91440">
              <a:spcBef>
                <a:spcPts val="0"/>
              </a:spcBef>
              <a:spcAft>
                <a:spcPts val="1800"/>
              </a:spcAft>
              <a:buNone/>
            </a:pPr>
            <a:r>
              <a:rPr lang="en-US" sz="2600" dirty="0" smtClean="0">
                <a:latin typeface="Arial" panose="020B0604020202020204" pitchFamily="34" charset="0"/>
                <a:cs typeface="Arial" panose="020B0604020202020204" pitchFamily="34" charset="0"/>
              </a:rPr>
              <a:t>              OR</a:t>
            </a:r>
          </a:p>
          <a:p>
            <a:pPr marL="91440">
              <a:spcBef>
                <a:spcPts val="0"/>
              </a:spcBef>
              <a:spcAft>
                <a:spcPts val="1800"/>
              </a:spcAft>
            </a:pPr>
            <a:r>
              <a:rPr lang="en-US" sz="2600" dirty="0" smtClean="0">
                <a:effectLst/>
                <a:latin typeface="Arial" panose="020B0604020202020204" pitchFamily="34" charset="0"/>
                <a:cs typeface="Arial" panose="020B0604020202020204" pitchFamily="34" charset="0"/>
              </a:rPr>
              <a:t> Court order with employee as legal guardian</a:t>
            </a:r>
          </a:p>
          <a:p>
            <a:pPr marL="91440" lvl="1">
              <a:spcBef>
                <a:spcPts val="0"/>
              </a:spcBef>
              <a:spcAft>
                <a:spcPts val="1800"/>
              </a:spcAft>
            </a:pPr>
            <a:r>
              <a:rPr lang="en-US" sz="2600" dirty="0" smtClean="0">
                <a:effectLst/>
                <a:latin typeface="Arial" panose="020B0604020202020204" pitchFamily="34" charset="0"/>
                <a:cs typeface="Arial" panose="020B0604020202020204" pitchFamily="34" charset="0"/>
              </a:rPr>
              <a:t> Bank, credit card, tuition or insurance statement</a:t>
            </a:r>
          </a:p>
          <a:p>
            <a:pPr marL="91440" lvl="1">
              <a:spcBef>
                <a:spcPts val="0"/>
              </a:spcBef>
              <a:spcAft>
                <a:spcPts val="1800"/>
              </a:spcAft>
            </a:pPr>
            <a:r>
              <a:rPr lang="en-US" sz="2600" dirty="0" smtClean="0">
                <a:latin typeface="Arial" panose="020B0604020202020204" pitchFamily="34" charset="0"/>
                <a:cs typeface="Arial" panose="020B0604020202020204" pitchFamily="34" charset="0"/>
              </a:rPr>
              <a:t> S</a:t>
            </a:r>
            <a:r>
              <a:rPr lang="en-US" sz="2600" dirty="0" smtClean="0">
                <a:effectLst/>
                <a:latin typeface="Arial" panose="020B0604020202020204" pitchFamily="34" charset="0"/>
                <a:cs typeface="Arial" panose="020B0604020202020204" pitchFamily="34" charset="0"/>
              </a:rPr>
              <a:t>chool records </a:t>
            </a:r>
          </a:p>
          <a:p>
            <a:pPr marL="91440" lvl="1">
              <a:spcBef>
                <a:spcPts val="0"/>
              </a:spcBef>
              <a:spcAft>
                <a:spcPts val="1800"/>
              </a:spcAft>
            </a:pPr>
            <a:r>
              <a:rPr lang="en-US" sz="2600" dirty="0" smtClean="0">
                <a:latin typeface="Arial" panose="020B0604020202020204" pitchFamily="34" charset="0"/>
                <a:cs typeface="Arial" panose="020B0604020202020204" pitchFamily="34" charset="0"/>
              </a:rPr>
              <a:t> B</a:t>
            </a:r>
            <a:r>
              <a:rPr lang="en-US" sz="2600" dirty="0" smtClean="0">
                <a:effectLst/>
                <a:latin typeface="Arial" panose="020B0604020202020204" pitchFamily="34" charset="0"/>
                <a:cs typeface="Arial" panose="020B0604020202020204" pitchFamily="34" charset="0"/>
              </a:rPr>
              <a:t>ills or mail indicating common residency</a:t>
            </a:r>
          </a:p>
        </p:txBody>
      </p:sp>
    </p:spTree>
    <p:extLst>
      <p:ext uri="{BB962C8B-B14F-4D97-AF65-F5344CB8AC3E}">
        <p14:creationId xmlns:p14="http://schemas.microsoft.com/office/powerpoint/2010/main" val="1847417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Re-certifying PCR Child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Under </a:t>
            </a:r>
            <a:r>
              <a:rPr lang="en-US" b="1" dirty="0">
                <a:latin typeface="Arial" panose="020B0604020202020204" pitchFamily="34" charset="0"/>
                <a:cs typeface="Arial" panose="020B0604020202020204" pitchFamily="34" charset="0"/>
              </a:rPr>
              <a:t>Age 19</a:t>
            </a:r>
          </a:p>
        </p:txBody>
      </p:sp>
      <p:sp>
        <p:nvSpPr>
          <p:cNvPr id="3" name="Content Placeholder 2"/>
          <p:cNvSpPr>
            <a:spLocks noGrp="1"/>
          </p:cNvSpPr>
          <p:nvPr>
            <p:ph idx="1"/>
          </p:nvPr>
        </p:nvSpPr>
        <p:spPr>
          <a:xfrm>
            <a:off x="457200" y="1752600"/>
            <a:ext cx="7620000" cy="4648200"/>
          </a:xfrm>
        </p:spPr>
        <p:txBody>
          <a:bodyPr>
            <a:normAutofit/>
          </a:bodyPr>
          <a:lstStyle/>
          <a:p>
            <a:pPr marL="114300" indent="0">
              <a:buNone/>
            </a:pPr>
            <a:r>
              <a:rPr lang="en-US" sz="3200" dirty="0" smtClean="0">
                <a:latin typeface="Arial" panose="020B0604020202020204" pitchFamily="34" charset="0"/>
                <a:cs typeface="Arial" panose="020B0604020202020204" pitchFamily="34" charset="0"/>
              </a:rPr>
              <a:t>Employee </a:t>
            </a:r>
            <a:r>
              <a:rPr lang="en-US" sz="3200" b="1" dirty="0" smtClean="0">
                <a:latin typeface="Arial" panose="020B0604020202020204" pitchFamily="34" charset="0"/>
                <a:cs typeface="Arial" panose="020B0604020202020204" pitchFamily="34" charset="0"/>
              </a:rPr>
              <a:t>must </a:t>
            </a:r>
            <a:r>
              <a:rPr lang="en-US" sz="3200" dirty="0" smtClean="0">
                <a:latin typeface="Arial" panose="020B0604020202020204" pitchFamily="34" charset="0"/>
                <a:cs typeface="Arial" panose="020B0604020202020204" pitchFamily="34" charset="0"/>
              </a:rPr>
              <a:t>submit a copy </a:t>
            </a:r>
            <a:r>
              <a:rPr lang="en-US" sz="3200" dirty="0">
                <a:latin typeface="Arial" panose="020B0604020202020204" pitchFamily="34" charset="0"/>
                <a:cs typeface="Arial" panose="020B0604020202020204" pitchFamily="34" charset="0"/>
              </a:rPr>
              <a:t>of </a:t>
            </a:r>
            <a:r>
              <a:rPr lang="en-US" sz="3200" dirty="0" smtClean="0">
                <a:latin typeface="Arial" panose="020B0604020202020204" pitchFamily="34" charset="0"/>
                <a:cs typeface="Arial" panose="020B0604020202020204" pitchFamily="34" charset="0"/>
              </a:rPr>
              <a:t>the first page from the previous tax year’s income </a:t>
            </a:r>
            <a:r>
              <a:rPr lang="en-US" sz="3200" dirty="0">
                <a:latin typeface="Arial" panose="020B0604020202020204" pitchFamily="34" charset="0"/>
                <a:cs typeface="Arial" panose="020B0604020202020204" pitchFamily="34" charset="0"/>
              </a:rPr>
              <a:t>tax </a:t>
            </a:r>
            <a:r>
              <a:rPr lang="en-US" sz="3200" dirty="0" smtClean="0">
                <a:latin typeface="Arial" panose="020B0604020202020204" pitchFamily="34" charset="0"/>
                <a:cs typeface="Arial" panose="020B0604020202020204" pitchFamily="34" charset="0"/>
              </a:rPr>
              <a:t>return, </a:t>
            </a:r>
            <a:r>
              <a:rPr lang="en-US" sz="3200" dirty="0">
                <a:latin typeface="Arial" panose="020B0604020202020204" pitchFamily="34" charset="0"/>
                <a:cs typeface="Arial" panose="020B0604020202020204" pitchFamily="34" charset="0"/>
              </a:rPr>
              <a:t>showing child </a:t>
            </a:r>
            <a:r>
              <a:rPr lang="en-US" sz="3200" dirty="0" smtClean="0">
                <a:latin typeface="Arial" panose="020B0604020202020204" pitchFamily="34" charset="0"/>
                <a:cs typeface="Arial" panose="020B0604020202020204" pitchFamily="34" charset="0"/>
              </a:rPr>
              <a:t>is a dependent.</a:t>
            </a:r>
          </a:p>
          <a:p>
            <a:pPr marL="114300" indent="0">
              <a:buNone/>
            </a:pPr>
            <a:endParaRPr lang="en-US" sz="3200" dirty="0">
              <a:latin typeface="Arial" panose="020B0604020202020204" pitchFamily="34" charset="0"/>
              <a:cs typeface="Arial" panose="020B0604020202020204" pitchFamily="34" charset="0"/>
            </a:endParaRPr>
          </a:p>
          <a:p>
            <a:pPr marL="114300" indent="0">
              <a:buNone/>
            </a:pPr>
            <a:r>
              <a:rPr lang="en-US" sz="3200" dirty="0" smtClean="0">
                <a:latin typeface="Arial" panose="020B0604020202020204" pitchFamily="34" charset="0"/>
                <a:cs typeface="Arial" panose="020B0604020202020204" pitchFamily="34" charset="0"/>
              </a:rPr>
              <a:t>Go in to </a:t>
            </a:r>
            <a:r>
              <a:rPr lang="en-US" sz="3200" dirty="0" smtClean="0">
                <a:latin typeface="Arial" panose="020B0604020202020204" pitchFamily="34" charset="0"/>
                <a:cs typeface="Arial" panose="020B0604020202020204" pitchFamily="34" charset="0"/>
                <a:hlinkClick r:id="rId3"/>
              </a:rPr>
              <a:t>my|CalPERS</a:t>
            </a:r>
            <a:r>
              <a:rPr lang="en-US" sz="3200" dirty="0" smtClean="0">
                <a:latin typeface="Arial" panose="020B0604020202020204" pitchFamily="34" charset="0"/>
                <a:cs typeface="Arial" panose="020B0604020202020204" pitchFamily="34" charset="0"/>
              </a:rPr>
              <a:t> to re-certify.</a:t>
            </a:r>
            <a:endParaRPr lang="en-US" sz="3200" dirty="0">
              <a:latin typeface="Arial" panose="020B0604020202020204" pitchFamily="34" charset="0"/>
              <a:cs typeface="Arial" panose="020B0604020202020204" pitchFamily="34" charset="0"/>
            </a:endParaRPr>
          </a:p>
          <a:p>
            <a:pPr marL="114300" indent="0">
              <a:buNone/>
            </a:pPr>
            <a:endParaRPr lang="en-US" sz="3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414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001000" cy="762000"/>
          </a:xfrm>
        </p:spPr>
        <p:txBody>
          <a:bodyPr/>
          <a:lstStyle/>
          <a:p>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Enrolling and Re-certifying PCR Child, Age 19 to 26</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905000"/>
            <a:ext cx="8001000" cy="5257800"/>
          </a:xfrm>
        </p:spPr>
        <p:txBody>
          <a:bodyPr anchor="t" anchorCtr="0">
            <a:noAutofit/>
          </a:bodyPr>
          <a:lstStyle/>
          <a:p>
            <a:pPr marL="114300" indent="0">
              <a:spcBef>
                <a:spcPts val="0"/>
              </a:spcBef>
              <a:spcAft>
                <a:spcPts val="1800"/>
              </a:spcAft>
              <a:buNone/>
            </a:pPr>
            <a:r>
              <a:rPr lang="en-US" sz="2200" dirty="0">
                <a:solidFill>
                  <a:prstClr val="black"/>
                </a:solidFill>
                <a:latin typeface="Arial" panose="020B0604020202020204" pitchFamily="34" charset="0"/>
                <a:cs typeface="Arial" panose="020B0604020202020204" pitchFamily="34" charset="0"/>
              </a:rPr>
              <a:t>Employee </a:t>
            </a:r>
            <a:r>
              <a:rPr lang="en-US" sz="2200" dirty="0" smtClean="0">
                <a:solidFill>
                  <a:prstClr val="black"/>
                </a:solidFill>
                <a:latin typeface="Arial" panose="020B0604020202020204" pitchFamily="34" charset="0"/>
                <a:cs typeface="Arial" panose="020B0604020202020204" pitchFamily="34" charset="0"/>
              </a:rPr>
              <a:t>submits: </a:t>
            </a:r>
          </a:p>
          <a:p>
            <a:pPr>
              <a:spcBef>
                <a:spcPts val="0"/>
              </a:spcBef>
              <a:spcAft>
                <a:spcPts val="1800"/>
              </a:spcAft>
            </a:pPr>
            <a:r>
              <a:rPr lang="en-US" sz="2200" dirty="0" smtClean="0">
                <a:solidFill>
                  <a:prstClr val="black"/>
                </a:solidFill>
                <a:latin typeface="Arial" panose="020B0604020202020204" pitchFamily="34" charset="0"/>
                <a:cs typeface="Arial" panose="020B0604020202020204" pitchFamily="34" charset="0"/>
              </a:rPr>
              <a:t>A </a:t>
            </a:r>
            <a:r>
              <a:rPr lang="en-US" sz="2200" dirty="0">
                <a:solidFill>
                  <a:prstClr val="black"/>
                </a:solidFill>
                <a:latin typeface="Arial" panose="020B0604020202020204" pitchFamily="34" charset="0"/>
                <a:cs typeface="Arial" panose="020B0604020202020204" pitchFamily="34" charset="0"/>
              </a:rPr>
              <a:t>copy </a:t>
            </a:r>
            <a:r>
              <a:rPr lang="en-US" sz="2200" dirty="0" smtClean="0">
                <a:solidFill>
                  <a:prstClr val="black"/>
                </a:solidFill>
                <a:latin typeface="Arial" panose="020B0604020202020204" pitchFamily="34" charset="0"/>
                <a:cs typeface="Arial" panose="020B0604020202020204" pitchFamily="34" charset="0"/>
              </a:rPr>
              <a:t>of the first page from the previous tax year’s </a:t>
            </a:r>
            <a:r>
              <a:rPr lang="en-US" sz="2200" dirty="0">
                <a:solidFill>
                  <a:prstClr val="black"/>
                </a:solidFill>
                <a:latin typeface="Arial" panose="020B0604020202020204" pitchFamily="34" charset="0"/>
                <a:cs typeface="Arial" panose="020B0604020202020204" pitchFamily="34" charset="0"/>
              </a:rPr>
              <a:t>income tax </a:t>
            </a:r>
            <a:r>
              <a:rPr lang="en-US" sz="2200" dirty="0" smtClean="0">
                <a:solidFill>
                  <a:prstClr val="black"/>
                </a:solidFill>
                <a:latin typeface="Arial" panose="020B0604020202020204" pitchFamily="34" charset="0"/>
                <a:cs typeface="Arial" panose="020B0604020202020204" pitchFamily="34" charset="0"/>
              </a:rPr>
              <a:t>return, </a:t>
            </a:r>
            <a:r>
              <a:rPr lang="en-US" sz="2200" dirty="0">
                <a:solidFill>
                  <a:prstClr val="black"/>
                </a:solidFill>
                <a:latin typeface="Arial" panose="020B0604020202020204" pitchFamily="34" charset="0"/>
                <a:cs typeface="Arial" panose="020B0604020202020204" pitchFamily="34" charset="0"/>
              </a:rPr>
              <a:t>showing child is </a:t>
            </a:r>
            <a:r>
              <a:rPr lang="en-US" sz="2200" dirty="0" smtClean="0">
                <a:solidFill>
                  <a:prstClr val="black"/>
                </a:solidFill>
                <a:latin typeface="Arial" panose="020B0604020202020204" pitchFamily="34" charset="0"/>
                <a:cs typeface="Arial" panose="020B0604020202020204" pitchFamily="34" charset="0"/>
              </a:rPr>
              <a:t>a dependent    </a:t>
            </a:r>
          </a:p>
          <a:p>
            <a:pPr marL="114300" indent="0">
              <a:spcBef>
                <a:spcPts val="0"/>
              </a:spcBef>
              <a:spcAft>
                <a:spcPts val="1800"/>
              </a:spcAft>
              <a:buNone/>
            </a:pPr>
            <a:r>
              <a:rPr lang="en-US" sz="2200" b="1" dirty="0">
                <a:solidFill>
                  <a:prstClr val="black"/>
                </a:solidFill>
                <a:latin typeface="Arial" panose="020B0604020202020204" pitchFamily="34" charset="0"/>
                <a:cs typeface="Arial" panose="020B0604020202020204" pitchFamily="34" charset="0"/>
              </a:rPr>
              <a:t> </a:t>
            </a:r>
            <a:r>
              <a:rPr lang="en-US" sz="2200" b="1" dirty="0" smtClean="0">
                <a:solidFill>
                  <a:prstClr val="black"/>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OR</a:t>
            </a:r>
            <a:endParaRPr lang="en-US" sz="2200" b="1" dirty="0">
              <a:latin typeface="Arial" panose="020B0604020202020204" pitchFamily="34" charset="0"/>
              <a:cs typeface="Arial" panose="020B0604020202020204" pitchFamily="34" charset="0"/>
            </a:endParaRPr>
          </a:p>
          <a:p>
            <a:pPr>
              <a:spcBef>
                <a:spcPts val="0"/>
              </a:spcBef>
              <a:spcAft>
                <a:spcPts val="1800"/>
              </a:spcAft>
            </a:pPr>
            <a:r>
              <a:rPr lang="en-US" sz="2200" dirty="0">
                <a:latin typeface="Arial" panose="020B0604020202020204" pitchFamily="34" charset="0"/>
                <a:cs typeface="Arial" panose="020B0604020202020204" pitchFamily="34" charset="0"/>
              </a:rPr>
              <a:t>Other </a:t>
            </a:r>
            <a:r>
              <a:rPr lang="en-US" sz="2200" dirty="0" smtClean="0">
                <a:latin typeface="Arial" panose="020B0604020202020204" pitchFamily="34" charset="0"/>
                <a:cs typeface="Arial" panose="020B0604020202020204" pitchFamily="34" charset="0"/>
              </a:rPr>
              <a:t>documentation showing child </a:t>
            </a:r>
            <a:r>
              <a:rPr lang="en-US" sz="2200" dirty="0">
                <a:latin typeface="Arial" panose="020B0604020202020204" pitchFamily="34" charset="0"/>
                <a:cs typeface="Arial" panose="020B0604020202020204" pitchFamily="34" charset="0"/>
              </a:rPr>
              <a:t>is financially </a:t>
            </a:r>
            <a:r>
              <a:rPr lang="en-US" sz="2200" dirty="0" smtClean="0">
                <a:latin typeface="Arial" panose="020B0604020202020204" pitchFamily="34" charset="0"/>
                <a:cs typeface="Arial" panose="020B0604020202020204" pitchFamily="34" charset="0"/>
              </a:rPr>
              <a:t>dependent, provided </a:t>
            </a:r>
            <a:r>
              <a:rPr lang="en-US" sz="2200" dirty="0">
                <a:latin typeface="Arial" panose="020B0604020202020204" pitchFamily="34" charset="0"/>
                <a:cs typeface="Arial" panose="020B0604020202020204" pitchFamily="34" charset="0"/>
              </a:rPr>
              <a:t>that the child: 	</a:t>
            </a:r>
          </a:p>
          <a:p>
            <a:pPr marL="914400" lvl="1">
              <a:spcBef>
                <a:spcPts val="0"/>
              </a:spcBef>
              <a:spcAft>
                <a:spcPts val="1800"/>
              </a:spcAft>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ives </a:t>
            </a:r>
            <a:r>
              <a:rPr lang="en-US" sz="2200" dirty="0">
                <a:latin typeface="Arial" panose="020B0604020202020204" pitchFamily="34" charset="0"/>
                <a:cs typeface="Arial" panose="020B0604020202020204" pitchFamily="34" charset="0"/>
              </a:rPr>
              <a:t>with </a:t>
            </a:r>
            <a:r>
              <a:rPr lang="en-US" sz="2200" dirty="0" smtClean="0">
                <a:latin typeface="Arial" panose="020B0604020202020204" pitchFamily="34" charset="0"/>
                <a:cs typeface="Arial" panose="020B0604020202020204" pitchFamily="34" charset="0"/>
              </a:rPr>
              <a:t>employee for </a:t>
            </a:r>
            <a:r>
              <a:rPr lang="en-US" sz="2200" dirty="0">
                <a:latin typeface="Arial" panose="020B0604020202020204" pitchFamily="34" charset="0"/>
                <a:cs typeface="Arial" panose="020B0604020202020204" pitchFamily="34" charset="0"/>
              </a:rPr>
              <a:t>more than 50 </a:t>
            </a:r>
            <a:r>
              <a:rPr lang="en-US" sz="2200" dirty="0" smtClean="0">
                <a:latin typeface="Arial" panose="020B0604020202020204" pitchFamily="34" charset="0"/>
                <a:cs typeface="Arial" panose="020B0604020202020204" pitchFamily="34" charset="0"/>
              </a:rPr>
              <a:t>percent or </a:t>
            </a:r>
            <a:r>
              <a:rPr lang="en-US" sz="2200" dirty="0">
                <a:latin typeface="Arial" panose="020B0604020202020204" pitchFamily="34" charset="0"/>
                <a:cs typeface="Arial" panose="020B0604020202020204" pitchFamily="34" charset="0"/>
              </a:rPr>
              <a:t>is a full-time </a:t>
            </a:r>
            <a:r>
              <a:rPr lang="en-US" sz="2200" dirty="0" smtClean="0">
                <a:latin typeface="Arial" panose="020B0604020202020204" pitchFamily="34" charset="0"/>
                <a:cs typeface="Arial" panose="020B0604020202020204" pitchFamily="34" charset="0"/>
              </a:rPr>
              <a:t>student,    </a:t>
            </a:r>
            <a:r>
              <a:rPr lang="en-US" sz="2200" b="1" dirty="0" smtClean="0">
                <a:latin typeface="Arial" panose="020B0604020202020204" pitchFamily="34" charset="0"/>
                <a:cs typeface="Arial" panose="020B0604020202020204" pitchFamily="34" charset="0"/>
              </a:rPr>
              <a:t>AND </a:t>
            </a:r>
            <a:endParaRPr lang="en-US" sz="2200" dirty="0">
              <a:latin typeface="Arial" panose="020B0604020202020204" pitchFamily="34" charset="0"/>
              <a:cs typeface="Arial" panose="020B0604020202020204" pitchFamily="34" charset="0"/>
            </a:endParaRPr>
          </a:p>
          <a:p>
            <a:pPr marL="914400" lvl="1">
              <a:spcBef>
                <a:spcPts val="0"/>
              </a:spcBef>
              <a:spcAft>
                <a:spcPts val="1800"/>
              </a:spcAft>
            </a:pPr>
            <a:r>
              <a:rPr lang="en-US" sz="2200" dirty="0" smtClean="0">
                <a:latin typeface="Arial" panose="020B0604020202020204" pitchFamily="34" charset="0"/>
                <a:cs typeface="Arial" panose="020B0604020202020204" pitchFamily="34" charset="0"/>
              </a:rPr>
              <a:t>Is </a:t>
            </a:r>
            <a:r>
              <a:rPr lang="en-US" sz="2200" dirty="0">
                <a:latin typeface="Arial" panose="020B0604020202020204" pitchFamily="34" charset="0"/>
                <a:cs typeface="Arial" panose="020B0604020202020204" pitchFamily="34" charset="0"/>
              </a:rPr>
              <a:t>more </a:t>
            </a:r>
            <a:r>
              <a:rPr lang="en-US" sz="2200" dirty="0" smtClean="0">
                <a:latin typeface="Arial" panose="020B0604020202020204" pitchFamily="34" charset="0"/>
                <a:cs typeface="Arial" panose="020B0604020202020204" pitchFamily="34" charset="0"/>
              </a:rPr>
              <a:t>than 50 percent dependent </a:t>
            </a:r>
            <a:r>
              <a:rPr lang="en-US" sz="2200" dirty="0">
                <a:latin typeface="Arial" panose="020B0604020202020204" pitchFamily="34" charset="0"/>
                <a:cs typeface="Arial" panose="020B0604020202020204" pitchFamily="34" charset="0"/>
              </a:rPr>
              <a:t>upon </a:t>
            </a:r>
            <a:r>
              <a:rPr lang="en-US" sz="2200" dirty="0" smtClean="0">
                <a:latin typeface="Arial" panose="020B0604020202020204" pitchFamily="34" charset="0"/>
                <a:cs typeface="Arial" panose="020B0604020202020204" pitchFamily="34" charset="0"/>
              </a:rPr>
              <a:t>employee</a:t>
            </a:r>
          </a:p>
        </p:txBody>
      </p:sp>
    </p:spTree>
    <p:extLst>
      <p:ext uri="{BB962C8B-B14F-4D97-AF65-F5344CB8AC3E}">
        <p14:creationId xmlns:p14="http://schemas.microsoft.com/office/powerpoint/2010/main" val="5545482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077200" cy="8382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PCR Annual Recertification</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52400" y="1524000"/>
            <a:ext cx="8763000" cy="4648200"/>
          </a:xfrm>
        </p:spPr>
        <p:txBody>
          <a:bodyPr anchor="t" anchorCtr="0">
            <a:noAutofit/>
          </a:bodyPr>
          <a:lstStyle/>
          <a:p>
            <a:pPr>
              <a:buFont typeface="Arial" panose="020B0604020202020204" pitchFamily="34" charset="0"/>
              <a:buChar char="•"/>
            </a:pPr>
            <a:r>
              <a:rPr lang="en-US" sz="2400" dirty="0" smtClean="0">
                <a:effectLst/>
                <a:latin typeface="Arial" panose="020B0604020202020204" pitchFamily="34" charset="0"/>
                <a:cs typeface="Arial" panose="020B0604020202020204" pitchFamily="34" charset="0"/>
              </a:rPr>
              <a:t>Annual Recertification </a:t>
            </a:r>
            <a:r>
              <a:rPr lang="en-US" sz="2400" u="sng" dirty="0" smtClean="0">
                <a:effectLst/>
                <a:latin typeface="Arial" panose="020B0604020202020204" pitchFamily="34" charset="0"/>
                <a:cs typeface="Arial" panose="020B0604020202020204" pitchFamily="34" charset="0"/>
              </a:rPr>
              <a:t>Required</a:t>
            </a:r>
            <a:r>
              <a:rPr lang="en-US" sz="2400" dirty="0" smtClean="0">
                <a:effectLst/>
                <a:latin typeface="Arial" panose="020B0604020202020204" pitchFamily="34" charset="0"/>
                <a:cs typeface="Arial" panose="020B0604020202020204" pitchFamily="34" charset="0"/>
              </a:rPr>
              <a:t> (Circular Letter  600-008-15)</a:t>
            </a:r>
          </a:p>
          <a:p>
            <a:pPr marL="114300" indent="0">
              <a:spcAft>
                <a:spcPts val="800"/>
              </a:spcAft>
              <a:buNone/>
            </a:pPr>
            <a:endParaRPr lang="en-US" sz="1200" dirty="0" smtClean="0">
              <a:effectLst/>
              <a:latin typeface="Arial" panose="020B0604020202020204" pitchFamily="34" charset="0"/>
              <a:cs typeface="Arial" panose="020B0604020202020204" pitchFamily="34" charset="0"/>
            </a:endParaRPr>
          </a:p>
          <a:p>
            <a:pPr marL="914400" lvl="1">
              <a:spcAft>
                <a:spcPts val="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Employee must submit </a:t>
            </a:r>
            <a:r>
              <a:rPr lang="en-US" dirty="0" smtClean="0">
                <a:latin typeface="Arial" panose="020B0604020202020204" pitchFamily="34" charset="0"/>
                <a:cs typeface="Arial" panose="020B0604020202020204" pitchFamily="34" charset="0"/>
              </a:rPr>
              <a:t>a new a</a:t>
            </a:r>
            <a:r>
              <a:rPr lang="en-US" dirty="0" smtClean="0">
                <a:effectLst/>
                <a:latin typeface="Arial" panose="020B0604020202020204" pitchFamily="34" charset="0"/>
                <a:cs typeface="Arial" panose="020B0604020202020204" pitchFamily="34" charset="0"/>
              </a:rPr>
              <a:t>ffidavit (HBD-40) and documentation showing </a:t>
            </a:r>
            <a:r>
              <a:rPr lang="en-US" u="sng" dirty="0" smtClean="0">
                <a:effectLst/>
                <a:latin typeface="Arial" panose="020B0604020202020204" pitchFamily="34" charset="0"/>
                <a:cs typeface="Arial" panose="020B0604020202020204" pitchFamily="34" charset="0"/>
              </a:rPr>
              <a:t>current</a:t>
            </a:r>
            <a:r>
              <a:rPr lang="en-US" dirty="0" smtClean="0">
                <a:effectLst/>
                <a:latin typeface="Arial" panose="020B0604020202020204" pitchFamily="34" charset="0"/>
                <a:cs typeface="Arial" panose="020B0604020202020204" pitchFamily="34" charset="0"/>
              </a:rPr>
              <a:t> parent-child relationship</a:t>
            </a:r>
          </a:p>
          <a:p>
            <a:pPr marL="914400" lvl="1" indent="0">
              <a:spcAft>
                <a:spcPts val="800"/>
              </a:spcAft>
              <a:buNone/>
            </a:pPr>
            <a:endParaRPr lang="en-US" sz="1500" dirty="0" smtClean="0">
              <a:effectLst/>
              <a:latin typeface="Arial" panose="020B0604020202020204" pitchFamily="34" charset="0"/>
              <a:cs typeface="Arial" panose="020B0604020202020204" pitchFamily="34" charset="0"/>
            </a:endParaRPr>
          </a:p>
          <a:p>
            <a:pPr marL="914400" lvl="1">
              <a:spcAft>
                <a:spcPts val="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HR Manager and Health Benefits Officer must sign Affidavit</a:t>
            </a:r>
          </a:p>
          <a:p>
            <a:pPr marL="685800" lvl="1" indent="0">
              <a:spcAft>
                <a:spcPts val="800"/>
              </a:spcAft>
              <a:buNone/>
            </a:pPr>
            <a:endParaRPr lang="en-US" sz="1000" dirty="0" smtClean="0">
              <a:effectLst/>
              <a:latin typeface="Arial" panose="020B0604020202020204" pitchFamily="34" charset="0"/>
              <a:cs typeface="Arial" panose="020B0604020202020204" pitchFamily="34" charset="0"/>
            </a:endParaRPr>
          </a:p>
          <a:p>
            <a:pPr marL="914400" lvl="1">
              <a:spcAft>
                <a:spcPts val="8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CalHR Form 781</a:t>
            </a:r>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92799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4400" b="1" dirty="0" smtClean="0">
                <a:solidFill>
                  <a:srgbClr val="242852"/>
                </a:solidFill>
                <a:latin typeface="Arial" panose="020B0604020202020204" pitchFamily="34" charset="0"/>
                <a:cs typeface="Arial" panose="020B0604020202020204" pitchFamily="34" charset="0"/>
              </a:rPr>
              <a:t/>
            </a:r>
            <a:br>
              <a:rPr lang="en-US" sz="4400" b="1" dirty="0" smtClean="0">
                <a:solidFill>
                  <a:srgbClr val="242852"/>
                </a:solidFill>
                <a:latin typeface="Arial" panose="020B0604020202020204" pitchFamily="34" charset="0"/>
                <a:cs typeface="Arial" panose="020B0604020202020204" pitchFamily="34" charset="0"/>
              </a:rPr>
            </a:br>
            <a:r>
              <a:rPr lang="en-US" b="1" dirty="0" smtClean="0">
                <a:solidFill>
                  <a:schemeClr val="bg2">
                    <a:lumMod val="50000"/>
                  </a:schemeClr>
                </a:solidFill>
                <a:latin typeface="Arial" panose="020B0604020202020204" pitchFamily="34" charset="0"/>
                <a:cs typeface="Arial" panose="020B0604020202020204" pitchFamily="34" charset="0"/>
              </a:rPr>
              <a:t>PCR Discussion 1</a:t>
            </a:r>
            <a:endParaRPr lang="en-US" dirty="0">
              <a:solidFill>
                <a:schemeClr val="bg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43000"/>
            <a:ext cx="7848600" cy="5334000"/>
          </a:xfrm>
        </p:spPr>
        <p:txBody>
          <a:bodyPr>
            <a:normAutofit/>
          </a:bodyPr>
          <a:lstStyle/>
          <a:p>
            <a:pPr marL="0" indent="0" algn="ctr">
              <a:spcBef>
                <a:spcPts val="0"/>
              </a:spcBef>
              <a:buNone/>
            </a:pPr>
            <a:endParaRPr lang="en-US" sz="2800" dirty="0" smtClean="0">
              <a:solidFill>
                <a:prstClr val="black"/>
              </a:solidFill>
              <a:latin typeface="Arial" panose="020B0604020202020204" pitchFamily="34" charset="0"/>
              <a:cs typeface="Arial" panose="020B0604020202020204" pitchFamily="34" charset="0"/>
            </a:endParaRPr>
          </a:p>
          <a:p>
            <a:pPr marL="0" indent="0" algn="ctr">
              <a:spcBef>
                <a:spcPts val="600"/>
              </a:spcBef>
              <a:buNone/>
            </a:pPr>
            <a:r>
              <a:rPr lang="en-US" dirty="0" smtClean="0">
                <a:solidFill>
                  <a:prstClr val="black"/>
                </a:solidFill>
                <a:latin typeface="Arial" panose="020B0604020202020204" pitchFamily="34" charset="0"/>
                <a:cs typeface="Arial" panose="020B0604020202020204" pitchFamily="34" charset="0"/>
              </a:rPr>
              <a:t>In May 2018, Sandy </a:t>
            </a:r>
            <a:r>
              <a:rPr lang="en-US" dirty="0">
                <a:solidFill>
                  <a:prstClr val="black"/>
                </a:solidFill>
                <a:latin typeface="Arial" panose="020B0604020202020204" pitchFamily="34" charset="0"/>
                <a:cs typeface="Arial" panose="020B0604020202020204" pitchFamily="34" charset="0"/>
              </a:rPr>
              <a:t>Playa enrolled </a:t>
            </a:r>
            <a:r>
              <a:rPr lang="en-US" dirty="0" smtClean="0">
                <a:solidFill>
                  <a:prstClr val="black"/>
                </a:solidFill>
                <a:latin typeface="Arial" panose="020B0604020202020204" pitchFamily="34" charset="0"/>
                <a:cs typeface="Arial" panose="020B0604020202020204" pitchFamily="34" charset="0"/>
              </a:rPr>
              <a:t>Annie Palmer, her daughter’s </a:t>
            </a:r>
            <a:r>
              <a:rPr lang="en-US" dirty="0">
                <a:solidFill>
                  <a:prstClr val="black"/>
                </a:solidFill>
                <a:latin typeface="Arial" panose="020B0604020202020204" pitchFamily="34" charset="0"/>
                <a:cs typeface="Arial" panose="020B0604020202020204" pitchFamily="34" charset="0"/>
              </a:rPr>
              <a:t>12 </a:t>
            </a:r>
            <a:r>
              <a:rPr lang="en-US" dirty="0" smtClean="0">
                <a:solidFill>
                  <a:prstClr val="black"/>
                </a:solidFill>
                <a:latin typeface="Arial" panose="020B0604020202020204" pitchFamily="34" charset="0"/>
                <a:cs typeface="Arial" panose="020B0604020202020204" pitchFamily="34" charset="0"/>
              </a:rPr>
              <a:t>year-old friend, </a:t>
            </a:r>
            <a:r>
              <a:rPr lang="en-US" dirty="0">
                <a:solidFill>
                  <a:prstClr val="black"/>
                </a:solidFill>
                <a:latin typeface="Arial" panose="020B0604020202020204" pitchFamily="34" charset="0"/>
                <a:cs typeface="Arial" panose="020B0604020202020204" pitchFamily="34" charset="0"/>
              </a:rPr>
              <a:t>as a PCR </a:t>
            </a:r>
            <a:r>
              <a:rPr lang="en-US" dirty="0" smtClean="0">
                <a:solidFill>
                  <a:prstClr val="black"/>
                </a:solidFill>
                <a:latin typeface="Arial" panose="020B0604020202020204" pitchFamily="34" charset="0"/>
                <a:cs typeface="Arial" panose="020B0604020202020204" pitchFamily="34" charset="0"/>
              </a:rPr>
              <a:t>dependent.  In 2019, </a:t>
            </a:r>
            <a:r>
              <a:rPr lang="en-US" dirty="0">
                <a:solidFill>
                  <a:prstClr val="black"/>
                </a:solidFill>
                <a:latin typeface="Arial" panose="020B0604020202020204" pitchFamily="34" charset="0"/>
                <a:cs typeface="Arial" panose="020B0604020202020204" pitchFamily="34" charset="0"/>
              </a:rPr>
              <a:t>Ms. Playa provides you with </a:t>
            </a:r>
            <a:r>
              <a:rPr lang="en-US" dirty="0" smtClean="0">
                <a:solidFill>
                  <a:prstClr val="black"/>
                </a:solidFill>
                <a:latin typeface="Arial" panose="020B0604020202020204" pitchFamily="34" charset="0"/>
                <a:cs typeface="Arial" panose="020B0604020202020204" pitchFamily="34" charset="0"/>
              </a:rPr>
              <a:t>documents during her birth month of December to recertify Annie.  The documents are listed on the next slide.  Would </a:t>
            </a:r>
            <a:r>
              <a:rPr lang="en-US" dirty="0">
                <a:solidFill>
                  <a:prstClr val="black"/>
                </a:solidFill>
                <a:latin typeface="Arial" panose="020B0604020202020204" pitchFamily="34" charset="0"/>
                <a:cs typeface="Arial" panose="020B0604020202020204" pitchFamily="34" charset="0"/>
              </a:rPr>
              <a:t>you recertify </a:t>
            </a:r>
            <a:r>
              <a:rPr lang="en-US" dirty="0" smtClean="0">
                <a:solidFill>
                  <a:prstClr val="black"/>
                </a:solidFill>
                <a:latin typeface="Arial" panose="020B0604020202020204" pitchFamily="34" charset="0"/>
                <a:cs typeface="Arial" panose="020B0604020202020204" pitchFamily="34" charset="0"/>
              </a:rPr>
              <a:t>Annie as </a:t>
            </a:r>
            <a:r>
              <a:rPr lang="en-US" dirty="0">
                <a:solidFill>
                  <a:prstClr val="black"/>
                </a:solidFill>
                <a:latin typeface="Arial" panose="020B0604020202020204" pitchFamily="34" charset="0"/>
                <a:cs typeface="Arial" panose="020B0604020202020204" pitchFamily="34" charset="0"/>
              </a:rPr>
              <a:t>Ms. Playa’s PCR dependent?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75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792162"/>
          </a:xfrm>
        </p:spPr>
        <p:txBody>
          <a:bodyPr/>
          <a:lstStyle/>
          <a:p>
            <a:r>
              <a:rPr lang="en-US" b="1" dirty="0" smtClean="0">
                <a:solidFill>
                  <a:schemeClr val="bg2">
                    <a:lumMod val="50000"/>
                  </a:schemeClr>
                </a:solidFill>
                <a:latin typeface="Arial" panose="020B0604020202020204" pitchFamily="34" charset="0"/>
                <a:cs typeface="Arial" panose="020B0604020202020204" pitchFamily="34" charset="0"/>
              </a:rPr>
              <a:t>PCR Discussion 2</a:t>
            </a:r>
            <a:endParaRPr lang="en-US" dirty="0">
              <a:solidFill>
                <a:schemeClr val="bg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7620000" cy="5257800"/>
          </a:xfrm>
        </p:spPr>
        <p:txBody>
          <a:bodyPr>
            <a:normAutofit/>
          </a:bodyPr>
          <a:lstStyle/>
          <a:p>
            <a:pPr marL="0" lvl="0" indent="0">
              <a:lnSpc>
                <a:spcPct val="150000"/>
              </a:lnSpc>
              <a:spcBef>
                <a:spcPts val="0"/>
              </a:spcBef>
              <a:buClr>
                <a:srgbClr val="629DD1"/>
              </a:buClr>
              <a:buNone/>
            </a:pPr>
            <a:r>
              <a:rPr lang="en-US" sz="2400" dirty="0" smtClean="0">
                <a:solidFill>
                  <a:prstClr val="black"/>
                </a:solidFill>
                <a:latin typeface="Arial" panose="020B0604020202020204" pitchFamily="34" charset="0"/>
                <a:cs typeface="Arial" panose="020B0604020202020204" pitchFamily="34" charset="0"/>
              </a:rPr>
              <a:t>Sandy Playa provides you the following documents: </a:t>
            </a:r>
          </a:p>
          <a:p>
            <a:pPr lvl="0" indent="-342900">
              <a:lnSpc>
                <a:spcPct val="150000"/>
              </a:lnSpc>
              <a:spcBef>
                <a:spcPts val="0"/>
              </a:spcBef>
            </a:pPr>
            <a:r>
              <a:rPr lang="en-US" sz="2400" dirty="0" smtClean="0">
                <a:solidFill>
                  <a:prstClr val="black"/>
                </a:solidFill>
                <a:latin typeface="Arial" panose="020B0604020202020204" pitchFamily="34" charset="0"/>
                <a:cs typeface="Arial" panose="020B0604020202020204" pitchFamily="34" charset="0"/>
              </a:rPr>
              <a:t>Middle school emergency </a:t>
            </a:r>
            <a:r>
              <a:rPr lang="en-US" sz="2400" dirty="0">
                <a:solidFill>
                  <a:prstClr val="black"/>
                </a:solidFill>
                <a:latin typeface="Arial" panose="020B0604020202020204" pitchFamily="34" charset="0"/>
                <a:cs typeface="Arial" panose="020B0604020202020204" pitchFamily="34" charset="0"/>
              </a:rPr>
              <a:t>c</a:t>
            </a:r>
            <a:r>
              <a:rPr lang="en-US" sz="2400" dirty="0" smtClean="0">
                <a:solidFill>
                  <a:prstClr val="black"/>
                </a:solidFill>
                <a:latin typeface="Arial" panose="020B0604020202020204" pitchFamily="34" charset="0"/>
                <a:cs typeface="Arial" panose="020B0604020202020204" pitchFamily="34" charset="0"/>
              </a:rPr>
              <a:t>ontact information with Sandy as the primary contact</a:t>
            </a:r>
          </a:p>
          <a:p>
            <a:pPr lvl="0" indent="-342900">
              <a:lnSpc>
                <a:spcPct val="150000"/>
              </a:lnSpc>
              <a:spcBef>
                <a:spcPts val="0"/>
              </a:spcBef>
            </a:pPr>
            <a:r>
              <a:rPr lang="en-US" sz="2400" dirty="0" smtClean="0">
                <a:solidFill>
                  <a:prstClr val="black"/>
                </a:solidFill>
                <a:latin typeface="Arial" panose="020B0604020202020204" pitchFamily="34" charset="0"/>
                <a:cs typeface="Arial" panose="020B0604020202020204" pitchFamily="34" charset="0"/>
              </a:rPr>
              <a:t>2018/19 school year documents showing Annie’s residence is that of Sandy’s</a:t>
            </a:r>
          </a:p>
          <a:p>
            <a:pPr lvl="0" indent="-342900">
              <a:lnSpc>
                <a:spcPct val="150000"/>
              </a:lnSpc>
              <a:spcBef>
                <a:spcPts val="0"/>
              </a:spcBef>
            </a:pPr>
            <a:r>
              <a:rPr lang="en-US" sz="2400" dirty="0" smtClean="0">
                <a:solidFill>
                  <a:prstClr val="black"/>
                </a:solidFill>
                <a:latin typeface="Arial" panose="020B0604020202020204" pitchFamily="34" charset="0"/>
                <a:cs typeface="Arial" panose="020B0604020202020204" pitchFamily="34" charset="0"/>
              </a:rPr>
              <a:t>Weekly Safeway and Target receipts for groceries, clothing, and other necessities</a:t>
            </a:r>
            <a:endParaRPr lang="en-US" sz="2400" dirty="0">
              <a:solidFill>
                <a:prstClr val="black"/>
              </a:solidFill>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855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84150" y="541338"/>
            <a:ext cx="8763000" cy="792162"/>
          </a:xfrm>
        </p:spPr>
        <p:txBody>
          <a:bodyPr/>
          <a:lstStyle/>
          <a:p>
            <a:r>
              <a:rPr lang="en-US" sz="4000" b="1" dirty="0" smtClean="0">
                <a:latin typeface="Arial" panose="020B0604020202020204" pitchFamily="34" charset="0"/>
                <a:cs typeface="Arial" panose="020B0604020202020204" pitchFamily="34" charset="0"/>
              </a:rPr>
              <a:t>Dependent Re-Verification (DRV) 1</a:t>
            </a:r>
            <a:endParaRPr lang="en-US" sz="4000"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381000" y="1524000"/>
            <a:ext cx="8382000" cy="838200"/>
          </a:xfrm>
        </p:spPr>
        <p:txBody>
          <a:bodyPr/>
          <a:lstStyle/>
          <a:p>
            <a:pPr marL="0" indent="0">
              <a:buClr>
                <a:schemeClr val="accent1"/>
              </a:buClr>
              <a:buNone/>
            </a:pPr>
            <a:r>
              <a:rPr lang="en-US" sz="2400" dirty="0">
                <a:latin typeface="Arial" panose="020B0604020202020204" pitchFamily="34" charset="0"/>
                <a:cs typeface="Arial" panose="020B0604020202020204" pitchFamily="34" charset="0"/>
              </a:rPr>
              <a:t>The eligibility of </a:t>
            </a:r>
            <a:r>
              <a:rPr lang="en-US" sz="2400" dirty="0" smtClean="0">
                <a:latin typeface="Arial" panose="020B0604020202020204" pitchFamily="34" charset="0"/>
                <a:cs typeface="Arial" panose="020B0604020202020204" pitchFamily="34" charset="0"/>
              </a:rPr>
              <a:t>dependents </a:t>
            </a:r>
            <a:r>
              <a:rPr lang="en-US" sz="2400" dirty="0">
                <a:latin typeface="Arial" panose="020B0604020202020204" pitchFamily="34" charset="0"/>
                <a:cs typeface="Arial" panose="020B0604020202020204" pitchFamily="34" charset="0"/>
              </a:rPr>
              <a:t>will be re-verified once every three </a:t>
            </a:r>
            <a:r>
              <a:rPr lang="en-US" sz="2400" dirty="0" smtClean="0">
                <a:latin typeface="Arial" panose="020B0604020202020204" pitchFamily="34" charset="0"/>
                <a:cs typeface="Arial" panose="020B0604020202020204" pitchFamily="34" charset="0"/>
              </a:rPr>
              <a:t>years, based </a:t>
            </a:r>
            <a:r>
              <a:rPr lang="en-US" sz="2400" dirty="0">
                <a:latin typeface="Arial" panose="020B0604020202020204" pitchFamily="34" charset="0"/>
                <a:cs typeface="Arial" panose="020B0604020202020204" pitchFamily="34" charset="0"/>
              </a:rPr>
              <a:t>on the employee's birth month. </a:t>
            </a:r>
          </a:p>
        </p:txBody>
      </p:sp>
      <p:graphicFrame>
        <p:nvGraphicFramePr>
          <p:cNvPr id="6" name="Table 5" descr="The eligibility of dependents will be re-verified once every three years, based on the employee's birth month. &#10;&#10;Reverification Years and coordinating employee birth months:&#10;&#10;2018 - April, July, October&#10;&#10;2019 - February, May, August, November&#10;2020 - March, June, September, December&#10;&#10;2021 - January, April, July, October&#10;&#10;2022 - February, may, August, November&#10;&#10;2023 - March, June, September, December&#10;" title="Dependent Re-Verification (DRV) 1"/>
          <p:cNvGraphicFramePr>
            <a:graphicFrameLocks noGrp="1"/>
          </p:cNvGraphicFramePr>
          <p:nvPr>
            <p:extLst>
              <p:ext uri="{D42A27DB-BD31-4B8C-83A1-F6EECF244321}">
                <p14:modId xmlns:p14="http://schemas.microsoft.com/office/powerpoint/2010/main" val="1697321440"/>
              </p:ext>
            </p:extLst>
          </p:nvPr>
        </p:nvGraphicFramePr>
        <p:xfrm>
          <a:off x="184150" y="2743200"/>
          <a:ext cx="8763001" cy="3157946"/>
        </p:xfrm>
        <a:graphic>
          <a:graphicData uri="http://schemas.openxmlformats.org/drawingml/2006/table">
            <a:tbl>
              <a:tblPr firstRow="1" bandRow="1">
                <a:tableStyleId>{5940675A-B579-460E-94D1-54222C63F5DA}</a:tableStyleId>
              </a:tblPr>
              <a:tblGrid>
                <a:gridCol w="27114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022351">
                  <a:extLst>
                    <a:ext uri="{9D8B030D-6E8A-4147-A177-3AD203B41FA5}">
                      <a16:colId xmlns:a16="http://schemas.microsoft.com/office/drawing/2014/main" val="20006"/>
                    </a:ext>
                  </a:extLst>
                </a:gridCol>
              </a:tblGrid>
              <a:tr h="636814">
                <a:tc>
                  <a:txBody>
                    <a:bodyPr/>
                    <a:lstStyle/>
                    <a:p>
                      <a:pPr algn="ctr"/>
                      <a:r>
                        <a:rPr lang="en-US" sz="2400" b="1" dirty="0" smtClean="0">
                          <a:solidFill>
                            <a:schemeClr val="bg1"/>
                          </a:solidFill>
                          <a:latin typeface="Arial" panose="020B0604020202020204" pitchFamily="34" charset="0"/>
                          <a:cs typeface="Arial" panose="020B0604020202020204" pitchFamily="34" charset="0"/>
                        </a:rPr>
                        <a:t>Re-Verification Year</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2018</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2019</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2020</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2021</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2022</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1"/>
                          </a:solidFill>
                          <a:latin typeface="Arial" panose="020B0604020202020204" pitchFamily="34" charset="0"/>
                          <a:cs typeface="Arial" panose="020B0604020202020204" pitchFamily="34" charset="0"/>
                        </a:rPr>
                        <a:t>2023</a:t>
                      </a:r>
                      <a:endParaRPr lang="en-US" sz="2400" b="1" dirty="0">
                        <a:solidFill>
                          <a:schemeClr val="bg1"/>
                        </a:solidFill>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1"/>
                  </a:ext>
                </a:extLst>
              </a:tr>
              <a:tr h="2334986">
                <a:tc>
                  <a:txBody>
                    <a:bodyPr/>
                    <a:lstStyle/>
                    <a:p>
                      <a:pPr algn="ctr"/>
                      <a:r>
                        <a:rPr lang="en-US" sz="2400" dirty="0" smtClean="0">
                          <a:latin typeface="Arial" panose="020B0604020202020204" pitchFamily="34" charset="0"/>
                          <a:cs typeface="Arial" panose="020B0604020202020204" pitchFamily="34" charset="0"/>
                        </a:rPr>
                        <a:t>Employee Birth Month</a:t>
                      </a:r>
                      <a:endParaRPr lang="en-US" sz="24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2400" dirty="0" smtClean="0">
                        <a:latin typeface="Arial" panose="020B0604020202020204" pitchFamily="34" charset="0"/>
                        <a:cs typeface="Arial" panose="020B0604020202020204" pitchFamily="34" charset="0"/>
                      </a:endParaRPr>
                    </a:p>
                    <a:p>
                      <a:pPr algn="ctr"/>
                      <a:r>
                        <a:rPr lang="en-US" sz="2400" dirty="0" smtClean="0">
                          <a:latin typeface="Arial" panose="020B0604020202020204" pitchFamily="34" charset="0"/>
                          <a:cs typeface="Arial" panose="020B0604020202020204" pitchFamily="34" charset="0"/>
                        </a:rPr>
                        <a:t>Apr</a:t>
                      </a:r>
                    </a:p>
                    <a:p>
                      <a:pPr algn="ctr"/>
                      <a:r>
                        <a:rPr lang="en-US" sz="2400" dirty="0" smtClean="0">
                          <a:latin typeface="Arial" panose="020B0604020202020204" pitchFamily="34" charset="0"/>
                          <a:cs typeface="Arial" panose="020B0604020202020204" pitchFamily="34" charset="0"/>
                        </a:rPr>
                        <a:t>Jul</a:t>
                      </a:r>
                    </a:p>
                    <a:p>
                      <a:pPr algn="ctr"/>
                      <a:r>
                        <a:rPr lang="en-US" sz="2400" dirty="0" smtClean="0">
                          <a:latin typeface="Arial" panose="020B0604020202020204" pitchFamily="34" charset="0"/>
                          <a:cs typeface="Arial" panose="020B0604020202020204" pitchFamily="34" charset="0"/>
                        </a:rPr>
                        <a:t>Oct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latin typeface="Arial" panose="020B0604020202020204" pitchFamily="34" charset="0"/>
                          <a:cs typeface="Arial" panose="020B0604020202020204" pitchFamily="34" charset="0"/>
                        </a:rPr>
                        <a:t>Feb</a:t>
                      </a:r>
                    </a:p>
                    <a:p>
                      <a:pPr algn="ctr"/>
                      <a:r>
                        <a:rPr lang="en-US" sz="2400" dirty="0" smtClean="0">
                          <a:latin typeface="Arial" panose="020B0604020202020204" pitchFamily="34" charset="0"/>
                          <a:cs typeface="Arial" panose="020B0604020202020204" pitchFamily="34" charset="0"/>
                        </a:rPr>
                        <a:t>May</a:t>
                      </a:r>
                    </a:p>
                    <a:p>
                      <a:pPr algn="ctr"/>
                      <a:r>
                        <a:rPr lang="en-US" sz="2400" dirty="0" smtClean="0">
                          <a:latin typeface="Arial" panose="020B0604020202020204" pitchFamily="34" charset="0"/>
                          <a:cs typeface="Arial" panose="020B0604020202020204" pitchFamily="34" charset="0"/>
                        </a:rPr>
                        <a:t>Aug</a:t>
                      </a:r>
                    </a:p>
                    <a:p>
                      <a:pPr algn="ctr"/>
                      <a:r>
                        <a:rPr lang="en-US" sz="2400" dirty="0" smtClean="0">
                          <a:latin typeface="Arial" panose="020B0604020202020204" pitchFamily="34" charset="0"/>
                          <a:cs typeface="Arial" panose="020B0604020202020204" pitchFamily="34" charset="0"/>
                        </a:rPr>
                        <a:t>Nov</a:t>
                      </a:r>
                      <a:endParaRPr lang="en-US" sz="2400" dirty="0">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latin typeface="Arial" panose="020B0604020202020204" pitchFamily="34" charset="0"/>
                          <a:cs typeface="Arial" panose="020B0604020202020204" pitchFamily="34" charset="0"/>
                        </a:rPr>
                        <a:t>Mar</a:t>
                      </a:r>
                    </a:p>
                    <a:p>
                      <a:pPr algn="ctr"/>
                      <a:r>
                        <a:rPr lang="en-US" sz="2400" dirty="0" smtClean="0">
                          <a:latin typeface="Arial" panose="020B0604020202020204" pitchFamily="34" charset="0"/>
                          <a:cs typeface="Arial" panose="020B0604020202020204" pitchFamily="34" charset="0"/>
                        </a:rPr>
                        <a:t>Jun</a:t>
                      </a:r>
                    </a:p>
                    <a:p>
                      <a:pPr algn="ctr"/>
                      <a:r>
                        <a:rPr lang="en-US" sz="2400" dirty="0" smtClean="0">
                          <a:latin typeface="Arial" panose="020B0604020202020204" pitchFamily="34" charset="0"/>
                          <a:cs typeface="Arial" panose="020B0604020202020204" pitchFamily="34" charset="0"/>
                        </a:rPr>
                        <a:t>Sep</a:t>
                      </a:r>
                    </a:p>
                    <a:p>
                      <a:pPr algn="ctr"/>
                      <a:r>
                        <a:rPr lang="en-US" sz="2400" dirty="0" smtClean="0">
                          <a:latin typeface="Arial" panose="020B0604020202020204" pitchFamily="34" charset="0"/>
                          <a:cs typeface="Arial" panose="020B0604020202020204" pitchFamily="34" charset="0"/>
                        </a:rPr>
                        <a:t>Dec</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latin typeface="Arial" panose="020B0604020202020204" pitchFamily="34" charset="0"/>
                          <a:cs typeface="Arial" panose="020B0604020202020204" pitchFamily="34" charset="0"/>
                        </a:rPr>
                        <a:t>Jan</a:t>
                      </a:r>
                    </a:p>
                    <a:p>
                      <a:pPr algn="ctr"/>
                      <a:r>
                        <a:rPr lang="en-US" sz="2400" dirty="0" smtClean="0">
                          <a:latin typeface="Arial" panose="020B0604020202020204" pitchFamily="34" charset="0"/>
                          <a:cs typeface="Arial" panose="020B0604020202020204" pitchFamily="34" charset="0"/>
                        </a:rPr>
                        <a:t>Apr</a:t>
                      </a:r>
                    </a:p>
                    <a:p>
                      <a:pPr algn="ctr"/>
                      <a:r>
                        <a:rPr lang="en-US" sz="2400" dirty="0" smtClean="0">
                          <a:latin typeface="Arial" panose="020B0604020202020204" pitchFamily="34" charset="0"/>
                          <a:cs typeface="Arial" panose="020B0604020202020204" pitchFamily="34" charset="0"/>
                        </a:rPr>
                        <a:t>Jul</a:t>
                      </a:r>
                    </a:p>
                    <a:p>
                      <a:pPr algn="ctr"/>
                      <a:r>
                        <a:rPr lang="en-US" sz="2400" dirty="0" smtClean="0">
                          <a:latin typeface="Arial" panose="020B0604020202020204" pitchFamily="34" charset="0"/>
                          <a:cs typeface="Arial" panose="020B0604020202020204" pitchFamily="34" charset="0"/>
                        </a:rPr>
                        <a:t>Oct</a:t>
                      </a:r>
                      <a:endParaRPr lang="en-US" sz="2400" dirty="0">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latin typeface="Arial" panose="020B0604020202020204" pitchFamily="34" charset="0"/>
                          <a:cs typeface="Arial" panose="020B0604020202020204" pitchFamily="34" charset="0"/>
                        </a:rPr>
                        <a:t>Feb</a:t>
                      </a:r>
                    </a:p>
                    <a:p>
                      <a:pPr algn="ctr"/>
                      <a:r>
                        <a:rPr lang="en-US" sz="2400" dirty="0" smtClean="0">
                          <a:latin typeface="Arial" panose="020B0604020202020204" pitchFamily="34" charset="0"/>
                          <a:cs typeface="Arial" panose="020B0604020202020204" pitchFamily="34" charset="0"/>
                        </a:rPr>
                        <a:t>May</a:t>
                      </a:r>
                    </a:p>
                    <a:p>
                      <a:pPr algn="ctr"/>
                      <a:r>
                        <a:rPr lang="en-US" sz="2400" dirty="0" smtClean="0">
                          <a:latin typeface="Arial" panose="020B0604020202020204" pitchFamily="34" charset="0"/>
                          <a:cs typeface="Arial" panose="020B0604020202020204" pitchFamily="34" charset="0"/>
                        </a:rPr>
                        <a:t>Aug</a:t>
                      </a:r>
                    </a:p>
                    <a:p>
                      <a:pPr algn="ctr"/>
                      <a:r>
                        <a:rPr lang="en-US" sz="2400" dirty="0" smtClean="0">
                          <a:latin typeface="Arial" panose="020B0604020202020204" pitchFamily="34" charset="0"/>
                          <a:cs typeface="Arial" panose="020B0604020202020204" pitchFamily="34" charset="0"/>
                        </a:rPr>
                        <a:t>Nov</a:t>
                      </a:r>
                    </a:p>
                    <a:p>
                      <a:pPr algn="ctr"/>
                      <a:endParaRPr lang="en-US" sz="2400" dirty="0">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latin typeface="Arial" panose="020B0604020202020204" pitchFamily="34" charset="0"/>
                          <a:cs typeface="Arial" panose="020B0604020202020204" pitchFamily="34" charset="0"/>
                        </a:rPr>
                        <a:t>Mar</a:t>
                      </a:r>
                    </a:p>
                    <a:p>
                      <a:pPr algn="ctr"/>
                      <a:r>
                        <a:rPr lang="en-US" sz="2400" dirty="0" smtClean="0">
                          <a:latin typeface="Arial" panose="020B0604020202020204" pitchFamily="34" charset="0"/>
                          <a:cs typeface="Arial" panose="020B0604020202020204" pitchFamily="34" charset="0"/>
                        </a:rPr>
                        <a:t>Jun</a:t>
                      </a:r>
                    </a:p>
                    <a:p>
                      <a:pPr algn="ctr"/>
                      <a:r>
                        <a:rPr lang="en-US" sz="2400" dirty="0" smtClean="0">
                          <a:latin typeface="Arial" panose="020B0604020202020204" pitchFamily="34" charset="0"/>
                          <a:cs typeface="Arial" panose="020B0604020202020204" pitchFamily="34" charset="0"/>
                        </a:rPr>
                        <a:t>Sep</a:t>
                      </a:r>
                    </a:p>
                    <a:p>
                      <a:pPr algn="ctr"/>
                      <a:r>
                        <a:rPr lang="en-US" sz="2400" dirty="0" smtClean="0">
                          <a:latin typeface="Arial" panose="020B0604020202020204" pitchFamily="34" charset="0"/>
                          <a:cs typeface="Arial" panose="020B0604020202020204" pitchFamily="34" charset="0"/>
                        </a:rPr>
                        <a:t>Dec</a:t>
                      </a:r>
                    </a:p>
                    <a:p>
                      <a:pPr algn="ctr"/>
                      <a:endParaRPr lang="en-US" sz="2400" dirty="0">
                        <a:latin typeface="Arial" panose="020B0604020202020204" pitchFamily="34"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107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792162"/>
          </a:xfrm>
        </p:spPr>
        <p:txBody>
          <a:bodyPr/>
          <a:lstStyle/>
          <a:p>
            <a:r>
              <a:rPr lang="en-US" b="1" dirty="0" smtClean="0">
                <a:latin typeface="Arial" panose="020B0604020202020204" pitchFamily="34" charset="0"/>
                <a:cs typeface="Arial" panose="020B0604020202020204" pitchFamily="34" charset="0"/>
              </a:rPr>
              <a:t>Dependent Re-Verification (DRV) 2</a:t>
            </a:r>
            <a:endParaRPr lang="en-US"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524000"/>
            <a:ext cx="8229600" cy="4389120"/>
          </a:xfrm>
        </p:spPr>
        <p:txBody>
          <a:bodyPr>
            <a:normAutofit fontScale="92500" lnSpcReduction="20000"/>
          </a:bodyPr>
          <a:lstStyle/>
          <a:p>
            <a:pPr marL="0" indent="0">
              <a:buNone/>
            </a:pPr>
            <a:r>
              <a:rPr lang="en-US" sz="2400" dirty="0" smtClean="0">
                <a:latin typeface="Arial" panose="020B0604020202020204" pitchFamily="34" charset="0"/>
                <a:cs typeface="Arial" panose="020B0604020202020204" pitchFamily="34" charset="0"/>
              </a:rPr>
              <a:t>Government </a:t>
            </a:r>
            <a:r>
              <a:rPr lang="en-US" sz="2400" dirty="0">
                <a:latin typeface="Arial" panose="020B0604020202020204" pitchFamily="34" charset="0"/>
                <a:cs typeface="Arial" panose="020B0604020202020204" pitchFamily="34" charset="0"/>
              </a:rPr>
              <a:t>Code section 22843.1 </a:t>
            </a:r>
          </a:p>
          <a:p>
            <a:pPr marL="0" indent="0">
              <a:buNone/>
            </a:pPr>
            <a:r>
              <a:rPr lang="en-US" sz="2400" dirty="0" smtClean="0">
                <a:latin typeface="Arial" panose="020B0604020202020204" pitchFamily="34" charset="0"/>
                <a:cs typeface="Arial" panose="020B0604020202020204" pitchFamily="34" charset="0"/>
              </a:rPr>
              <a:t>60 calendar days before the employee’s birth month, CalPERS will send a letter to the employee, providing</a:t>
            </a:r>
            <a:r>
              <a:rPr lang="en-US" sz="2400" dirty="0" smtClean="0">
                <a:latin typeface="Arial" panose="020B0604020202020204" pitchFamily="34" charset="0"/>
                <a:cs typeface="Arial" panose="020B0604020202020204" pitchFamily="34" charset="0"/>
              </a:rPr>
              <a:t>:</a:t>
            </a:r>
          </a:p>
          <a:p>
            <a:pPr marL="0" indent="0">
              <a:buNone/>
            </a:pPr>
            <a:r>
              <a:rPr lang="en-US"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2"/>
            <a:r>
              <a:rPr lang="en-US" sz="2400" dirty="0" smtClean="0">
                <a:latin typeface="Arial" panose="020B0604020202020204" pitchFamily="34" charset="0"/>
                <a:cs typeface="Arial" panose="020B0604020202020204" pitchFamily="34" charset="0"/>
              </a:rPr>
              <a:t>The re-verification due date </a:t>
            </a:r>
          </a:p>
          <a:p>
            <a:pPr lvl="2"/>
            <a:r>
              <a:rPr lang="en-US" sz="2400" dirty="0" smtClean="0">
                <a:latin typeface="Arial" panose="020B0604020202020204" pitchFamily="34" charset="0"/>
                <a:cs typeface="Arial" panose="020B0604020202020204" pitchFamily="34" charset="0"/>
              </a:rPr>
              <a:t>A list of the enrolled family members requiring re-verification</a:t>
            </a:r>
          </a:p>
          <a:p>
            <a:pPr lvl="2"/>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d</a:t>
            </a:r>
            <a:r>
              <a:rPr lang="en-US" sz="2400" dirty="0" smtClean="0">
                <a:latin typeface="Arial" panose="020B0604020202020204" pitchFamily="34" charset="0"/>
                <a:cs typeface="Arial" panose="020B0604020202020204" pitchFamily="34" charset="0"/>
              </a:rPr>
              <a:t>escription of the acceptable re-verification </a:t>
            </a:r>
            <a:r>
              <a:rPr lang="en-US" sz="2400" dirty="0" smtClean="0">
                <a:latin typeface="Arial" panose="020B0604020202020204" pitchFamily="34" charset="0"/>
                <a:cs typeface="Arial" panose="020B0604020202020204" pitchFamily="34" charset="0"/>
              </a:rPr>
              <a:t>documents</a:t>
            </a:r>
          </a:p>
          <a:p>
            <a:pPr lvl="2"/>
            <a:endParaRPr lang="en-US" sz="2400" b="1" dirty="0">
              <a:latin typeface="Arial" panose="020B0604020202020204" pitchFamily="34" charset="0"/>
              <a:cs typeface="Arial" panose="020B0604020202020204" pitchFamily="34" charset="0"/>
            </a:endParaRPr>
          </a:p>
          <a:p>
            <a:pPr marL="114300" indent="0">
              <a:buNone/>
            </a:pPr>
            <a:r>
              <a:rPr lang="en-US" sz="3200" b="1" dirty="0" smtClean="0">
                <a:latin typeface="Arial" panose="020B0604020202020204" pitchFamily="34" charset="0"/>
                <a:cs typeface="Arial" panose="020B0604020202020204" pitchFamily="34" charset="0"/>
              </a:rPr>
              <a:t>Note</a:t>
            </a:r>
            <a:r>
              <a:rPr lang="en-US" sz="3200" b="1" dirty="0">
                <a:latin typeface="Arial" panose="020B0604020202020204" pitchFamily="34" charset="0"/>
                <a:cs typeface="Arial" panose="020B0604020202020204" pitchFamily="34" charset="0"/>
              </a:rPr>
              <a:t>: The HR office will not receive a copy of this </a:t>
            </a:r>
            <a:r>
              <a:rPr lang="en-US" sz="3200" b="1" dirty="0" smtClean="0">
                <a:latin typeface="Arial" panose="020B0604020202020204" pitchFamily="34" charset="0"/>
                <a:cs typeface="Arial" panose="020B0604020202020204" pitchFamily="34" charset="0"/>
              </a:rPr>
              <a:t>letter</a:t>
            </a:r>
            <a:r>
              <a:rPr lang="en-US" sz="3200" b="1" dirty="0">
                <a:latin typeface="Arial" panose="020B0604020202020204" pitchFamily="34" charset="0"/>
                <a:cs typeface="Arial" panose="020B0604020202020204" pitchFamily="34" charset="0"/>
              </a:rPr>
              <a:t>.  </a:t>
            </a:r>
          </a:p>
          <a:p>
            <a:pPr lvl="2"/>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65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792162"/>
          </a:xfrm>
        </p:spPr>
        <p:txBody>
          <a:bodyPr/>
          <a:lstStyle/>
          <a:p>
            <a:r>
              <a:rPr lang="en-US" b="1" dirty="0" smtClean="0">
                <a:latin typeface="Arial" panose="020B0604020202020204" pitchFamily="34" charset="0"/>
                <a:cs typeface="Arial" panose="020B0604020202020204" pitchFamily="34" charset="0"/>
              </a:rPr>
              <a:t>Dependent Re-Verification (DRV) 3</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7200" y="1600200"/>
            <a:ext cx="8382000" cy="4419600"/>
          </a:xfrm>
        </p:spPr>
        <p:txBody>
          <a:bodyPr/>
          <a:lstStyle/>
          <a:p>
            <a:pPr marL="0" indent="0">
              <a:buNone/>
            </a:pPr>
            <a:r>
              <a:rPr lang="en-US" sz="2400" b="1" dirty="0">
                <a:latin typeface="Arial" panose="020B0604020202020204" pitchFamily="34" charset="0"/>
                <a:cs typeface="Arial" panose="020B0604020202020204" pitchFamily="34" charset="0"/>
              </a:rPr>
              <a:t>Dependent Verification End Date Report</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This report shows lists of the employee’s dependent(s</a:t>
            </a:r>
            <a:r>
              <a:rPr lang="en-US" sz="2400" dirty="0" smtClean="0">
                <a:latin typeface="Arial" panose="020B0604020202020204" pitchFamily="34" charset="0"/>
                <a:cs typeface="Arial" panose="020B0604020202020204" pitchFamily="34" charset="0"/>
              </a:rPr>
              <a:t>) requiring re-verification for health benefits, </a:t>
            </a:r>
            <a:r>
              <a:rPr lang="en-US" sz="2400" dirty="0">
                <a:latin typeface="Arial" panose="020B0604020202020204" pitchFamily="34" charset="0"/>
                <a:cs typeface="Arial" panose="020B0604020202020204" pitchFamily="34" charset="0"/>
              </a:rPr>
              <a:t>by the selected verification end date</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114300" indent="0">
              <a:buNone/>
            </a:pPr>
            <a:endParaRPr lang="en-US" dirty="0"/>
          </a:p>
        </p:txBody>
      </p:sp>
      <p:pic>
        <p:nvPicPr>
          <p:cNvPr id="7" name="Picture 2" descr="Image of the Dependent Verification End Date Report" title="Dependent Re-Verification (DRV)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733800"/>
            <a:ext cx="791101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9786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792162"/>
          </a:xfrm>
        </p:spPr>
        <p:txBody>
          <a:bodyPr/>
          <a:lstStyle/>
          <a:p>
            <a:r>
              <a:rPr lang="en-US" b="1" dirty="0" smtClean="0">
                <a:latin typeface="Arial" panose="020B0604020202020204" pitchFamily="34" charset="0"/>
                <a:cs typeface="Arial" panose="020B0604020202020204" pitchFamily="34" charset="0"/>
              </a:rPr>
              <a:t>Dependent Re-Verification (DRV) 4</a:t>
            </a:r>
            <a:endParaRPr lang="en-US" b="1" dirty="0">
              <a:latin typeface="Arial" panose="020B0604020202020204" pitchFamily="34" charset="0"/>
              <a:cs typeface="Arial" panose="020B0604020202020204" pitchFamily="34" charset="0"/>
            </a:endParaRPr>
          </a:p>
        </p:txBody>
      </p:sp>
      <p:sp>
        <p:nvSpPr>
          <p:cNvPr id="8" name="Content Placeholder 2"/>
          <p:cNvSpPr>
            <a:spLocks noGrp="1"/>
          </p:cNvSpPr>
          <p:nvPr>
            <p:ph idx="1"/>
          </p:nvPr>
        </p:nvSpPr>
        <p:spPr>
          <a:xfrm>
            <a:off x="762000" y="1524000"/>
            <a:ext cx="7620000" cy="4800600"/>
          </a:xfrm>
        </p:spPr>
        <p:txBody>
          <a:bodyPr>
            <a:normAutofit/>
          </a:bodyPr>
          <a:lstStyle/>
          <a:p>
            <a:pPr marL="457200" indent="-457200"/>
            <a:r>
              <a:rPr lang="en-US" sz="3200" b="1" dirty="0" smtClean="0">
                <a:latin typeface="Arial" panose="020B0604020202020204" pitchFamily="34" charset="0"/>
                <a:cs typeface="Arial" panose="020B0604020202020204" pitchFamily="34" charset="0"/>
              </a:rPr>
              <a:t>Dental Benefits</a:t>
            </a:r>
            <a:endParaRPr lang="en-US" sz="3200" b="1" dirty="0">
              <a:latin typeface="Arial" panose="020B0604020202020204" pitchFamily="34" charset="0"/>
              <a:cs typeface="Arial" panose="020B0604020202020204" pitchFamily="34" charset="0"/>
            </a:endParaRPr>
          </a:p>
          <a:p>
            <a:pPr marL="754380" lvl="1"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BU contracts dictate that Dental Benefits Eligibility mimics health.</a:t>
            </a:r>
          </a:p>
          <a:p>
            <a:pPr marL="754380" lvl="1"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HR Office must send employee notifications for dependents enrolled in dental, following the same schedule as CalPERS. (DRV Toolkit)</a:t>
            </a:r>
          </a:p>
          <a:p>
            <a:pPr marL="754380" lvl="1"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How do you know who is enrolled in Dental?</a:t>
            </a:r>
            <a:endParaRPr lang="en-US" sz="2800" dirty="0">
              <a:latin typeface="Arial" panose="020B0604020202020204" pitchFamily="34" charset="0"/>
              <a:cs typeface="Arial" panose="020B0604020202020204" pitchFamily="34" charset="0"/>
            </a:endParaRPr>
          </a:p>
          <a:p>
            <a:pPr marL="114300" indent="0">
              <a:buNone/>
            </a:pPr>
            <a:endParaRPr lang="en-US" sz="2400" dirty="0" smtClean="0"/>
          </a:p>
          <a:p>
            <a:pPr marL="0" indent="0" algn="ctr">
              <a:buNone/>
            </a:pPr>
            <a:endParaRPr lang="en-US" sz="2400" b="1" dirty="0" smtClean="0"/>
          </a:p>
          <a:p>
            <a:pPr marL="114300" indent="0">
              <a:buNone/>
            </a:pPr>
            <a:endParaRPr lang="en-US" sz="2400" dirty="0" smtClean="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1190131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48600" cy="7620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Pre-Quiz 2</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7848600" cy="4724400"/>
          </a:xfrm>
        </p:spPr>
        <p:txBody>
          <a:bodyPr>
            <a:normAutofit fontScale="92500" lnSpcReduction="20000"/>
          </a:bodyPr>
          <a:lstStyle/>
          <a:p>
            <a:pPr marL="114300" indent="0">
              <a:buNone/>
            </a:pPr>
            <a:r>
              <a:rPr lang="en-US" sz="2400" b="1" dirty="0">
                <a:latin typeface="Arial" panose="020B0604020202020204" pitchFamily="34" charset="0"/>
                <a:cs typeface="Arial" panose="020B0604020202020204" pitchFamily="34" charset="0"/>
              </a:rPr>
              <a:t>Permitting </a:t>
            </a:r>
            <a:r>
              <a:rPr lang="en-US" sz="2400" b="1" dirty="0" smtClean="0">
                <a:latin typeface="Arial" panose="020B0604020202020204" pitchFamily="34" charset="0"/>
                <a:cs typeface="Arial" panose="020B0604020202020204" pitchFamily="34" charset="0"/>
              </a:rPr>
              <a:t>Events</a:t>
            </a:r>
          </a:p>
          <a:p>
            <a:pPr marL="114300" indent="0">
              <a:spcBef>
                <a:spcPts val="0"/>
              </a:spcBef>
              <a:buNone/>
            </a:pPr>
            <a:endParaRPr lang="en-US" sz="1500" b="1" dirty="0">
              <a:latin typeface="Arial" panose="020B0604020202020204" pitchFamily="34" charset="0"/>
              <a:cs typeface="Arial" panose="020B0604020202020204" pitchFamily="34" charset="0"/>
            </a:endParaRPr>
          </a:p>
          <a:p>
            <a:pPr marL="114300" indent="0">
              <a:buNone/>
            </a:pPr>
            <a:r>
              <a:rPr lang="en-US" sz="2400" dirty="0" smtClean="0">
                <a:latin typeface="Arial" panose="020B0604020202020204" pitchFamily="34" charset="0"/>
                <a:cs typeface="Arial" panose="020B0604020202020204" pitchFamily="34" charset="0"/>
              </a:rPr>
              <a:t>3.  Which </a:t>
            </a:r>
            <a:r>
              <a:rPr lang="en-US" sz="2400" dirty="0">
                <a:latin typeface="Arial" panose="020B0604020202020204" pitchFamily="34" charset="0"/>
                <a:cs typeface="Arial" panose="020B0604020202020204" pitchFamily="34" charset="0"/>
              </a:rPr>
              <a:t>of the following is </a:t>
            </a:r>
            <a:r>
              <a:rPr lang="en-US" sz="2400" u="sng" dirty="0">
                <a:latin typeface="Arial" panose="020B0604020202020204" pitchFamily="34" charset="0"/>
                <a:cs typeface="Arial" panose="020B0604020202020204" pitchFamily="34" charset="0"/>
              </a:rPr>
              <a:t>not</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 permitting </a:t>
            </a:r>
            <a:r>
              <a:rPr lang="en-US" sz="2400" dirty="0">
                <a:latin typeface="Arial" panose="020B0604020202020204" pitchFamily="34" charset="0"/>
                <a:cs typeface="Arial" panose="020B0604020202020204" pitchFamily="34" charset="0"/>
              </a:rPr>
              <a:t>event?</a:t>
            </a:r>
          </a:p>
          <a:p>
            <a:pPr marL="297180" indent="0">
              <a:buNone/>
            </a:pPr>
            <a:r>
              <a:rPr lang="en-US" sz="2400" dirty="0" smtClean="0">
                <a:latin typeface="Arial" panose="020B0604020202020204" pitchFamily="34" charset="0"/>
                <a:cs typeface="Arial" panose="020B0604020202020204" pitchFamily="34" charset="0"/>
              </a:rPr>
              <a:t>a.   Domestic </a:t>
            </a:r>
            <a:r>
              <a:rPr lang="en-US" sz="2400" dirty="0">
                <a:latin typeface="Arial" panose="020B0604020202020204" pitchFamily="34" charset="0"/>
                <a:cs typeface="Arial" panose="020B0604020202020204" pitchFamily="34" charset="0"/>
              </a:rPr>
              <a:t>partnership</a:t>
            </a:r>
          </a:p>
          <a:p>
            <a:pPr marL="811213" indent="-514350">
              <a:buAutoNum type="alphaLcPeriod" startAt="2"/>
            </a:pPr>
            <a:r>
              <a:rPr lang="en-US" sz="2400" dirty="0" smtClean="0">
                <a:latin typeface="Arial" panose="020B0604020202020204" pitchFamily="34" charset="0"/>
                <a:cs typeface="Arial" panose="020B0604020202020204" pitchFamily="34" charset="0"/>
              </a:rPr>
              <a:t>Voluntary </a:t>
            </a:r>
            <a:r>
              <a:rPr lang="en-US" sz="2400" dirty="0">
                <a:latin typeface="Arial" panose="020B0604020202020204" pitchFamily="34" charset="0"/>
                <a:cs typeface="Arial" panose="020B0604020202020204" pitchFamily="34" charset="0"/>
              </a:rPr>
              <a:t>cancelation of </a:t>
            </a:r>
            <a:r>
              <a:rPr lang="en-US" sz="2400" dirty="0" smtClean="0">
                <a:latin typeface="Arial" panose="020B0604020202020204" pitchFamily="34" charset="0"/>
                <a:cs typeface="Arial" panose="020B0604020202020204" pitchFamily="34" charset="0"/>
              </a:rPr>
              <a:t>coverage</a:t>
            </a:r>
          </a:p>
          <a:p>
            <a:pPr marL="811530" indent="-514350">
              <a:buAutoNum type="alphaLcPeriod" startAt="2"/>
            </a:pPr>
            <a:r>
              <a:rPr lang="en-US" sz="2400" dirty="0" smtClean="0">
                <a:latin typeface="Arial" panose="020B0604020202020204" pitchFamily="34" charset="0"/>
                <a:cs typeface="Arial" panose="020B0604020202020204" pitchFamily="34" charset="0"/>
              </a:rPr>
              <a:t>Birth </a:t>
            </a:r>
            <a:r>
              <a:rPr lang="en-US" sz="2400" dirty="0">
                <a:latin typeface="Arial" panose="020B0604020202020204" pitchFamily="34" charset="0"/>
                <a:cs typeface="Arial" panose="020B0604020202020204" pitchFamily="34" charset="0"/>
              </a:rPr>
              <a:t>of a </a:t>
            </a:r>
            <a:r>
              <a:rPr lang="en-US" sz="2400" dirty="0" smtClean="0">
                <a:latin typeface="Arial" panose="020B0604020202020204" pitchFamily="34" charset="0"/>
                <a:cs typeface="Arial" panose="020B0604020202020204" pitchFamily="34" charset="0"/>
              </a:rPr>
              <a:t>child</a:t>
            </a:r>
          </a:p>
          <a:p>
            <a:pPr marL="811530" indent="-514350">
              <a:buAutoNum type="alphaLcPeriod" startAt="2"/>
            </a:pPr>
            <a:r>
              <a:rPr lang="en-US" sz="2400" dirty="0" smtClean="0">
                <a:latin typeface="Arial" panose="020B0604020202020204" pitchFamily="34" charset="0"/>
                <a:cs typeface="Arial" panose="020B0604020202020204" pitchFamily="34" charset="0"/>
              </a:rPr>
              <a:t>Newly hired employee</a:t>
            </a:r>
          </a:p>
          <a:p>
            <a:pPr marL="411480" indent="0">
              <a:buNone/>
            </a:pPr>
            <a:endParaRPr lang="en-US" sz="2600" dirty="0" smtClean="0">
              <a:latin typeface="Arial" panose="020B0604020202020204" pitchFamily="34" charset="0"/>
              <a:cs typeface="Arial" panose="020B0604020202020204" pitchFamily="34" charset="0"/>
            </a:endParaRPr>
          </a:p>
          <a:p>
            <a:pPr marL="628650" indent="-514350">
              <a:buAutoNum type="arabicPeriod" startAt="4"/>
            </a:pPr>
            <a:r>
              <a:rPr lang="en-US" sz="2400" dirty="0" smtClean="0">
                <a:latin typeface="Arial" panose="020B0604020202020204" pitchFamily="34" charset="0"/>
                <a:cs typeface="Arial" panose="020B0604020202020204" pitchFamily="34" charset="0"/>
              </a:rPr>
              <a:t>Which </a:t>
            </a:r>
            <a:r>
              <a:rPr lang="en-US" sz="2400" dirty="0">
                <a:latin typeface="Arial" panose="020B0604020202020204" pitchFamily="34" charset="0"/>
                <a:cs typeface="Arial" panose="020B0604020202020204" pitchFamily="34" charset="0"/>
              </a:rPr>
              <a:t>of the following is </a:t>
            </a:r>
            <a:r>
              <a:rPr lang="en-US" sz="2400" u="sng" dirty="0">
                <a:latin typeface="Arial" panose="020B0604020202020204" pitchFamily="34" charset="0"/>
                <a:cs typeface="Arial" panose="020B0604020202020204" pitchFamily="34" charset="0"/>
              </a:rPr>
              <a:t>not</a:t>
            </a:r>
            <a:r>
              <a:rPr lang="en-US" sz="2400" dirty="0">
                <a:latin typeface="Arial" panose="020B0604020202020204" pitchFamily="34" charset="0"/>
                <a:cs typeface="Arial" panose="020B0604020202020204" pitchFamily="34" charset="0"/>
              </a:rPr>
              <a:t> a permitting event that </a:t>
            </a:r>
            <a:r>
              <a:rPr lang="en-US" sz="2400" dirty="0" smtClean="0">
                <a:latin typeface="Arial" panose="020B0604020202020204" pitchFamily="34" charset="0"/>
                <a:cs typeface="Arial" panose="020B0604020202020204" pitchFamily="34" charset="0"/>
              </a:rPr>
              <a:t> </a:t>
            </a:r>
          </a:p>
          <a:p>
            <a:pPr marL="114300" indent="0">
              <a:buNone/>
            </a:pPr>
            <a:r>
              <a:rPr lang="en-US" sz="2400" dirty="0" smtClean="0">
                <a:latin typeface="Arial" panose="020B0604020202020204" pitchFamily="34" charset="0"/>
                <a:cs typeface="Arial" panose="020B0604020202020204" pitchFamily="34" charset="0"/>
              </a:rPr>
              <a:t>may </a:t>
            </a:r>
            <a:r>
              <a:rPr lang="en-US" sz="2400" dirty="0">
                <a:latin typeface="Arial" panose="020B0604020202020204" pitchFamily="34" charset="0"/>
                <a:cs typeface="Arial" panose="020B0604020202020204" pitchFamily="34" charset="0"/>
              </a:rPr>
              <a:t>prompt an individual to change health plans?</a:t>
            </a:r>
          </a:p>
          <a:p>
            <a:pPr marL="457200" indent="0">
              <a:buNone/>
            </a:pPr>
            <a:r>
              <a:rPr lang="en-US" sz="2400" dirty="0" smtClean="0">
                <a:latin typeface="Arial" panose="020B0604020202020204" pitchFamily="34" charset="0"/>
                <a:cs typeface="Arial" panose="020B0604020202020204" pitchFamily="34" charset="0"/>
              </a:rPr>
              <a:t>a.  Household </a:t>
            </a:r>
            <a:r>
              <a:rPr lang="en-US" sz="2400" dirty="0">
                <a:latin typeface="Arial" panose="020B0604020202020204" pitchFamily="34" charset="0"/>
                <a:cs typeface="Arial" panose="020B0604020202020204" pitchFamily="34" charset="0"/>
              </a:rPr>
              <a:t>move</a:t>
            </a:r>
          </a:p>
          <a:p>
            <a:pPr marL="457200" indent="0">
              <a:buNone/>
            </a:pPr>
            <a:r>
              <a:rPr lang="en-US" sz="2400" dirty="0" smtClean="0">
                <a:latin typeface="Arial" panose="020B0604020202020204" pitchFamily="34" charset="0"/>
                <a:cs typeface="Arial" panose="020B0604020202020204" pitchFamily="34" charset="0"/>
              </a:rPr>
              <a:t>b.  Change </a:t>
            </a:r>
            <a:r>
              <a:rPr lang="en-US" sz="2400" dirty="0">
                <a:latin typeface="Arial" panose="020B0604020202020204" pitchFamily="34" charset="0"/>
                <a:cs typeface="Arial" panose="020B0604020202020204" pitchFamily="34" charset="0"/>
              </a:rPr>
              <a:t>in employment location</a:t>
            </a:r>
          </a:p>
          <a:p>
            <a:pPr marL="457200" indent="0">
              <a:buNone/>
            </a:pPr>
            <a:r>
              <a:rPr lang="en-US" sz="2400" dirty="0" smtClean="0">
                <a:latin typeface="Arial" panose="020B0604020202020204" pitchFamily="34" charset="0"/>
                <a:cs typeface="Arial" panose="020B0604020202020204" pitchFamily="34" charset="0"/>
              </a:rPr>
              <a:t>c.  Retirement</a:t>
            </a:r>
            <a:endParaRPr lang="en-US" sz="2400" dirty="0">
              <a:latin typeface="Arial" panose="020B0604020202020204" pitchFamily="34" charset="0"/>
              <a:cs typeface="Arial" panose="020B0604020202020204" pitchFamily="34" charset="0"/>
            </a:endParaRPr>
          </a:p>
          <a:p>
            <a:pPr marL="457200" indent="0">
              <a:buNone/>
            </a:pPr>
            <a:r>
              <a:rPr lang="en-US" sz="2400" dirty="0" smtClean="0">
                <a:latin typeface="Arial" panose="020B0604020202020204" pitchFamily="34" charset="0"/>
                <a:cs typeface="Arial" panose="020B0604020202020204" pitchFamily="34" charset="0"/>
              </a:rPr>
              <a:t>d.  In-place </a:t>
            </a:r>
            <a:r>
              <a:rPr lang="en-US" sz="2400" dirty="0">
                <a:latin typeface="Arial" panose="020B0604020202020204" pitchFamily="34" charset="0"/>
                <a:cs typeface="Arial" panose="020B0604020202020204" pitchFamily="34" charset="0"/>
              </a:rPr>
              <a:t>promotion</a:t>
            </a:r>
          </a:p>
          <a:p>
            <a:pPr marL="11430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832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792162"/>
          </a:xfrm>
        </p:spPr>
        <p:txBody>
          <a:bodyPr/>
          <a:lstStyle/>
          <a:p>
            <a:r>
              <a:rPr lang="en-US" b="1" dirty="0" smtClean="0">
                <a:latin typeface="Arial" panose="020B0604020202020204" pitchFamily="34" charset="0"/>
                <a:cs typeface="Arial" panose="020B0604020202020204" pitchFamily="34" charset="0"/>
              </a:rPr>
              <a:t>Dependent Re-Verification (DRV) </a:t>
            </a:r>
            <a:r>
              <a:rPr lang="en-US" b="1" dirty="0" smtClean="0">
                <a:latin typeface="Arial" panose="020B0604020202020204" pitchFamily="34" charset="0"/>
                <a:cs typeface="Arial" panose="020B0604020202020204" pitchFamily="34" charset="0"/>
              </a:rPr>
              <a:t>5</a:t>
            </a:r>
            <a:endParaRPr lang="en-US" b="1" dirty="0">
              <a:latin typeface="Arial" panose="020B0604020202020204" pitchFamily="34" charset="0"/>
              <a:cs typeface="Arial" panose="020B0604020202020204" pitchFamily="34" charset="0"/>
            </a:endParaRPr>
          </a:p>
        </p:txBody>
      </p:sp>
      <p:sp>
        <p:nvSpPr>
          <p:cNvPr id="8" name="Content Placeholder 2"/>
          <p:cNvSpPr>
            <a:spLocks noGrp="1"/>
          </p:cNvSpPr>
          <p:nvPr>
            <p:ph idx="1"/>
          </p:nvPr>
        </p:nvSpPr>
        <p:spPr>
          <a:xfrm>
            <a:off x="165100" y="1524000"/>
            <a:ext cx="8674100" cy="4800600"/>
          </a:xfrm>
        </p:spPr>
        <p:txBody>
          <a:bodyPr>
            <a:normAutofit/>
          </a:bodyPr>
          <a:lstStyle/>
          <a:p>
            <a:pPr marL="457200" indent="-457200"/>
            <a:r>
              <a:rPr lang="en-US" sz="2600" b="1" dirty="0" smtClean="0">
                <a:latin typeface="Arial" panose="020B0604020202020204" pitchFamily="34" charset="0"/>
                <a:cs typeface="Arial" panose="020B0604020202020204" pitchFamily="34" charset="0"/>
              </a:rPr>
              <a:t>Dental Benefits</a:t>
            </a:r>
          </a:p>
          <a:p>
            <a:pPr marL="857250" lvl="1" indent="-457200"/>
            <a:r>
              <a:rPr lang="en-US" sz="2600" dirty="0" smtClean="0">
                <a:latin typeface="Arial" panose="020B0604020202020204" pitchFamily="34" charset="0"/>
                <a:cs typeface="Arial" panose="020B0604020202020204" pitchFamily="34" charset="0"/>
              </a:rPr>
              <a:t>STD. 692 to SCO to disenroll unverified dependents.</a:t>
            </a:r>
          </a:p>
          <a:p>
            <a:pPr marL="857250" lvl="1" indent="-457200"/>
            <a:r>
              <a:rPr lang="en-US" sz="2600" dirty="0" smtClean="0">
                <a:latin typeface="Arial" panose="020B0604020202020204" pitchFamily="34" charset="0"/>
                <a:cs typeface="Arial" panose="020B0604020202020204" pitchFamily="34" charset="0"/>
              </a:rPr>
              <a:t>If the employee submits appropriate re-verification documentation at a later date, dependents shall be enrolled on the first of the month following (</a:t>
            </a:r>
            <a:r>
              <a:rPr lang="en-US" sz="2600" dirty="0">
                <a:latin typeface="Arial" panose="020B0604020202020204" pitchFamily="34" charset="0"/>
                <a:cs typeface="Arial" panose="020B0604020202020204" pitchFamily="34" charset="0"/>
              </a:rPr>
              <a:t>This will result in a gap in coverage). </a:t>
            </a:r>
            <a:endParaRPr lang="en-US" sz="2600" dirty="0" smtClean="0">
              <a:latin typeface="Arial" panose="020B0604020202020204" pitchFamily="34" charset="0"/>
              <a:cs typeface="Arial" panose="020B0604020202020204" pitchFamily="34" charset="0"/>
            </a:endParaRPr>
          </a:p>
          <a:p>
            <a:pPr marL="857250" lvl="1" indent="-457200"/>
            <a:r>
              <a:rPr lang="en-US" sz="2600" dirty="0" smtClean="0">
                <a:latin typeface="Arial" panose="020B0604020202020204" pitchFamily="34" charset="0"/>
                <a:cs typeface="Arial" panose="020B0604020202020204" pitchFamily="34" charset="0"/>
              </a:rPr>
              <a:t>Permitting Event Codes</a:t>
            </a:r>
          </a:p>
          <a:p>
            <a:pPr marL="1257300" lvl="2" indent="-457200"/>
            <a:r>
              <a:rPr lang="en-US" sz="2600" dirty="0" smtClean="0">
                <a:latin typeface="Arial" panose="020B0604020202020204" pitchFamily="34" charset="0"/>
                <a:cs typeface="Arial" panose="020B0604020202020204" pitchFamily="34" charset="0"/>
              </a:rPr>
              <a:t>Delete – 13D</a:t>
            </a:r>
          </a:p>
          <a:p>
            <a:pPr marL="1257300" lvl="2" indent="-457200"/>
            <a:r>
              <a:rPr lang="en-US" sz="2600" dirty="0" smtClean="0">
                <a:latin typeface="Arial" panose="020B0604020202020204" pitchFamily="34" charset="0"/>
                <a:cs typeface="Arial" panose="020B0604020202020204" pitchFamily="34" charset="0"/>
              </a:rPr>
              <a:t>Re-enroll – 13A</a:t>
            </a:r>
          </a:p>
          <a:p>
            <a:pPr marL="0" indent="0" algn="ctr">
              <a:buNone/>
            </a:pPr>
            <a:endParaRPr lang="en-US" sz="2400" b="1" dirty="0" smtClean="0"/>
          </a:p>
          <a:p>
            <a:pPr marL="114300" indent="0">
              <a:buNone/>
            </a:pPr>
            <a:endParaRPr lang="en-US" sz="2400" dirty="0" smtClean="0"/>
          </a:p>
          <a:p>
            <a:pPr marL="114300" indent="0">
              <a:buNone/>
            </a:pPr>
            <a:endParaRPr lang="en-US" sz="2400" dirty="0"/>
          </a:p>
          <a:p>
            <a:pPr marL="114300" indent="0">
              <a:buNone/>
            </a:pPr>
            <a:endParaRPr lang="en-US" sz="2400" dirty="0"/>
          </a:p>
        </p:txBody>
      </p:sp>
    </p:spTree>
    <p:extLst>
      <p:ext uri="{BB962C8B-B14F-4D97-AF65-F5344CB8AC3E}">
        <p14:creationId xmlns:p14="http://schemas.microsoft.com/office/powerpoint/2010/main" val="8385407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Benefit Entitlement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8153400" cy="4572000"/>
          </a:xfrm>
        </p:spPr>
        <p:txBody>
          <a:bodyPr>
            <a:normAutofit/>
          </a:bodyPr>
          <a:lstStyle/>
          <a:p>
            <a:pPr marL="0" indent="0" algn="ctr">
              <a:spcBef>
                <a:spcPts val="0"/>
              </a:spcBef>
              <a:buNone/>
            </a:pPr>
            <a:r>
              <a:rPr lang="en-US" sz="3200" dirty="0">
                <a:latin typeface="Arial" panose="020B0604020202020204" pitchFamily="34" charset="0"/>
                <a:cs typeface="Arial" panose="020B0604020202020204" pitchFamily="34" charset="0"/>
              </a:rPr>
              <a:t>Government Code section 20128 </a:t>
            </a:r>
            <a:r>
              <a:rPr lang="en-US" sz="3200" dirty="0" smtClean="0">
                <a:latin typeface="Arial" panose="020B0604020202020204" pitchFamily="34" charset="0"/>
                <a:cs typeface="Arial" panose="020B0604020202020204" pitchFamily="34" charset="0"/>
              </a:rPr>
              <a:t>allows CalPERS to </a:t>
            </a:r>
            <a:r>
              <a:rPr lang="en-US" sz="3200" dirty="0">
                <a:latin typeface="Arial" panose="020B0604020202020204" pitchFamily="34" charset="0"/>
                <a:cs typeface="Arial" panose="020B0604020202020204" pitchFamily="34" charset="0"/>
              </a:rPr>
              <a:t>require information it deems necessary to determine a member or beneficiary’s </a:t>
            </a:r>
            <a:r>
              <a:rPr lang="en-US" sz="3200" dirty="0" smtClean="0">
                <a:latin typeface="Arial" panose="020B0604020202020204" pitchFamily="34" charset="0"/>
                <a:cs typeface="Arial" panose="020B0604020202020204" pitchFamily="34" charset="0"/>
              </a:rPr>
              <a:t>benefit entitlement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7267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57200"/>
            <a:ext cx="7543800" cy="762000"/>
          </a:xfrm>
        </p:spPr>
        <p:txBody>
          <a:bodyPr/>
          <a:lstStyle/>
          <a:p>
            <a:r>
              <a:rPr lang="en-US" b="1" dirty="0" smtClean="0">
                <a:latin typeface="Arial" panose="020B0604020202020204" pitchFamily="34" charset="0"/>
                <a:cs typeface="Arial" panose="020B0604020202020204" pitchFamily="34" charset="0"/>
              </a:rPr>
              <a:t>Enrollment 1 </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371600"/>
            <a:ext cx="8039100" cy="4572000"/>
          </a:xfrm>
        </p:spPr>
        <p:txBody>
          <a:bodyPr anchor="t" anchorCtr="0">
            <a:noAutofit/>
          </a:bodyPr>
          <a:lstStyle/>
          <a:p>
            <a:pPr lvl="0">
              <a:spcBef>
                <a:spcPts val="0"/>
              </a:spcBef>
              <a:spcAft>
                <a:spcPts val="1800"/>
              </a:spcAft>
              <a:buFont typeface="Arial" panose="020B0604020202020204" pitchFamily="34" charset="0"/>
              <a:buChar char="•"/>
            </a:pPr>
            <a:r>
              <a:rPr lang="en-US" sz="2400" dirty="0" smtClean="0">
                <a:effectLst/>
                <a:latin typeface="Arial" panose="020B0604020202020204" pitchFamily="34" charset="0"/>
                <a:cs typeface="Arial" panose="020B0604020202020204" pitchFamily="34" charset="0"/>
              </a:rPr>
              <a:t>Self-Only or</a:t>
            </a:r>
          </a:p>
          <a:p>
            <a:pPr lvl="0">
              <a:spcBef>
                <a:spcPts val="0"/>
              </a:spcBef>
              <a:spcAft>
                <a:spcPts val="1800"/>
              </a:spcAft>
              <a:buFont typeface="Arial" panose="020B0604020202020204" pitchFamily="34" charset="0"/>
              <a:buChar char="•"/>
            </a:pPr>
            <a:r>
              <a:rPr lang="en-US" sz="2400" dirty="0" smtClean="0">
                <a:effectLst/>
                <a:latin typeface="Arial" panose="020B0604020202020204" pitchFamily="34" charset="0"/>
                <a:cs typeface="Arial" panose="020B0604020202020204" pitchFamily="34" charset="0"/>
              </a:rPr>
              <a:t>Self and </a:t>
            </a:r>
            <a:r>
              <a:rPr lang="en-US" sz="2400" u="sng" dirty="0" smtClean="0">
                <a:effectLst/>
                <a:latin typeface="Arial" panose="020B0604020202020204" pitchFamily="34" charset="0"/>
                <a:cs typeface="Arial" panose="020B0604020202020204" pitchFamily="34" charset="0"/>
              </a:rPr>
              <a:t>all eligible dependents</a:t>
            </a:r>
          </a:p>
          <a:p>
            <a:pPr lvl="0">
              <a:spcBef>
                <a:spcPts val="0"/>
              </a:spcBef>
              <a:spcAft>
                <a:spcPts val="1800"/>
              </a:spcAft>
              <a:buFont typeface="Arial" panose="020B0604020202020204" pitchFamily="34" charset="0"/>
              <a:buChar char="•"/>
            </a:pPr>
            <a:r>
              <a:rPr lang="en-US" sz="2400" dirty="0" smtClean="0">
                <a:effectLst/>
                <a:latin typeface="Arial" panose="020B0604020202020204" pitchFamily="34" charset="0"/>
                <a:cs typeface="Arial" panose="020B0604020202020204" pitchFamily="34" charset="0"/>
              </a:rPr>
              <a:t>Exceptions:</a:t>
            </a:r>
          </a:p>
          <a:p>
            <a:pPr lvl="1">
              <a:spcBef>
                <a:spcPts val="0"/>
              </a:spcBef>
              <a:spcAft>
                <a:spcPts val="1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Family member with other (non-CalPERS) coverage</a:t>
            </a:r>
          </a:p>
          <a:p>
            <a:pPr lvl="1">
              <a:spcBef>
                <a:spcPts val="0"/>
              </a:spcBef>
              <a:spcAft>
                <a:spcPts val="1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Spouse not living with employee</a:t>
            </a:r>
          </a:p>
          <a:p>
            <a:pPr lvl="1">
              <a:spcBef>
                <a:spcPts val="0"/>
              </a:spcBef>
              <a:spcAft>
                <a:spcPts val="1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Children over 18</a:t>
            </a:r>
          </a:p>
          <a:p>
            <a:pPr lvl="1">
              <a:spcBef>
                <a:spcPts val="0"/>
              </a:spcBef>
              <a:spcAft>
                <a:spcPts val="1800"/>
              </a:spcAft>
              <a:buFont typeface="Arial" panose="020B0604020202020204" pitchFamily="34" charset="0"/>
              <a:buChar char="•"/>
            </a:pPr>
            <a:r>
              <a:rPr lang="en-US" dirty="0" smtClean="0">
                <a:effectLst/>
                <a:latin typeface="Arial" panose="020B0604020202020204" pitchFamily="34" charset="0"/>
                <a:cs typeface="Arial" panose="020B0604020202020204" pitchFamily="34" charset="0"/>
              </a:rPr>
              <a:t>Family member in military</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8685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7543800" cy="838200"/>
          </a:xfrm>
        </p:spPr>
        <p:txBody>
          <a:bodyPr/>
          <a:lstStyle/>
          <a:p>
            <a:r>
              <a:rPr lang="en-US" b="1" dirty="0" smtClean="0">
                <a:latin typeface="Arial" panose="020B0604020202020204" pitchFamily="34" charset="0"/>
                <a:cs typeface="Arial" panose="020B0604020202020204" pitchFamily="34" charset="0"/>
              </a:rPr>
              <a:t>Enrollment 2  </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219200"/>
            <a:ext cx="8039100" cy="5105400"/>
          </a:xfrm>
        </p:spPr>
        <p:txBody>
          <a:bodyPr anchor="t" anchorCtr="0">
            <a:normAutofit/>
          </a:bodyPr>
          <a:lstStyle/>
          <a:p>
            <a:pPr lvl="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Enrollment types: </a:t>
            </a:r>
          </a:p>
          <a:p>
            <a:pPr marL="914400" lvl="1">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New enrollment</a:t>
            </a:r>
          </a:p>
          <a:p>
            <a:pPr marL="914400" lvl="1">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Open </a:t>
            </a:r>
            <a:r>
              <a:rPr lang="en-US" sz="2800" dirty="0">
                <a:latin typeface="Arial" panose="020B0604020202020204" pitchFamily="34" charset="0"/>
                <a:cs typeface="Arial" panose="020B0604020202020204" pitchFamily="34" charset="0"/>
              </a:rPr>
              <a:t>e</a:t>
            </a:r>
            <a:r>
              <a:rPr lang="en-US" sz="2800" dirty="0" smtClean="0">
                <a:effectLst/>
                <a:latin typeface="Arial" panose="020B0604020202020204" pitchFamily="34" charset="0"/>
                <a:cs typeface="Arial" panose="020B0604020202020204" pitchFamily="34" charset="0"/>
              </a:rPr>
              <a:t>nrollment</a:t>
            </a:r>
          </a:p>
          <a:p>
            <a:pPr marL="914400" lvl="1">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Special enrollment</a:t>
            </a:r>
          </a:p>
          <a:p>
            <a:pPr marL="914400" lvl="1">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Late enrollment (HIPAA)</a:t>
            </a:r>
          </a:p>
          <a:p>
            <a:pPr lvl="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Permitting event—occurrence that permits an enrollment action</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9830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7543800" cy="762000"/>
          </a:xfrm>
        </p:spPr>
        <p:txBody>
          <a:bodyPr/>
          <a:lstStyle/>
          <a:p>
            <a:r>
              <a:rPr lang="en-US" b="1" dirty="0" smtClean="0">
                <a:latin typeface="Arial" panose="020B0604020202020204" pitchFamily="34" charset="0"/>
                <a:cs typeface="Arial" panose="020B0604020202020204" pitchFamily="34" charset="0"/>
              </a:rPr>
              <a:t>New Enrollment</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524000"/>
            <a:ext cx="7543800" cy="4800600"/>
          </a:xfrm>
        </p:spPr>
        <p:txBody>
          <a:bodyPr anchor="t" anchorCtr="0">
            <a:normAutofit/>
          </a:bodyPr>
          <a:lstStyle/>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New hires may enroll within 60 days of appointment</a:t>
            </a:r>
          </a:p>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Permanent Intermittents may enroll within 60 days following completion of qualifying control period</a:t>
            </a:r>
          </a:p>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Coverage effective the first of the month following the date HBD-12 and CalHR 781 is received in HR Office</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54974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7543800" cy="762000"/>
          </a:xfrm>
        </p:spPr>
        <p:txBody>
          <a:bodyPr/>
          <a:lstStyle/>
          <a:p>
            <a:r>
              <a:rPr lang="en-US" b="1" dirty="0" smtClean="0">
                <a:latin typeface="Arial" panose="020B0604020202020204" pitchFamily="34" charset="0"/>
                <a:cs typeface="Arial" panose="020B0604020202020204" pitchFamily="34" charset="0"/>
              </a:rPr>
              <a:t>Open Enrollment</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04800" y="1600200"/>
            <a:ext cx="7848600" cy="4953000"/>
          </a:xfrm>
        </p:spPr>
        <p:txBody>
          <a:bodyPr anchor="t" anchorCtr="0">
            <a:normAutofit/>
          </a:bodyPr>
          <a:lstStyle/>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Held each fall for approximately 30 days</a:t>
            </a:r>
          </a:p>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Employees may enroll, change plans, cancel coverage, add, or delete dependents</a:t>
            </a:r>
          </a:p>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Changes effective January 1 (start of new plan year)</a:t>
            </a:r>
          </a:p>
          <a:p>
            <a:pPr lvl="0">
              <a:spcBef>
                <a:spcPts val="0"/>
              </a:spcBef>
              <a:spcAft>
                <a:spcPts val="30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CalPERS issues Circular Letter in summer with open enrollment info &amp; instructions</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8984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7543800" cy="762000"/>
          </a:xfrm>
        </p:spPr>
        <p:txBody>
          <a:bodyPr/>
          <a:lstStyle/>
          <a:p>
            <a:r>
              <a:rPr lang="en-US" b="1" dirty="0" smtClean="0">
                <a:latin typeface="Arial" panose="020B0604020202020204" pitchFamily="34" charset="0"/>
                <a:cs typeface="Arial" panose="020B0604020202020204" pitchFamily="34" charset="0"/>
              </a:rPr>
              <a:t>Special Enrollment</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447800"/>
            <a:ext cx="8077200" cy="4572000"/>
          </a:xfrm>
        </p:spPr>
        <p:txBody>
          <a:bodyPr anchor="t" anchorCtr="0">
            <a:normAutofit fontScale="85000" lnSpcReduction="20000"/>
          </a:bodyPr>
          <a:lstStyle/>
          <a:p>
            <a:pPr lvl="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Triggered by permitting events, such as:</a:t>
            </a:r>
          </a:p>
          <a:p>
            <a:pPr marL="91440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Marriage</a:t>
            </a:r>
          </a:p>
          <a:p>
            <a:pPr marL="1085850" lvl="1" indent="-45720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Birth (</a:t>
            </a:r>
            <a:r>
              <a:rPr lang="en-US" sz="2800" dirty="0" smtClean="0">
                <a:latin typeface="Arial" panose="020B0604020202020204" pitchFamily="34" charset="0"/>
                <a:cs typeface="Arial" panose="020B0604020202020204" pitchFamily="34" charset="0"/>
              </a:rPr>
              <a:t>Circular </a:t>
            </a:r>
            <a:r>
              <a:rPr lang="en-US" sz="2800" dirty="0">
                <a:latin typeface="Arial" panose="020B0604020202020204" pitchFamily="34" charset="0"/>
                <a:cs typeface="Arial" panose="020B0604020202020204" pitchFamily="34" charset="0"/>
              </a:rPr>
              <a:t>Letter </a:t>
            </a:r>
            <a:r>
              <a:rPr lang="en-US" sz="2800" dirty="0" smtClean="0">
                <a:latin typeface="Arial" panose="020B0604020202020204" pitchFamily="34" charset="0"/>
                <a:cs typeface="Arial" panose="020B0604020202020204" pitchFamily="34" charset="0"/>
              </a:rPr>
              <a:t>600-007)</a:t>
            </a:r>
            <a:endParaRPr lang="en-US" sz="2800" dirty="0">
              <a:effectLst/>
              <a:latin typeface="Arial" panose="020B0604020202020204" pitchFamily="34" charset="0"/>
              <a:cs typeface="Arial" panose="020B0604020202020204" pitchFamily="34" charset="0"/>
            </a:endParaRPr>
          </a:p>
          <a:p>
            <a:pPr marL="91440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Adoption or placement for adoption</a:t>
            </a:r>
          </a:p>
          <a:p>
            <a:pPr marL="914400" lvl="1">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Involuntary loss </a:t>
            </a:r>
            <a:r>
              <a:rPr lang="en-US" sz="2800" dirty="0">
                <a:effectLst/>
                <a:latin typeface="Arial" panose="020B0604020202020204" pitchFamily="34" charset="0"/>
                <a:cs typeface="Arial" panose="020B0604020202020204" pitchFamily="34" charset="0"/>
              </a:rPr>
              <a:t>of other </a:t>
            </a:r>
            <a:r>
              <a:rPr lang="en-US" sz="2800" dirty="0" smtClean="0">
                <a:effectLst/>
                <a:latin typeface="Arial" panose="020B0604020202020204" pitchFamily="34" charset="0"/>
                <a:cs typeface="Arial" panose="020B0604020202020204" pitchFamily="34" charset="0"/>
              </a:rPr>
              <a:t>coverage</a:t>
            </a:r>
            <a:endParaRPr lang="en-US" sz="2800" dirty="0">
              <a:effectLst/>
              <a:latin typeface="Arial" panose="020B0604020202020204" pitchFamily="34" charset="0"/>
              <a:cs typeface="Arial" panose="020B0604020202020204" pitchFamily="34" charset="0"/>
            </a:endParaRPr>
          </a:p>
          <a:p>
            <a:pPr marL="91440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Court-ordered </a:t>
            </a:r>
            <a:r>
              <a:rPr lang="en-US" sz="2800" dirty="0" smtClean="0">
                <a:effectLst/>
                <a:latin typeface="Arial" panose="020B0604020202020204" pitchFamily="34" charset="0"/>
                <a:cs typeface="Arial" panose="020B0604020202020204" pitchFamily="34" charset="0"/>
              </a:rPr>
              <a:t>coverage </a:t>
            </a:r>
          </a:p>
          <a:p>
            <a:pPr>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Must enroll within 60 days of event</a:t>
            </a:r>
          </a:p>
          <a:p>
            <a:pPr>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Effective 1</a:t>
            </a:r>
            <a:r>
              <a:rPr lang="en-US" sz="2800" baseline="30000" dirty="0" smtClean="0">
                <a:effectLst/>
                <a:latin typeface="Arial" panose="020B0604020202020204" pitchFamily="34" charset="0"/>
                <a:cs typeface="Arial" panose="020B0604020202020204" pitchFamily="34" charset="0"/>
              </a:rPr>
              <a:t>st</a:t>
            </a:r>
            <a:r>
              <a:rPr lang="en-US" sz="2800" dirty="0" smtClean="0">
                <a:effectLst/>
                <a:latin typeface="Arial" panose="020B0604020202020204" pitchFamily="34" charset="0"/>
                <a:cs typeface="Arial" panose="020B0604020202020204" pitchFamily="34" charset="0"/>
              </a:rPr>
              <a:t> of the month following</a:t>
            </a:r>
            <a:endParaRPr lang="en-US" sz="3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88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838200"/>
          </a:xfrm>
        </p:spPr>
        <p:txBody>
          <a:bodyPr/>
          <a:lstStyle/>
          <a:p>
            <a:r>
              <a:rPr lang="en-US" b="1" dirty="0" smtClean="0">
                <a:latin typeface="Arial" panose="020B0604020202020204" pitchFamily="34" charset="0"/>
                <a:cs typeface="Arial" panose="020B0604020202020204" pitchFamily="34" charset="0"/>
              </a:rPr>
              <a:t>Late Enrollment (HIPAA)</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371600"/>
            <a:ext cx="7924800" cy="4876800"/>
          </a:xfrm>
        </p:spPr>
        <p:txBody>
          <a:bodyPr anchor="t" anchorCtr="0">
            <a:normAutofit/>
          </a:bodyPr>
          <a:lstStyle/>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Outside of open enrollment or more than   60 days following permitting event</a:t>
            </a:r>
          </a:p>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90-day waiting period</a:t>
            </a:r>
          </a:p>
          <a:p>
            <a:pPr lvl="0">
              <a:spcBef>
                <a:spcPts val="0"/>
              </a:spcBef>
              <a:spcAft>
                <a:spcPts val="30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Coverage effective 1</a:t>
            </a:r>
            <a:r>
              <a:rPr lang="en-US" sz="3200" baseline="30000" dirty="0" smtClean="0">
                <a:effectLst/>
                <a:latin typeface="Arial" panose="020B0604020202020204" pitchFamily="34" charset="0"/>
                <a:cs typeface="Arial" panose="020B0604020202020204" pitchFamily="34" charset="0"/>
              </a:rPr>
              <a:t>st</a:t>
            </a:r>
            <a:r>
              <a:rPr lang="en-US" sz="3200" dirty="0" smtClean="0">
                <a:effectLst/>
                <a:latin typeface="Arial" panose="020B0604020202020204" pitchFamily="34" charset="0"/>
                <a:cs typeface="Arial" panose="020B0604020202020204" pitchFamily="34" charset="0"/>
              </a:rPr>
              <a:t> of the month   following 90-day waiting period</a:t>
            </a:r>
          </a:p>
          <a:p>
            <a:pPr>
              <a:spcBef>
                <a:spcPts val="0"/>
              </a:spcBef>
              <a:spcAft>
                <a:spcPts val="3000"/>
              </a:spcAft>
            </a:pPr>
            <a:r>
              <a:rPr lang="en-US" sz="3200" dirty="0">
                <a:latin typeface="Arial" panose="020B0604020202020204" pitchFamily="34" charset="0"/>
                <a:cs typeface="Arial" panose="020B0604020202020204" pitchFamily="34" charset="0"/>
              </a:rPr>
              <a:t>Reference Circular Letter </a:t>
            </a:r>
            <a:r>
              <a:rPr lang="en-US" sz="3200" dirty="0" smtClean="0">
                <a:latin typeface="Arial" panose="020B0604020202020204" pitchFamily="34" charset="0"/>
                <a:cs typeface="Arial" panose="020B0604020202020204" pitchFamily="34" charset="0"/>
              </a:rPr>
              <a:t>600-007</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7236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7543800" cy="685800"/>
          </a:xfrm>
        </p:spPr>
        <p:txBody>
          <a:bodyPr/>
          <a:lstStyle/>
          <a:p>
            <a:r>
              <a:rPr lang="en-US" b="1" dirty="0" smtClean="0">
                <a:latin typeface="Arial" panose="020B0604020202020204" pitchFamily="34" charset="0"/>
                <a:cs typeface="Arial" panose="020B0604020202020204" pitchFamily="34" charset="0"/>
              </a:rPr>
              <a:t>Transactions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600200"/>
            <a:ext cx="7962900" cy="4267200"/>
          </a:xfrm>
        </p:spPr>
        <p:txBody>
          <a:bodyPr anchor="t" anchorCtr="0">
            <a:normAutofit/>
          </a:bodyPr>
          <a:lstStyle/>
          <a:p>
            <a:pPr lvl="0">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Mandatory</a:t>
            </a:r>
          </a:p>
          <a:p>
            <a:pPr lvl="0">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Permissive</a:t>
            </a:r>
          </a:p>
          <a:p>
            <a:pPr lvl="0">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Plan Changes</a:t>
            </a:r>
          </a:p>
          <a:p>
            <a:pPr lvl="0">
              <a:spcAft>
                <a:spcPts val="18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Prohibited</a:t>
            </a:r>
          </a:p>
          <a:p>
            <a:pPr marL="0" lvl="0" indent="0">
              <a:spcAft>
                <a:spcPts val="800"/>
              </a:spcAft>
              <a:buNone/>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3836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609600"/>
            <a:ext cx="7543800" cy="838200"/>
          </a:xfrm>
        </p:spPr>
        <p:txBody>
          <a:bodyPr/>
          <a:lstStyle/>
          <a:p>
            <a:r>
              <a:rPr lang="en-US" b="1" dirty="0" smtClean="0">
                <a:latin typeface="Arial" panose="020B0604020202020204" pitchFamily="34" charset="0"/>
                <a:cs typeface="Arial" panose="020B0604020202020204" pitchFamily="34" charset="0"/>
              </a:rPr>
              <a:t>Mandatory Transactions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52400" y="1371600"/>
            <a:ext cx="8153400" cy="5181600"/>
          </a:xfrm>
        </p:spPr>
        <p:txBody>
          <a:bodyPr anchor="t" anchorCtr="0">
            <a:normAutofit/>
          </a:bodyPr>
          <a:lstStyle/>
          <a:p>
            <a:pPr lvl="0">
              <a:spcAft>
                <a:spcPts val="1800"/>
              </a:spcAft>
              <a:buFont typeface="Arial" panose="020B0604020202020204" pitchFamily="34" charset="0"/>
              <a:buChar char="•"/>
            </a:pPr>
            <a:r>
              <a:rPr lang="en-US" sz="2200" dirty="0" smtClean="0">
                <a:effectLst/>
                <a:latin typeface="Arial" panose="020B0604020202020204" pitchFamily="34" charset="0"/>
                <a:cs typeface="Arial" panose="020B0604020202020204" pitchFamily="34" charset="0"/>
              </a:rPr>
              <a:t>Additions or deletions required by law from:</a:t>
            </a:r>
          </a:p>
          <a:p>
            <a:pPr marL="731520" lvl="1">
              <a:spcAft>
                <a:spcPts val="1800"/>
              </a:spcAft>
            </a:pPr>
            <a:r>
              <a:rPr lang="en-US" sz="2200" dirty="0" smtClean="0">
                <a:latin typeface="Arial" panose="020B0604020202020204" pitchFamily="34" charset="0"/>
                <a:cs typeface="Arial" panose="020B0604020202020204" pitchFamily="34" charset="0"/>
              </a:rPr>
              <a:t>Court-ordered coverage</a:t>
            </a:r>
            <a:endParaRPr lang="en-US" sz="2200" dirty="0" smtClean="0">
              <a:effectLst/>
              <a:latin typeface="Arial" panose="020B0604020202020204" pitchFamily="34" charset="0"/>
              <a:cs typeface="Arial" panose="020B0604020202020204" pitchFamily="34" charset="0"/>
            </a:endParaRPr>
          </a:p>
          <a:p>
            <a:pPr marL="731520" lvl="1">
              <a:spcAft>
                <a:spcPts val="1800"/>
              </a:spcAft>
              <a:buFont typeface="Arial" panose="020B0604020202020204" pitchFamily="34" charset="0"/>
              <a:buChar char="•"/>
            </a:pPr>
            <a:r>
              <a:rPr lang="en-US" sz="2200" dirty="0" smtClean="0">
                <a:effectLst/>
                <a:latin typeface="Arial" panose="020B0604020202020204" pitchFamily="34" charset="0"/>
                <a:cs typeface="Arial" panose="020B0604020202020204" pitchFamily="34" charset="0"/>
              </a:rPr>
              <a:t>Divorce (deletion of ex-spouse</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and stepchildren</a:t>
            </a:r>
            <a:r>
              <a:rPr lang="en-US" sz="2200" dirty="0" smtClean="0">
                <a:effectLst/>
                <a:latin typeface="Arial" panose="020B0604020202020204" pitchFamily="34" charset="0"/>
                <a:cs typeface="Arial" panose="020B0604020202020204" pitchFamily="34" charset="0"/>
              </a:rPr>
              <a:t>)</a:t>
            </a:r>
            <a:endParaRPr lang="en-US" sz="2200" dirty="0">
              <a:effectLst/>
              <a:latin typeface="Arial" panose="020B0604020202020204" pitchFamily="34" charset="0"/>
              <a:cs typeface="Arial" panose="020B0604020202020204" pitchFamily="34" charset="0"/>
            </a:endParaRPr>
          </a:p>
          <a:p>
            <a:pPr marL="731520" lvl="1">
              <a:spcAft>
                <a:spcPts val="1800"/>
              </a:spcAft>
              <a:buFont typeface="Arial" panose="020B0604020202020204" pitchFamily="34" charset="0"/>
              <a:buChar char="•"/>
            </a:pPr>
            <a:r>
              <a:rPr lang="en-US" sz="2200" dirty="0">
                <a:effectLst/>
                <a:latin typeface="Arial" panose="020B0604020202020204" pitchFamily="34" charset="0"/>
                <a:cs typeface="Arial" panose="020B0604020202020204" pitchFamily="34" charset="0"/>
              </a:rPr>
              <a:t>Death of a family member</a:t>
            </a:r>
          </a:p>
          <a:p>
            <a:pPr marL="731520" lvl="1">
              <a:spcAft>
                <a:spcPts val="1800"/>
              </a:spcAft>
              <a:buFont typeface="Arial" panose="020B0604020202020204" pitchFamily="34" charset="0"/>
              <a:buChar char="•"/>
            </a:pPr>
            <a:r>
              <a:rPr lang="en-US" sz="2200" dirty="0">
                <a:effectLst/>
                <a:latin typeface="Arial" panose="020B0604020202020204" pitchFamily="34" charset="0"/>
                <a:cs typeface="Arial" panose="020B0604020202020204" pitchFamily="34" charset="0"/>
              </a:rPr>
              <a:t>Dependent </a:t>
            </a:r>
            <a:r>
              <a:rPr lang="en-US" sz="2200" dirty="0" smtClean="0">
                <a:effectLst/>
                <a:latin typeface="Arial" panose="020B0604020202020204" pitchFamily="34" charset="0"/>
                <a:cs typeface="Arial" panose="020B0604020202020204" pitchFamily="34" charset="0"/>
              </a:rPr>
              <a:t>reaches </a:t>
            </a:r>
            <a:r>
              <a:rPr lang="en-US" sz="2200" dirty="0">
                <a:effectLst/>
                <a:latin typeface="Arial" panose="020B0604020202020204" pitchFamily="34" charset="0"/>
                <a:cs typeface="Arial" panose="020B0604020202020204" pitchFamily="34" charset="0"/>
              </a:rPr>
              <a:t>age </a:t>
            </a:r>
            <a:r>
              <a:rPr lang="en-US" sz="2200" dirty="0" smtClean="0">
                <a:effectLst/>
                <a:latin typeface="Arial" panose="020B0604020202020204" pitchFamily="34" charset="0"/>
                <a:cs typeface="Arial" panose="020B0604020202020204" pitchFamily="34" charset="0"/>
              </a:rPr>
              <a:t>26</a:t>
            </a:r>
            <a:endParaRPr lang="en-US" sz="2200" dirty="0">
              <a:effectLst/>
              <a:latin typeface="Arial" panose="020B0604020202020204" pitchFamily="34" charset="0"/>
              <a:cs typeface="Arial" panose="020B0604020202020204" pitchFamily="34" charset="0"/>
            </a:endParaRPr>
          </a:p>
          <a:p>
            <a:pPr marL="731520" lvl="1">
              <a:spcAft>
                <a:spcPts val="1800"/>
              </a:spcAft>
              <a:buFont typeface="Arial" panose="020B0604020202020204" pitchFamily="34" charset="0"/>
              <a:buChar char="•"/>
            </a:pPr>
            <a:r>
              <a:rPr lang="en-US" sz="2200" dirty="0">
                <a:effectLst/>
                <a:latin typeface="Arial" panose="020B0604020202020204" pitchFamily="34" charset="0"/>
                <a:cs typeface="Arial" panose="020B0604020202020204" pitchFamily="34" charset="0"/>
              </a:rPr>
              <a:t>Separation </a:t>
            </a:r>
            <a:r>
              <a:rPr lang="en-US" sz="2200" dirty="0" smtClean="0">
                <a:effectLst/>
                <a:latin typeface="Arial" panose="020B0604020202020204" pitchFamily="34" charset="0"/>
                <a:cs typeface="Arial" panose="020B0604020202020204" pitchFamily="34" charset="0"/>
              </a:rPr>
              <a:t>from </a:t>
            </a:r>
            <a:r>
              <a:rPr lang="en-US" sz="2200" dirty="0">
                <a:effectLst/>
                <a:latin typeface="Arial" panose="020B0604020202020204" pitchFamily="34" charset="0"/>
                <a:cs typeface="Arial" panose="020B0604020202020204" pitchFamily="34" charset="0"/>
              </a:rPr>
              <a:t>employment or reduction </a:t>
            </a:r>
            <a:r>
              <a:rPr lang="en-US" sz="2200" dirty="0" smtClean="0">
                <a:effectLst/>
                <a:latin typeface="Arial" panose="020B0604020202020204" pitchFamily="34" charset="0"/>
                <a:cs typeface="Arial" panose="020B0604020202020204" pitchFamily="34" charset="0"/>
              </a:rPr>
              <a:t>in </a:t>
            </a:r>
            <a:r>
              <a:rPr lang="en-US" sz="2200" dirty="0">
                <a:effectLst/>
                <a:latin typeface="Arial" panose="020B0604020202020204" pitchFamily="34" charset="0"/>
                <a:cs typeface="Arial" panose="020B0604020202020204" pitchFamily="34" charset="0"/>
              </a:rPr>
              <a:t>time </a:t>
            </a:r>
            <a:r>
              <a:rPr lang="en-US" sz="2200" dirty="0" smtClean="0">
                <a:effectLst/>
                <a:latin typeface="Arial" panose="020B0604020202020204" pitchFamily="34" charset="0"/>
                <a:cs typeface="Arial" panose="020B0604020202020204" pitchFamily="34" charset="0"/>
              </a:rPr>
              <a:t>base (</a:t>
            </a:r>
            <a:r>
              <a:rPr lang="en-US" sz="2200" dirty="0">
                <a:effectLst/>
                <a:latin typeface="Arial" panose="020B0604020202020204" pitchFamily="34" charset="0"/>
                <a:cs typeface="Arial" panose="020B0604020202020204" pitchFamily="34" charset="0"/>
              </a:rPr>
              <a:t>Circular Letter </a:t>
            </a:r>
            <a:r>
              <a:rPr lang="en-US" sz="2200" dirty="0" smtClean="0">
                <a:effectLst/>
                <a:latin typeface="Arial" panose="020B0604020202020204" pitchFamily="34" charset="0"/>
                <a:cs typeface="Arial" panose="020B0604020202020204" pitchFamily="34" charset="0"/>
              </a:rPr>
              <a:t>600-067-10)</a:t>
            </a:r>
            <a:endParaRPr lang="en-US" sz="2200" dirty="0">
              <a:effectLst/>
              <a:latin typeface="Arial" panose="020B0604020202020204" pitchFamily="34" charset="0"/>
              <a:cs typeface="Arial" panose="020B0604020202020204" pitchFamily="34" charset="0"/>
            </a:endParaRPr>
          </a:p>
          <a:p>
            <a:pPr marL="731520" lvl="1">
              <a:spcAft>
                <a:spcPts val="800"/>
              </a:spcAft>
              <a:buFont typeface="Arial" panose="020B0604020202020204" pitchFamily="34" charset="0"/>
              <a:buChar char="•"/>
            </a:pPr>
            <a:r>
              <a:rPr lang="en-US" sz="2200" dirty="0">
                <a:effectLst/>
                <a:latin typeface="Arial" panose="020B0604020202020204" pitchFamily="34" charset="0"/>
                <a:cs typeface="Arial" panose="020B0604020202020204" pitchFamily="34" charset="0"/>
              </a:rPr>
              <a:t>Birth or </a:t>
            </a:r>
            <a:r>
              <a:rPr lang="en-US" sz="2200" dirty="0" smtClean="0">
                <a:effectLst/>
                <a:latin typeface="Arial" panose="020B0604020202020204" pitchFamily="34" charset="0"/>
                <a:cs typeface="Arial" panose="020B0604020202020204" pitchFamily="34" charset="0"/>
              </a:rPr>
              <a:t>adoption</a:t>
            </a:r>
            <a:endParaRPr lang="en-US" sz="2200" dirty="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29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92162"/>
          </a:xfrm>
        </p:spPr>
        <p:txBody>
          <a:bodyPr/>
          <a:lstStyle/>
          <a:p>
            <a:r>
              <a:rPr lang="en-US" b="1" dirty="0" smtClean="0">
                <a:latin typeface="Arial" panose="020B0604020202020204" pitchFamily="34" charset="0"/>
                <a:cs typeface="Arial" panose="020B0604020202020204" pitchFamily="34" charset="0"/>
              </a:rPr>
              <a:t>Pre-Quiz 3</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114300" indent="0">
              <a:spcBef>
                <a:spcPts val="0"/>
              </a:spcBef>
              <a:buNone/>
            </a:pPr>
            <a:r>
              <a:rPr lang="en-US" sz="2400" b="1" dirty="0">
                <a:latin typeface="Arial" panose="020B0604020202020204" pitchFamily="34" charset="0"/>
                <a:cs typeface="Arial" panose="020B0604020202020204" pitchFamily="34" charset="0"/>
              </a:rPr>
              <a:t>Bonus </a:t>
            </a:r>
            <a:r>
              <a:rPr lang="en-US" sz="2400" b="1" dirty="0" smtClean="0">
                <a:latin typeface="Arial" panose="020B0604020202020204" pitchFamily="34" charset="0"/>
                <a:cs typeface="Arial" panose="020B0604020202020204" pitchFamily="34" charset="0"/>
              </a:rPr>
              <a:t>Question</a:t>
            </a:r>
          </a:p>
          <a:p>
            <a:pPr marL="114300" indent="0">
              <a:spcBef>
                <a:spcPts val="0"/>
              </a:spcBef>
              <a:buNone/>
            </a:pPr>
            <a:endParaRPr lang="en-US" sz="2400" b="1" dirty="0">
              <a:latin typeface="Arial" panose="020B0604020202020204" pitchFamily="34" charset="0"/>
              <a:cs typeface="Arial" panose="020B0604020202020204" pitchFamily="34" charset="0"/>
            </a:endParaRPr>
          </a:p>
          <a:p>
            <a:pPr marL="114300" indent="0">
              <a:spcBef>
                <a:spcPts val="0"/>
              </a:spcBef>
              <a:buNone/>
            </a:pPr>
            <a:r>
              <a:rPr lang="en-US" sz="2400" dirty="0" smtClean="0">
                <a:latin typeface="Arial" panose="020B0604020202020204" pitchFamily="34" charset="0"/>
                <a:cs typeface="Arial" panose="020B0604020202020204" pitchFamily="34" charset="0"/>
              </a:rPr>
              <a:t>5.  How </a:t>
            </a:r>
            <a:r>
              <a:rPr lang="en-US" sz="2400" dirty="0">
                <a:latin typeface="Arial" panose="020B0604020202020204" pitchFamily="34" charset="0"/>
                <a:cs typeface="Arial" panose="020B0604020202020204" pitchFamily="34" charset="0"/>
              </a:rPr>
              <a:t>often are open </a:t>
            </a:r>
            <a:r>
              <a:rPr lang="en-US" sz="2400" dirty="0" smtClean="0">
                <a:latin typeface="Arial" panose="020B0604020202020204" pitchFamily="34" charset="0"/>
                <a:cs typeface="Arial" panose="020B0604020202020204" pitchFamily="34" charset="0"/>
              </a:rPr>
              <a:t>enrollments </a:t>
            </a:r>
            <a:r>
              <a:rPr lang="en-US" sz="2400" dirty="0">
                <a:latin typeface="Arial" panose="020B0604020202020204" pitchFamily="34" charset="0"/>
                <a:cs typeface="Arial" panose="020B0604020202020204" pitchFamily="34" charset="0"/>
              </a:rPr>
              <a:t>required per </a:t>
            </a:r>
            <a:r>
              <a:rPr lang="en-US" sz="2400" dirty="0" smtClean="0">
                <a:latin typeface="Arial" panose="020B0604020202020204" pitchFamily="34" charset="0"/>
                <a:cs typeface="Arial" panose="020B0604020202020204" pitchFamily="34" charset="0"/>
              </a:rPr>
              <a:t>the Public Employees’ Medical and Hospital Care Act (PEHMCA)?</a:t>
            </a:r>
          </a:p>
          <a:p>
            <a:pPr marL="114300" indent="0">
              <a:spcBef>
                <a:spcPts val="0"/>
              </a:spcBef>
              <a:buNone/>
            </a:pPr>
            <a:endParaRPr lang="en-US" sz="2400" dirty="0">
              <a:latin typeface="Arial" panose="020B0604020202020204" pitchFamily="34" charset="0"/>
              <a:cs typeface="Arial" panose="020B0604020202020204" pitchFamily="34" charset="0"/>
            </a:endParaRPr>
          </a:p>
          <a:p>
            <a:pPr marL="457200" indent="0">
              <a:spcBef>
                <a:spcPts val="0"/>
              </a:spcBef>
              <a:buNone/>
            </a:pPr>
            <a:r>
              <a:rPr lang="en-US" sz="2400" dirty="0" smtClean="0">
                <a:latin typeface="Arial" panose="020B0604020202020204" pitchFamily="34" charset="0"/>
                <a:cs typeface="Arial" panose="020B0604020202020204" pitchFamily="34" charset="0"/>
              </a:rPr>
              <a:t>a.  Annually</a:t>
            </a:r>
            <a:endParaRPr lang="en-US" sz="2400" dirty="0">
              <a:latin typeface="Arial" panose="020B0604020202020204" pitchFamily="34" charset="0"/>
              <a:cs typeface="Arial" panose="020B0604020202020204" pitchFamily="34" charset="0"/>
            </a:endParaRPr>
          </a:p>
          <a:p>
            <a:pPr marL="457200" indent="0">
              <a:buNone/>
            </a:pPr>
            <a:r>
              <a:rPr lang="en-US" sz="2400" dirty="0" smtClean="0">
                <a:latin typeface="Arial" panose="020B0604020202020204" pitchFamily="34" charset="0"/>
                <a:cs typeface="Arial" panose="020B0604020202020204" pitchFamily="34" charset="0"/>
              </a:rPr>
              <a:t>b.  Once </a:t>
            </a:r>
            <a:r>
              <a:rPr lang="en-US" sz="2400" dirty="0">
                <a:latin typeface="Arial" panose="020B0604020202020204" pitchFamily="34" charset="0"/>
                <a:cs typeface="Arial" panose="020B0604020202020204" pitchFamily="34" charset="0"/>
              </a:rPr>
              <a:t>every other year</a:t>
            </a:r>
          </a:p>
          <a:p>
            <a:pPr marL="457200" indent="0">
              <a:buNone/>
            </a:pPr>
            <a:r>
              <a:rPr lang="en-US" sz="2400" dirty="0" smtClean="0">
                <a:latin typeface="Arial" panose="020B0604020202020204" pitchFamily="34" charset="0"/>
                <a:cs typeface="Arial" panose="020B0604020202020204" pitchFamily="34" charset="0"/>
              </a:rPr>
              <a:t>c.  Once </a:t>
            </a:r>
            <a:r>
              <a:rPr lang="en-US" sz="2400" dirty="0">
                <a:latin typeface="Arial" panose="020B0604020202020204" pitchFamily="34" charset="0"/>
                <a:cs typeface="Arial" panose="020B0604020202020204" pitchFamily="34" charset="0"/>
              </a:rPr>
              <a:t>every three years</a:t>
            </a:r>
          </a:p>
          <a:p>
            <a:pPr marL="457200" indent="0">
              <a:buNone/>
            </a:pPr>
            <a:r>
              <a:rPr lang="en-US" sz="2400" dirty="0" smtClean="0">
                <a:latin typeface="Arial" panose="020B0604020202020204" pitchFamily="34" charset="0"/>
                <a:cs typeface="Arial" panose="020B0604020202020204" pitchFamily="34" charset="0"/>
              </a:rPr>
              <a:t>d.  Periodically</a:t>
            </a:r>
            <a:endParaRPr lang="en-US" sz="24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1068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7543800" cy="914400"/>
          </a:xfrm>
        </p:spPr>
        <p:txBody>
          <a:bodyPr/>
          <a:lstStyle/>
          <a:p>
            <a:r>
              <a:rPr lang="en-US" b="1" dirty="0" smtClean="0">
                <a:latin typeface="Arial" panose="020B0604020202020204" pitchFamily="34" charset="0"/>
                <a:cs typeface="Arial" panose="020B0604020202020204" pitchFamily="34" charset="0"/>
              </a:rPr>
              <a:t>Permissive Transactions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52400" y="1295400"/>
            <a:ext cx="8153400" cy="5105400"/>
          </a:xfrm>
        </p:spPr>
        <p:txBody>
          <a:bodyPr anchor="t" anchorCtr="0">
            <a:normAutofit lnSpcReduction="10000"/>
          </a:bodyPr>
          <a:lstStyle/>
          <a:p>
            <a:pPr lvl="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Additions or deletions that are voluntary at the employee’s option</a:t>
            </a:r>
          </a:p>
          <a:p>
            <a:pPr lvl="0">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Examples include:</a:t>
            </a:r>
          </a:p>
          <a:p>
            <a:pPr marL="73152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Child reaches age </a:t>
            </a:r>
            <a:r>
              <a:rPr lang="en-US" sz="2800" dirty="0" smtClean="0">
                <a:effectLst/>
                <a:latin typeface="Arial" panose="020B0604020202020204" pitchFamily="34" charset="0"/>
                <a:cs typeface="Arial" panose="020B0604020202020204" pitchFamily="34" charset="0"/>
              </a:rPr>
              <a:t>18</a:t>
            </a:r>
            <a:endParaRPr lang="en-US" sz="2800" dirty="0">
              <a:effectLst/>
              <a:latin typeface="Arial" panose="020B0604020202020204" pitchFamily="34" charset="0"/>
              <a:cs typeface="Arial" panose="020B0604020202020204" pitchFamily="34" charset="0"/>
            </a:endParaRPr>
          </a:p>
          <a:p>
            <a:pPr marL="73152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Family member enters </a:t>
            </a:r>
            <a:r>
              <a:rPr lang="en-US" sz="2800" dirty="0" smtClean="0">
                <a:effectLst/>
                <a:latin typeface="Arial" panose="020B0604020202020204" pitchFamily="34" charset="0"/>
                <a:cs typeface="Arial" panose="020B0604020202020204" pitchFamily="34" charset="0"/>
              </a:rPr>
              <a:t>or leaves military</a:t>
            </a:r>
            <a:endParaRPr lang="en-US" sz="2800" dirty="0">
              <a:effectLst/>
              <a:latin typeface="Arial" panose="020B0604020202020204" pitchFamily="34" charset="0"/>
              <a:cs typeface="Arial" panose="020B0604020202020204" pitchFamily="34" charset="0"/>
            </a:endParaRPr>
          </a:p>
          <a:p>
            <a:pPr marL="73152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Family member obtains other </a:t>
            </a:r>
            <a:r>
              <a:rPr lang="en-US" sz="2800" dirty="0" smtClean="0">
                <a:effectLst/>
                <a:latin typeface="Arial" panose="020B0604020202020204" pitchFamily="34" charset="0"/>
                <a:cs typeface="Arial" panose="020B0604020202020204" pitchFamily="34" charset="0"/>
              </a:rPr>
              <a:t>coverage (</a:t>
            </a:r>
            <a:r>
              <a:rPr lang="en-US" sz="2800" dirty="0" smtClean="0">
                <a:latin typeface="Arial" panose="020B0604020202020204" pitchFamily="34" charset="0"/>
                <a:cs typeface="Arial" panose="020B0604020202020204" pitchFamily="34" charset="0"/>
              </a:rPr>
              <a:t>Optional Delete)</a:t>
            </a:r>
            <a:endParaRPr lang="en-US" sz="2800" dirty="0">
              <a:effectLst/>
              <a:latin typeface="Arial" panose="020B0604020202020204" pitchFamily="34" charset="0"/>
              <a:cs typeface="Arial" panose="020B0604020202020204" pitchFamily="34" charset="0"/>
            </a:endParaRPr>
          </a:p>
          <a:p>
            <a:pPr marL="731520" lvl="1">
              <a:spcBef>
                <a:spcPts val="0"/>
              </a:spcBef>
              <a:spcAft>
                <a:spcPts val="2400"/>
              </a:spcAft>
              <a:buFont typeface="Arial" panose="020B0604020202020204" pitchFamily="34" charset="0"/>
              <a:buChar char="•"/>
            </a:pPr>
            <a:r>
              <a:rPr lang="en-US" sz="2800" dirty="0">
                <a:effectLst/>
                <a:latin typeface="Arial" panose="020B0604020202020204" pitchFamily="34" charset="0"/>
                <a:cs typeface="Arial" panose="020B0604020202020204" pitchFamily="34" charset="0"/>
              </a:rPr>
              <a:t>Custody change for child under age </a:t>
            </a:r>
            <a:r>
              <a:rPr lang="en-US" sz="2800" dirty="0" smtClean="0">
                <a:effectLst/>
                <a:latin typeface="Arial" panose="020B0604020202020204" pitchFamily="34" charset="0"/>
                <a:cs typeface="Arial" panose="020B0604020202020204" pitchFamily="34" charset="0"/>
              </a:rPr>
              <a:t>18</a:t>
            </a: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16148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Health Plan Change</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52450" y="1676400"/>
            <a:ext cx="8001000" cy="3962400"/>
          </a:xfrm>
        </p:spPr>
        <p:txBody>
          <a:bodyPr anchor="t" anchorCtr="0">
            <a:normAutofit/>
          </a:bodyPr>
          <a:lstStyle/>
          <a:p>
            <a:pPr marL="18288" indent="0">
              <a:spcBef>
                <a:spcPts val="0"/>
              </a:spcBef>
              <a:spcAft>
                <a:spcPts val="2400"/>
              </a:spcAft>
              <a:buNone/>
            </a:pPr>
            <a:r>
              <a:rPr lang="en-US" sz="3200" dirty="0" smtClean="0">
                <a:effectLst/>
                <a:latin typeface="Arial" panose="020B0604020202020204" pitchFamily="34" charset="0"/>
                <a:cs typeface="Arial" panose="020B0604020202020204" pitchFamily="34" charset="0"/>
              </a:rPr>
              <a:t>Triggers enabling a plan change:</a:t>
            </a:r>
          </a:p>
          <a:p>
            <a:pPr marL="457200">
              <a:spcBef>
                <a:spcPts val="0"/>
              </a:spcBef>
              <a:spcAft>
                <a:spcPts val="24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Household move</a:t>
            </a:r>
          </a:p>
          <a:p>
            <a:pPr marL="457200">
              <a:spcBef>
                <a:spcPts val="0"/>
              </a:spcBef>
              <a:spcAft>
                <a:spcPts val="2400"/>
              </a:spcAft>
              <a:buFont typeface="Arial" panose="020B0604020202020204" pitchFamily="34" charset="0"/>
              <a:buChar char="•"/>
            </a:pPr>
            <a:r>
              <a:rPr lang="en-US" sz="3200" dirty="0">
                <a:effectLst/>
                <a:latin typeface="Arial" panose="020B0604020202020204" pitchFamily="34" charset="0"/>
                <a:cs typeface="Arial" panose="020B0604020202020204" pitchFamily="34" charset="0"/>
              </a:rPr>
              <a:t>C</a:t>
            </a:r>
            <a:r>
              <a:rPr lang="en-US" sz="3200" dirty="0" smtClean="0">
                <a:effectLst/>
                <a:latin typeface="Arial" panose="020B0604020202020204" pitchFamily="34" charset="0"/>
                <a:cs typeface="Arial" panose="020B0604020202020204" pitchFamily="34" charset="0"/>
              </a:rPr>
              <a:t>hange </a:t>
            </a:r>
            <a:r>
              <a:rPr lang="en-US" sz="3200" dirty="0">
                <a:effectLst/>
                <a:latin typeface="Arial" panose="020B0604020202020204" pitchFamily="34" charset="0"/>
                <a:cs typeface="Arial" panose="020B0604020202020204" pitchFamily="34" charset="0"/>
              </a:rPr>
              <a:t>in </a:t>
            </a:r>
            <a:r>
              <a:rPr lang="en-US" sz="3200" dirty="0" smtClean="0">
                <a:effectLst/>
                <a:latin typeface="Arial" panose="020B0604020202020204" pitchFamily="34" charset="0"/>
                <a:cs typeface="Arial" panose="020B0604020202020204" pitchFamily="34" charset="0"/>
              </a:rPr>
              <a:t>employment location</a:t>
            </a:r>
            <a:endParaRPr lang="en-US" sz="3200" dirty="0">
              <a:effectLst/>
              <a:latin typeface="Arial" panose="020B0604020202020204" pitchFamily="34" charset="0"/>
              <a:cs typeface="Arial" panose="020B0604020202020204" pitchFamily="34" charset="0"/>
            </a:endParaRPr>
          </a:p>
          <a:p>
            <a:pPr marL="457200">
              <a:spcBef>
                <a:spcPts val="0"/>
              </a:spcBef>
              <a:spcAft>
                <a:spcPts val="2400"/>
              </a:spcAft>
              <a:buFont typeface="Arial" panose="020B0604020202020204" pitchFamily="34" charset="0"/>
              <a:buChar char="•"/>
            </a:pPr>
            <a:r>
              <a:rPr lang="en-US" sz="3200" dirty="0" smtClean="0">
                <a:effectLst/>
                <a:latin typeface="Arial" panose="020B0604020202020204" pitchFamily="34" charset="0"/>
                <a:cs typeface="Arial" panose="020B0604020202020204" pitchFamily="34" charset="0"/>
              </a:rPr>
              <a:t>Retirement</a:t>
            </a:r>
            <a:endParaRPr lang="en-US" sz="3200" dirty="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smtClean="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smtClean="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0934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Not Permitted</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81000" y="1752600"/>
            <a:ext cx="8229600" cy="4191000"/>
          </a:xfrm>
        </p:spPr>
        <p:txBody>
          <a:bodyPr anchor="t" anchorCtr="0">
            <a:normAutofit fontScale="92500" lnSpcReduction="20000"/>
          </a:bodyPr>
          <a:lstStyle/>
          <a:p>
            <a:pPr lvl="0">
              <a:spcBef>
                <a:spcPts val="0"/>
              </a:spcBef>
              <a:spcAft>
                <a:spcPts val="3000"/>
              </a:spcAft>
              <a:buFont typeface="Arial" panose="020B0604020202020204" pitchFamily="34" charset="0"/>
              <a:buChar char="•"/>
            </a:pPr>
            <a:r>
              <a:rPr lang="en-US" sz="3000" dirty="0" smtClean="0">
                <a:effectLst/>
                <a:latin typeface="Arial" panose="020B0604020202020204" pitchFamily="34" charset="0"/>
                <a:cs typeface="Arial" panose="020B0604020202020204" pitchFamily="34" charset="0"/>
              </a:rPr>
              <a:t>Dual coverage – any individual covered under two CalPERS subscribers at the same time.</a:t>
            </a:r>
          </a:p>
          <a:p>
            <a:pPr lvl="0">
              <a:spcBef>
                <a:spcPts val="0"/>
              </a:spcBef>
              <a:spcAft>
                <a:spcPts val="3000"/>
              </a:spcAft>
              <a:buFont typeface="Arial" panose="020B0604020202020204" pitchFamily="34" charset="0"/>
              <a:buChar char="•"/>
            </a:pPr>
            <a:r>
              <a:rPr lang="en-US" sz="3000" dirty="0" smtClean="0">
                <a:effectLst/>
                <a:latin typeface="Arial" panose="020B0604020202020204" pitchFamily="34" charset="0"/>
                <a:cs typeface="Arial" panose="020B0604020202020204" pitchFamily="34" charset="0"/>
              </a:rPr>
              <a:t>Split enrollments—dependents can’t be split between two CalPERS subscribers</a:t>
            </a:r>
          </a:p>
          <a:p>
            <a:pPr lvl="0">
              <a:spcBef>
                <a:spcPts val="0"/>
              </a:spcBef>
              <a:spcAft>
                <a:spcPts val="3000"/>
              </a:spcAft>
              <a:buFont typeface="Arial" panose="020B0604020202020204" pitchFamily="34" charset="0"/>
              <a:buChar char="•"/>
            </a:pPr>
            <a:r>
              <a:rPr lang="en-US" sz="3000" dirty="0">
                <a:effectLst/>
                <a:latin typeface="Arial" panose="020B0604020202020204" pitchFamily="34" charset="0"/>
                <a:cs typeface="Arial" panose="020B0604020202020204" pitchFamily="34" charset="0"/>
              </a:rPr>
              <a:t>Upon </a:t>
            </a:r>
            <a:r>
              <a:rPr lang="en-US" sz="3000" dirty="0" smtClean="0">
                <a:effectLst/>
                <a:latin typeface="Arial" panose="020B0604020202020204" pitchFamily="34" charset="0"/>
                <a:cs typeface="Arial" panose="020B0604020202020204" pitchFamily="34" charset="0"/>
              </a:rPr>
              <a:t>discovery, </a:t>
            </a:r>
            <a:r>
              <a:rPr lang="en-US" sz="3000" dirty="0">
                <a:effectLst/>
                <a:latin typeface="Arial" panose="020B0604020202020204" pitchFamily="34" charset="0"/>
                <a:cs typeface="Arial" panose="020B0604020202020204" pitchFamily="34" charset="0"/>
              </a:rPr>
              <a:t>the employee’s health account </a:t>
            </a:r>
            <a:r>
              <a:rPr lang="en-US" sz="3000" u="sng" dirty="0" smtClean="0">
                <a:effectLst/>
                <a:latin typeface="Arial" panose="020B0604020202020204" pitchFamily="34" charset="0"/>
                <a:cs typeface="Arial" panose="020B0604020202020204" pitchFamily="34" charset="0"/>
              </a:rPr>
              <a:t>must</a:t>
            </a:r>
            <a:r>
              <a:rPr lang="en-US" sz="3000" dirty="0" smtClean="0">
                <a:effectLst/>
                <a:latin typeface="Arial" panose="020B0604020202020204" pitchFamily="34" charset="0"/>
                <a:cs typeface="Arial" panose="020B0604020202020204" pitchFamily="34" charset="0"/>
              </a:rPr>
              <a:t> </a:t>
            </a:r>
            <a:r>
              <a:rPr lang="en-US" sz="3000" dirty="0">
                <a:effectLst/>
                <a:latin typeface="Arial" panose="020B0604020202020204" pitchFamily="34" charset="0"/>
                <a:cs typeface="Arial" panose="020B0604020202020204" pitchFamily="34" charset="0"/>
              </a:rPr>
              <a:t>be corrected </a:t>
            </a:r>
            <a:r>
              <a:rPr lang="en-US" sz="3000" dirty="0" smtClean="0">
                <a:effectLst/>
                <a:latin typeface="Arial" panose="020B0604020202020204" pitchFamily="34" charset="0"/>
                <a:cs typeface="Arial" panose="020B0604020202020204" pitchFamily="34" charset="0"/>
              </a:rPr>
              <a:t>retroactively</a:t>
            </a:r>
          </a:p>
          <a:p>
            <a:pPr lvl="0">
              <a:spcBef>
                <a:spcPts val="0"/>
              </a:spcBef>
              <a:spcAft>
                <a:spcPts val="3000"/>
              </a:spcAft>
              <a:buFont typeface="Arial" panose="020B0604020202020204" pitchFamily="34" charset="0"/>
              <a:buChar char="•"/>
            </a:pPr>
            <a:r>
              <a:rPr lang="en-US" sz="3000" dirty="0" smtClean="0">
                <a:effectLst/>
                <a:latin typeface="Arial" panose="020B0604020202020204" pitchFamily="34" charset="0"/>
                <a:cs typeface="Arial" panose="020B0604020202020204" pitchFamily="34" charset="0"/>
              </a:rPr>
              <a:t>Retroactivity (</a:t>
            </a:r>
            <a:r>
              <a:rPr lang="en-US" sz="3000" dirty="0">
                <a:effectLst/>
                <a:latin typeface="Arial" panose="020B0604020202020204" pitchFamily="34" charset="0"/>
                <a:cs typeface="Arial" panose="020B0604020202020204" pitchFamily="34" charset="0"/>
              </a:rPr>
              <a:t>Circular Letter </a:t>
            </a:r>
            <a:r>
              <a:rPr lang="en-US" sz="3000" dirty="0" smtClean="0">
                <a:effectLst/>
                <a:latin typeface="Arial" panose="020B0604020202020204" pitchFamily="34" charset="0"/>
                <a:cs typeface="Arial" panose="020B0604020202020204" pitchFamily="34" charset="0"/>
              </a:rPr>
              <a:t>600-215-05)</a:t>
            </a:r>
          </a:p>
          <a:p>
            <a:pPr marL="18288" lvl="0" indent="0">
              <a:spcAft>
                <a:spcPts val="800"/>
              </a:spcAft>
              <a:buNone/>
            </a:pPr>
            <a:endParaRPr lang="en-US" sz="3200" dirty="0" smtClean="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9032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7543800" cy="914400"/>
          </a:xfrm>
        </p:spPr>
        <p:txBody>
          <a:bodyPr/>
          <a:lstStyle/>
          <a:p>
            <a:r>
              <a:rPr lang="en-US" b="1" dirty="0" smtClean="0">
                <a:latin typeface="Arial" panose="020B0604020202020204" pitchFamily="34" charset="0"/>
                <a:cs typeface="Arial" panose="020B0604020202020204" pitchFamily="34" charset="0"/>
              </a:rPr>
              <a:t>Off Pay Status</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28600" y="1524000"/>
            <a:ext cx="8305800" cy="4051300"/>
          </a:xfrm>
        </p:spPr>
        <p:txBody>
          <a:bodyPr anchor="t" anchorCtr="0">
            <a:normAutofit/>
          </a:bodyPr>
          <a:lstStyle/>
          <a:p>
            <a:pPr>
              <a:spcBef>
                <a:spcPts val="0"/>
              </a:spcBef>
              <a:spcAft>
                <a:spcPts val="2400"/>
              </a:spcAft>
            </a:pPr>
            <a:r>
              <a:rPr lang="en-US" sz="2800" dirty="0" smtClean="0">
                <a:latin typeface="Arial" panose="020B0604020202020204" pitchFamily="34" charset="0"/>
                <a:cs typeface="Arial" panose="020B0604020202020204" pitchFamily="34" charset="0"/>
              </a:rPr>
              <a:t>Circular Letter </a:t>
            </a:r>
            <a:r>
              <a:rPr lang="en-US" sz="2800" dirty="0">
                <a:latin typeface="Arial" panose="020B0604020202020204" pitchFamily="34" charset="0"/>
                <a:cs typeface="Arial" panose="020B0604020202020204" pitchFamily="34" charset="0"/>
              </a:rPr>
              <a:t>600-050-14</a:t>
            </a:r>
            <a:endParaRPr lang="en-US" sz="2800" dirty="0" smtClean="0">
              <a:effectLst/>
              <a:latin typeface="Arial" panose="020B0604020202020204" pitchFamily="34" charset="0"/>
              <a:cs typeface="Arial" panose="020B0604020202020204" pitchFamily="34" charset="0"/>
            </a:endParaRPr>
          </a:p>
          <a:p>
            <a:pPr>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Employee may direct pay premiums when off pay status, such as: leave </a:t>
            </a:r>
            <a:r>
              <a:rPr lang="en-US" sz="2800" dirty="0">
                <a:effectLst/>
                <a:latin typeface="Arial" panose="020B0604020202020204" pitchFamily="34" charset="0"/>
                <a:cs typeface="Arial" panose="020B0604020202020204" pitchFamily="34" charset="0"/>
              </a:rPr>
              <a:t>of absence (LOA</a:t>
            </a:r>
            <a:r>
              <a:rPr lang="en-US" sz="2800" dirty="0" smtClean="0">
                <a:effectLst/>
                <a:latin typeface="Arial" panose="020B0604020202020204" pitchFamily="34" charset="0"/>
                <a:cs typeface="Arial" panose="020B0604020202020204" pitchFamily="34" charset="0"/>
              </a:rPr>
              <a:t>), pending </a:t>
            </a:r>
            <a:r>
              <a:rPr lang="en-US" sz="2800" dirty="0">
                <a:effectLst/>
                <a:latin typeface="Arial" panose="020B0604020202020204" pitchFamily="34" charset="0"/>
                <a:cs typeface="Arial" panose="020B0604020202020204" pitchFamily="34" charset="0"/>
              </a:rPr>
              <a:t>approval of disability </a:t>
            </a:r>
            <a:r>
              <a:rPr lang="en-US" sz="2800" dirty="0" smtClean="0">
                <a:effectLst/>
                <a:latin typeface="Arial" panose="020B0604020202020204" pitchFamily="34" charset="0"/>
                <a:cs typeface="Arial" panose="020B0604020202020204" pitchFamily="34" charset="0"/>
              </a:rPr>
              <a:t>retirement, suspension</a:t>
            </a:r>
          </a:p>
          <a:p>
            <a:pPr>
              <a:spcBef>
                <a:spcPts val="0"/>
              </a:spcBef>
              <a:spcAft>
                <a:spcPts val="2400"/>
              </a:spcAft>
              <a:buFont typeface="Arial" panose="020B0604020202020204" pitchFamily="34" charset="0"/>
              <a:buChar char="•"/>
            </a:pPr>
            <a:r>
              <a:rPr lang="en-US" sz="2800" dirty="0" smtClean="0">
                <a:effectLst/>
                <a:latin typeface="Arial" panose="020B0604020202020204" pitchFamily="34" charset="0"/>
                <a:cs typeface="Arial" panose="020B0604020202020204" pitchFamily="34" charset="0"/>
              </a:rPr>
              <a:t>When </a:t>
            </a:r>
            <a:r>
              <a:rPr lang="en-US" sz="2800" dirty="0">
                <a:effectLst/>
                <a:latin typeface="Arial" panose="020B0604020202020204" pitchFamily="34" charset="0"/>
                <a:cs typeface="Arial" panose="020B0604020202020204" pitchFamily="34" charset="0"/>
              </a:rPr>
              <a:t>an employee returns to work: update my|CalPERS and schedule resumption of payroll </a:t>
            </a:r>
            <a:r>
              <a:rPr lang="en-US" sz="2800" dirty="0" smtClean="0">
                <a:effectLst/>
                <a:latin typeface="Arial" panose="020B0604020202020204" pitchFamily="34" charset="0"/>
                <a:cs typeface="Arial" panose="020B0604020202020204" pitchFamily="34" charset="0"/>
              </a:rPr>
              <a:t>deductions</a:t>
            </a:r>
          </a:p>
          <a:p>
            <a:pPr lvl="0">
              <a:spcAft>
                <a:spcPts val="800"/>
              </a:spcAft>
              <a:buFont typeface="Arial" panose="020B0604020202020204" pitchFamily="34" charset="0"/>
              <a:buChar char="•"/>
            </a:pPr>
            <a:endParaRPr lang="en-US" sz="3200" dirty="0" smtClean="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smtClean="0">
              <a:effectLst/>
              <a:latin typeface="Arial" panose="020B0604020202020204" pitchFamily="34" charset="0"/>
              <a:cs typeface="Arial" panose="020B0604020202020204" pitchFamily="34" charset="0"/>
            </a:endParaRPr>
          </a:p>
          <a:p>
            <a:pPr lvl="0">
              <a:spcAft>
                <a:spcPts val="8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15667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7715250" cy="9906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Employee Must Report Timely</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905000"/>
            <a:ext cx="8229600" cy="4267200"/>
          </a:xfrm>
        </p:spPr>
        <p:txBody>
          <a:bodyPr anchor="t" anchorCtr="0">
            <a:normAutofit/>
          </a:bodyPr>
          <a:lstStyle/>
          <a:p>
            <a:pPr lvl="0">
              <a:spcBef>
                <a:spcPts val="0"/>
              </a:spcBef>
              <a:spcAft>
                <a:spcPts val="3000"/>
              </a:spcAft>
              <a:buFont typeface="Arial" panose="020B0604020202020204" pitchFamily="34" charset="0"/>
              <a:buChar char="•"/>
            </a:pPr>
            <a:r>
              <a:rPr lang="en-US" sz="3000" dirty="0" smtClean="0">
                <a:effectLst/>
                <a:latin typeface="Arial" panose="020B0604020202020204" pitchFamily="34" charset="0"/>
                <a:cs typeface="Arial" panose="020B0604020202020204" pitchFamily="34" charset="0"/>
              </a:rPr>
              <a:t>Marriage/domestic </a:t>
            </a:r>
            <a:r>
              <a:rPr lang="en-US" sz="3000" dirty="0">
                <a:latin typeface="Arial" panose="020B0604020202020204" pitchFamily="34" charset="0"/>
                <a:cs typeface="Arial" panose="020B0604020202020204" pitchFamily="34" charset="0"/>
              </a:rPr>
              <a:t>p</a:t>
            </a:r>
            <a:r>
              <a:rPr lang="en-US" sz="3000" dirty="0" smtClean="0">
                <a:effectLst/>
                <a:latin typeface="Arial" panose="020B0604020202020204" pitchFamily="34" charset="0"/>
                <a:cs typeface="Arial" panose="020B0604020202020204" pitchFamily="34" charset="0"/>
              </a:rPr>
              <a:t>artnership</a:t>
            </a:r>
            <a:endParaRPr lang="en-US" sz="3000" dirty="0">
              <a:effectLst/>
              <a:latin typeface="Arial" panose="020B0604020202020204" pitchFamily="34" charset="0"/>
              <a:cs typeface="Arial" panose="020B0604020202020204" pitchFamily="34" charset="0"/>
            </a:endParaRPr>
          </a:p>
          <a:p>
            <a:pPr lvl="0">
              <a:spcBef>
                <a:spcPts val="0"/>
              </a:spcBef>
              <a:spcAft>
                <a:spcPts val="3000"/>
              </a:spcAft>
              <a:buFont typeface="Arial" panose="020B0604020202020204" pitchFamily="34" charset="0"/>
              <a:buChar char="•"/>
            </a:pPr>
            <a:r>
              <a:rPr lang="en-US" sz="3000" dirty="0" smtClean="0">
                <a:effectLst/>
                <a:latin typeface="Arial" panose="020B0604020202020204" pitchFamily="34" charset="0"/>
                <a:cs typeface="Arial" panose="020B0604020202020204" pitchFamily="34" charset="0"/>
              </a:rPr>
              <a:t>Divorce/termination </a:t>
            </a:r>
            <a:r>
              <a:rPr lang="en-US" sz="3000" dirty="0">
                <a:effectLst/>
                <a:latin typeface="Arial" panose="020B0604020202020204" pitchFamily="34" charset="0"/>
                <a:cs typeface="Arial" panose="020B0604020202020204" pitchFamily="34" charset="0"/>
              </a:rPr>
              <a:t>of </a:t>
            </a:r>
            <a:r>
              <a:rPr lang="en-US" sz="3000" dirty="0" smtClean="0">
                <a:effectLst/>
                <a:latin typeface="Arial" panose="020B0604020202020204" pitchFamily="34" charset="0"/>
                <a:cs typeface="Arial" panose="020B0604020202020204" pitchFamily="34" charset="0"/>
              </a:rPr>
              <a:t>domestic </a:t>
            </a:r>
            <a:r>
              <a:rPr lang="en-US" sz="3000" dirty="0">
                <a:latin typeface="Arial" panose="020B0604020202020204" pitchFamily="34" charset="0"/>
                <a:cs typeface="Arial" panose="020B0604020202020204" pitchFamily="34" charset="0"/>
              </a:rPr>
              <a:t>p</a:t>
            </a:r>
            <a:r>
              <a:rPr lang="en-US" sz="3000" dirty="0" smtClean="0">
                <a:effectLst/>
                <a:latin typeface="Arial" panose="020B0604020202020204" pitchFamily="34" charset="0"/>
                <a:cs typeface="Arial" panose="020B0604020202020204" pitchFamily="34" charset="0"/>
              </a:rPr>
              <a:t>artnership</a:t>
            </a:r>
            <a:endParaRPr lang="en-US" sz="3000" dirty="0">
              <a:effectLst/>
              <a:latin typeface="Arial" panose="020B0604020202020204" pitchFamily="34" charset="0"/>
              <a:cs typeface="Arial" panose="020B0604020202020204" pitchFamily="34" charset="0"/>
            </a:endParaRPr>
          </a:p>
          <a:p>
            <a:pPr lvl="0">
              <a:spcBef>
                <a:spcPts val="0"/>
              </a:spcBef>
              <a:spcAft>
                <a:spcPts val="3000"/>
              </a:spcAft>
              <a:buFont typeface="Arial" panose="020B0604020202020204" pitchFamily="34" charset="0"/>
              <a:buChar char="•"/>
            </a:pPr>
            <a:r>
              <a:rPr lang="en-US" sz="3000" dirty="0">
                <a:effectLst/>
                <a:latin typeface="Arial" panose="020B0604020202020204" pitchFamily="34" charset="0"/>
                <a:cs typeface="Arial" panose="020B0604020202020204" pitchFamily="34" charset="0"/>
              </a:rPr>
              <a:t>Death of a member/family member</a:t>
            </a:r>
          </a:p>
          <a:p>
            <a:pPr lvl="0">
              <a:spcBef>
                <a:spcPts val="0"/>
              </a:spcBef>
              <a:spcAft>
                <a:spcPts val="3000"/>
              </a:spcAft>
              <a:buFont typeface="Arial" panose="020B0604020202020204" pitchFamily="34" charset="0"/>
              <a:buChar char="•"/>
            </a:pPr>
            <a:r>
              <a:rPr lang="en-US" sz="3000" dirty="0">
                <a:effectLst/>
                <a:latin typeface="Arial" panose="020B0604020202020204" pitchFamily="34" charset="0"/>
                <a:cs typeface="Arial" panose="020B0604020202020204" pitchFamily="34" charset="0"/>
              </a:rPr>
              <a:t>Change of residential </a:t>
            </a:r>
            <a:r>
              <a:rPr lang="en-US" sz="3000" dirty="0" smtClean="0">
                <a:effectLst/>
                <a:latin typeface="Arial" panose="020B0604020202020204" pitchFamily="34" charset="0"/>
                <a:cs typeface="Arial" panose="020B0604020202020204" pitchFamily="34" charset="0"/>
              </a:rPr>
              <a:t>address</a:t>
            </a:r>
            <a:endParaRPr lang="en-US" sz="3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37086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792162"/>
          </a:xfrm>
        </p:spPr>
        <p:txBody>
          <a:bodyPr/>
          <a:lstStyle/>
          <a:p>
            <a:r>
              <a:rPr lang="en-US" b="1" dirty="0" smtClean="0">
                <a:latin typeface="Arial" panose="020B0604020202020204" pitchFamily="34" charset="0"/>
                <a:cs typeface="Arial" panose="020B0604020202020204" pitchFamily="34" charset="0"/>
              </a:rPr>
              <a:t>Divorce or Domestic Partner Termination 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752600"/>
            <a:ext cx="8763000" cy="4267200"/>
          </a:xfrm>
        </p:spPr>
        <p:txBody>
          <a:bodyPr>
            <a:noAutofit/>
          </a:bodyPr>
          <a:lstStyle/>
          <a:p>
            <a:pPr>
              <a:spcBef>
                <a:spcPts val="0"/>
              </a:spcBef>
              <a:spcAft>
                <a:spcPts val="2400"/>
              </a:spcAft>
            </a:pPr>
            <a:r>
              <a:rPr lang="en-US" sz="2400" dirty="0" smtClean="0">
                <a:latin typeface="Arial" panose="020B0604020202020204" pitchFamily="34" charset="0"/>
                <a:cs typeface="Arial" panose="020B0604020202020204" pitchFamily="34" charset="0"/>
              </a:rPr>
              <a:t>If separated, but still married or a domestic partner:</a:t>
            </a:r>
          </a:p>
          <a:p>
            <a:pPr marL="914400" lvl="1">
              <a:spcBef>
                <a:spcPts val="0"/>
              </a:spcBef>
              <a:spcAft>
                <a:spcPts val="2400"/>
              </a:spcAft>
            </a:pPr>
            <a:r>
              <a:rPr lang="en-US" dirty="0" smtClean="0">
                <a:latin typeface="Arial" panose="020B0604020202020204" pitchFamily="34" charset="0"/>
                <a:cs typeface="Arial" panose="020B0604020202020204" pitchFamily="34" charset="0"/>
              </a:rPr>
              <a:t>Cannot drop minor step-children/DP children</a:t>
            </a:r>
          </a:p>
          <a:p>
            <a:pPr marL="914400" lvl="1">
              <a:spcBef>
                <a:spcPts val="0"/>
              </a:spcBef>
              <a:spcAft>
                <a:spcPts val="2400"/>
              </a:spcAft>
            </a:pPr>
            <a:r>
              <a:rPr lang="en-US" dirty="0" smtClean="0">
                <a:latin typeface="Arial" panose="020B0604020202020204" pitchFamily="34" charset="0"/>
                <a:cs typeface="Arial" panose="020B0604020202020204" pitchFamily="34" charset="0"/>
              </a:rPr>
              <a:t>If court-orders coverage: </a:t>
            </a:r>
          </a:p>
          <a:p>
            <a:pPr marL="1371600" lvl="2">
              <a:spcBef>
                <a:spcPts val="0"/>
              </a:spcBef>
              <a:spcAft>
                <a:spcPts val="1200"/>
              </a:spcAft>
            </a:pPr>
            <a:r>
              <a:rPr lang="en-US" sz="2400" dirty="0" smtClean="0">
                <a:latin typeface="Arial" panose="020B0604020202020204" pitchFamily="34" charset="0"/>
                <a:cs typeface="Arial" panose="020B0604020202020204" pitchFamily="34" charset="0"/>
              </a:rPr>
              <a:t>If employee is not enrolled, must enroll</a:t>
            </a:r>
          </a:p>
          <a:p>
            <a:pPr marL="1371600" lvl="2">
              <a:spcBef>
                <a:spcPts val="0"/>
              </a:spcBef>
              <a:spcAft>
                <a:spcPts val="1200"/>
              </a:spcAft>
            </a:pPr>
            <a:r>
              <a:rPr lang="en-US" sz="2400" dirty="0" smtClean="0">
                <a:latin typeface="Arial" panose="020B0604020202020204" pitchFamily="34" charset="0"/>
                <a:cs typeface="Arial" panose="020B0604020202020204" pitchFamily="34" charset="0"/>
              </a:rPr>
              <a:t>Health plan must provide coverage where dependent resides </a:t>
            </a:r>
          </a:p>
          <a:p>
            <a:pPr marL="1371600" lvl="2">
              <a:spcBef>
                <a:spcPts val="0"/>
              </a:spcBef>
              <a:spcAft>
                <a:spcPts val="1200"/>
              </a:spcAft>
            </a:pPr>
            <a:r>
              <a:rPr lang="en-US" sz="2400" dirty="0" smtClean="0">
                <a:latin typeface="Arial" panose="020B0604020202020204" pitchFamily="34" charset="0"/>
                <a:cs typeface="Arial" panose="020B0604020202020204" pitchFamily="34" charset="0"/>
              </a:rPr>
              <a:t>If employee refuses, HR administratively enrolls family in PERS Choice</a:t>
            </a:r>
          </a:p>
        </p:txBody>
      </p:sp>
    </p:spTree>
    <p:extLst>
      <p:ext uri="{BB962C8B-B14F-4D97-AF65-F5344CB8AC3E}">
        <p14:creationId xmlns:p14="http://schemas.microsoft.com/office/powerpoint/2010/main" val="30960920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944562"/>
          </a:xfrm>
        </p:spPr>
        <p:txBody>
          <a:bodyPr/>
          <a:lstStyle/>
          <a:p>
            <a:r>
              <a:rPr lang="en-US" b="1" dirty="0">
                <a:latin typeface="Arial" panose="020B0604020202020204" pitchFamily="34" charset="0"/>
                <a:cs typeface="Arial" panose="020B0604020202020204" pitchFamily="34" charset="0"/>
              </a:rPr>
              <a:t>Divorce or Domestic Partner Termination </a:t>
            </a:r>
            <a:r>
              <a:rPr lang="en-US" b="1"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05000"/>
            <a:ext cx="8382000" cy="3886200"/>
          </a:xfrm>
        </p:spPr>
        <p:txBody>
          <a:bodyPr>
            <a:normAutofit/>
          </a:bodyPr>
          <a:lstStyle/>
          <a:p>
            <a:pPr marL="114300" indent="0">
              <a:spcBef>
                <a:spcPts val="0"/>
              </a:spcBef>
              <a:spcAft>
                <a:spcPts val="1800"/>
              </a:spcAft>
              <a:buNone/>
            </a:pPr>
            <a:r>
              <a:rPr lang="en-US" sz="2400" dirty="0" smtClean="0">
                <a:solidFill>
                  <a:prstClr val="black"/>
                </a:solidFill>
                <a:latin typeface="Arial" panose="020B0604020202020204" pitchFamily="34" charset="0"/>
                <a:cs typeface="Arial" panose="020B0604020202020204" pitchFamily="34" charset="0"/>
              </a:rPr>
              <a:t>Optional Deletion of Spouse or Domestic Partner:</a:t>
            </a:r>
          </a:p>
          <a:p>
            <a:pPr marL="640080">
              <a:spcBef>
                <a:spcPts val="0"/>
              </a:spcBef>
              <a:spcAft>
                <a:spcPts val="1800"/>
              </a:spcAft>
            </a:pPr>
            <a:r>
              <a:rPr lang="en-US" sz="2400" dirty="0" smtClean="0">
                <a:solidFill>
                  <a:prstClr val="black"/>
                </a:solidFill>
                <a:latin typeface="Arial" panose="020B0604020202020204" pitchFamily="34" charset="0"/>
                <a:cs typeface="Arial" panose="020B0604020202020204" pitchFamily="34" charset="0"/>
              </a:rPr>
              <a:t>Legal separation–provide COBRA to spouse or DP</a:t>
            </a:r>
          </a:p>
          <a:p>
            <a:pPr marL="640080">
              <a:spcBef>
                <a:spcPts val="0"/>
              </a:spcBef>
              <a:spcAft>
                <a:spcPts val="1800"/>
              </a:spcAft>
            </a:pPr>
            <a:r>
              <a:rPr lang="en-US" sz="2400" dirty="0" smtClean="0">
                <a:solidFill>
                  <a:prstClr val="black"/>
                </a:solidFill>
                <a:latin typeface="Arial" panose="020B0604020202020204" pitchFamily="34" charset="0"/>
                <a:cs typeface="Arial" panose="020B0604020202020204" pitchFamily="34" charset="0"/>
              </a:rPr>
              <a:t>Spouse or DP Leaves employee’s household (not during a divorce, see below).</a:t>
            </a:r>
          </a:p>
          <a:p>
            <a:pPr marL="114300" indent="0">
              <a:spcBef>
                <a:spcPts val="0"/>
              </a:spcBef>
              <a:buNone/>
            </a:pPr>
            <a:endParaRPr lang="en-US" sz="2400" dirty="0">
              <a:solidFill>
                <a:prstClr val="black"/>
              </a:solidFill>
              <a:latin typeface="Arial" panose="020B0604020202020204" pitchFamily="34" charset="0"/>
              <a:cs typeface="Arial" panose="020B0604020202020204" pitchFamily="34" charset="0"/>
            </a:endParaRPr>
          </a:p>
          <a:p>
            <a:pPr marL="114300" indent="0">
              <a:buNone/>
            </a:pPr>
            <a:r>
              <a:rPr lang="en-US" sz="2400" dirty="0" smtClean="0">
                <a:solidFill>
                  <a:prstClr val="black"/>
                </a:solidFill>
                <a:latin typeface="Arial" panose="020B0604020202020204" pitchFamily="34" charset="0"/>
                <a:cs typeface="Arial" panose="020B0604020202020204" pitchFamily="34" charset="0"/>
              </a:rPr>
              <a:t>Form FL-110 - Automatic Temporary Restraining Orders (ATROS) – cannot cancel spousal benefits once divorce has been initiated.</a:t>
            </a:r>
            <a:endParaRPr lang="en-US" sz="2400" dirty="0">
              <a:solidFill>
                <a:prstClr val="black"/>
              </a:solidFill>
              <a:latin typeface="Arial" panose="020B0604020202020204" pitchFamily="34" charset="0"/>
              <a:cs typeface="Arial" panose="020B0604020202020204" pitchFamily="34" charset="0"/>
            </a:endParaRPr>
          </a:p>
          <a:p>
            <a:pPr marL="114300" indent="0">
              <a:buNone/>
            </a:pPr>
            <a:endParaRPr lang="en-US" sz="3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313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990600"/>
          </a:xfrm>
        </p:spPr>
        <p:txBody>
          <a:bodyPr/>
          <a:lstStyle/>
          <a:p>
            <a:r>
              <a:rPr lang="en-US" b="1" dirty="0">
                <a:latin typeface="Arial" panose="020B0604020202020204" pitchFamily="34" charset="0"/>
                <a:cs typeface="Arial" panose="020B0604020202020204" pitchFamily="34" charset="0"/>
              </a:rPr>
              <a:t>Divorce or Domestic Partner Termination </a:t>
            </a:r>
            <a:r>
              <a:rPr lang="en-US" b="1" dirty="0" smtClean="0">
                <a:latin typeface="Arial" panose="020B0604020202020204" pitchFamily="34" charset="0"/>
                <a:cs typeface="Arial" panose="020B0604020202020204" pitchFamily="34" charset="0"/>
              </a:rPr>
              <a:t>3</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8305800" cy="4114800"/>
          </a:xfrm>
        </p:spPr>
        <p:txBody>
          <a:bodyPr>
            <a:noAutofit/>
          </a:bodyPr>
          <a:lstStyle/>
          <a:p>
            <a:pPr>
              <a:spcBef>
                <a:spcPts val="0"/>
              </a:spcBef>
              <a:spcAft>
                <a:spcPts val="2400"/>
              </a:spcAft>
            </a:pPr>
            <a:r>
              <a:rPr lang="en-US" sz="2400" dirty="0" smtClean="0">
                <a:latin typeface="Arial" panose="020B0604020202020204" pitchFamily="34" charset="0"/>
                <a:cs typeface="Arial" panose="020B0604020202020204" pitchFamily="34" charset="0"/>
              </a:rPr>
              <a:t>When divorce is final:</a:t>
            </a:r>
          </a:p>
          <a:p>
            <a:pPr marL="914400" lvl="1">
              <a:spcBef>
                <a:spcPts val="0"/>
              </a:spcBef>
              <a:spcAft>
                <a:spcPts val="1200"/>
              </a:spcAft>
            </a:pPr>
            <a:r>
              <a:rPr lang="en-US" dirty="0" smtClean="0">
                <a:latin typeface="Arial" panose="020B0604020202020204" pitchFamily="34" charset="0"/>
                <a:cs typeface="Arial" panose="020B0604020202020204" pitchFamily="34" charset="0"/>
              </a:rPr>
              <a:t>Disenroll ex-spouse/DP and any step-children or DP children</a:t>
            </a:r>
          </a:p>
          <a:p>
            <a:pPr marL="914400" lvl="1">
              <a:spcBef>
                <a:spcPts val="0"/>
              </a:spcBef>
              <a:spcAft>
                <a:spcPts val="4200"/>
              </a:spcAft>
            </a:pPr>
            <a:r>
              <a:rPr lang="en-US" dirty="0" smtClean="0">
                <a:latin typeface="Arial" panose="020B0604020202020204" pitchFamily="34" charset="0"/>
                <a:cs typeface="Arial" panose="020B0604020202020204" pitchFamily="34" charset="0"/>
              </a:rPr>
              <a:t>COBRA rights</a:t>
            </a:r>
          </a:p>
          <a:p>
            <a:pPr>
              <a:spcBef>
                <a:spcPts val="0"/>
              </a:spcBef>
              <a:spcAft>
                <a:spcPts val="2400"/>
              </a:spcAft>
            </a:pPr>
            <a:r>
              <a:rPr lang="en-US" sz="2400" dirty="0" smtClean="0">
                <a:latin typeface="Arial" panose="020B0604020202020204" pitchFamily="34" charset="0"/>
                <a:cs typeface="Arial" panose="020B0604020202020204" pitchFamily="34" charset="0"/>
              </a:rPr>
              <a:t>A court ordering employee to provide ex-spouse/domestic partner with health coverage does not bind the state to provide it, or make the ex-spouse eligible for state benefits</a:t>
            </a:r>
          </a:p>
        </p:txBody>
      </p:sp>
    </p:spTree>
    <p:extLst>
      <p:ext uri="{BB962C8B-B14F-4D97-AF65-F5344CB8AC3E}">
        <p14:creationId xmlns:p14="http://schemas.microsoft.com/office/powerpoint/2010/main" val="30743348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924800" cy="9144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Quiz 1</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838200"/>
            <a:ext cx="8534400" cy="5257800"/>
          </a:xfrm>
        </p:spPr>
        <p:txBody>
          <a:bodyPr>
            <a:noAutofit/>
          </a:bodyPr>
          <a:lstStyle/>
          <a:p>
            <a:pPr marL="0" marR="0" indent="0">
              <a:lnSpc>
                <a:spcPct val="115000"/>
              </a:lnSpc>
              <a:spcBef>
                <a:spcPts val="0"/>
              </a:spcBef>
              <a:buNone/>
            </a:pPr>
            <a:r>
              <a:rPr lang="en-US" sz="2400" b="1" dirty="0" smtClean="0">
                <a:latin typeface="Arial" panose="020B0604020202020204" pitchFamily="34" charset="0"/>
                <a:ea typeface="Calibri"/>
                <a:cs typeface="Arial" panose="020B0604020202020204" pitchFamily="34" charset="0"/>
              </a:rPr>
              <a:t>Eligibility</a:t>
            </a:r>
          </a:p>
          <a:p>
            <a:pPr marL="0" marR="0" indent="0">
              <a:lnSpc>
                <a:spcPct val="115000"/>
              </a:lnSpc>
              <a:spcBef>
                <a:spcPts val="0"/>
              </a:spcBef>
              <a:buNone/>
            </a:pPr>
            <a:endParaRPr lang="en-US" sz="1000" dirty="0" smtClean="0">
              <a:latin typeface="Arial" panose="020B0604020202020204" pitchFamily="34" charset="0"/>
              <a:cs typeface="Arial" panose="020B0604020202020204" pitchFamily="34" charset="0"/>
            </a:endParaRPr>
          </a:p>
          <a:p>
            <a:pPr marL="0" marR="0" indent="0">
              <a:lnSpc>
                <a:spcPct val="115000"/>
              </a:lnSpc>
              <a:spcBef>
                <a:spcPts val="0"/>
              </a:spcBef>
              <a:buNone/>
            </a:pPr>
            <a:r>
              <a:rPr lang="en-US" sz="2175" dirty="0" smtClean="0">
                <a:latin typeface="Arial" panose="020B0604020202020204" pitchFamily="34" charset="0"/>
                <a:cs typeface="Arial" panose="020B0604020202020204" pitchFamily="34" charset="0"/>
              </a:rPr>
              <a:t>1.  Which </a:t>
            </a:r>
            <a:r>
              <a:rPr lang="en-US" sz="2175" dirty="0">
                <a:latin typeface="Arial" panose="020B0604020202020204" pitchFamily="34" charset="0"/>
                <a:cs typeface="Arial" panose="020B0604020202020204" pitchFamily="34" charset="0"/>
              </a:rPr>
              <a:t>of the following dependents are eligible for health benefits?</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a.  Grandparent		b.  Live-in </a:t>
            </a:r>
            <a:r>
              <a:rPr lang="en-US" sz="2175" dirty="0">
                <a:latin typeface="Arial" panose="020B0604020202020204" pitchFamily="34" charset="0"/>
                <a:cs typeface="Arial" panose="020B0604020202020204" pitchFamily="34" charset="0"/>
              </a:rPr>
              <a:t>fiancé</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c.  25 </a:t>
            </a:r>
            <a:r>
              <a:rPr lang="en-US" sz="2175" dirty="0">
                <a:latin typeface="Arial" panose="020B0604020202020204" pitchFamily="34" charset="0"/>
                <a:cs typeface="Arial" panose="020B0604020202020204" pitchFamily="34" charset="0"/>
              </a:rPr>
              <a:t>year old </a:t>
            </a:r>
            <a:r>
              <a:rPr lang="en-US" sz="2175" dirty="0" smtClean="0">
                <a:latin typeface="Arial" panose="020B0604020202020204" pitchFamily="34" charset="0"/>
                <a:cs typeface="Arial" panose="020B0604020202020204" pitchFamily="34" charset="0"/>
              </a:rPr>
              <a:t>child		d.  Foster child</a:t>
            </a:r>
          </a:p>
          <a:p>
            <a:pPr marL="228600" marR="0" indent="0">
              <a:lnSpc>
                <a:spcPct val="115000"/>
              </a:lnSpc>
              <a:spcBef>
                <a:spcPts val="0"/>
              </a:spcBef>
              <a:buNone/>
            </a:pPr>
            <a:endParaRPr lang="en-US" sz="2175" dirty="0">
              <a:latin typeface="Arial" panose="020B0604020202020204" pitchFamily="34" charset="0"/>
              <a:cs typeface="Arial" panose="020B0604020202020204" pitchFamily="34" charset="0"/>
            </a:endParaRPr>
          </a:p>
          <a:p>
            <a:pPr marL="0" marR="0" indent="0">
              <a:lnSpc>
                <a:spcPct val="115000"/>
              </a:lnSpc>
              <a:spcBef>
                <a:spcPts val="0"/>
              </a:spcBef>
              <a:buNone/>
            </a:pPr>
            <a:r>
              <a:rPr lang="en-US" sz="2175" dirty="0" smtClean="0">
                <a:latin typeface="Arial" panose="020B0604020202020204" pitchFamily="34" charset="0"/>
                <a:cs typeface="Arial" panose="020B0604020202020204" pitchFamily="34" charset="0"/>
              </a:rPr>
              <a:t>2.  Which </a:t>
            </a:r>
            <a:r>
              <a:rPr lang="en-US" sz="2175" dirty="0">
                <a:latin typeface="Arial" panose="020B0604020202020204" pitchFamily="34" charset="0"/>
                <a:cs typeface="Arial" panose="020B0604020202020204" pitchFamily="34" charset="0"/>
              </a:rPr>
              <a:t>of the following people are </a:t>
            </a:r>
            <a:r>
              <a:rPr lang="en-US" sz="2175" u="sng" dirty="0">
                <a:latin typeface="Arial" panose="020B0604020202020204" pitchFamily="34" charset="0"/>
                <a:cs typeface="Arial" panose="020B0604020202020204" pitchFamily="34" charset="0"/>
              </a:rPr>
              <a:t>not</a:t>
            </a:r>
            <a:r>
              <a:rPr lang="en-US" sz="2175" dirty="0">
                <a:latin typeface="Arial" panose="020B0604020202020204" pitchFamily="34" charset="0"/>
                <a:cs typeface="Arial" panose="020B0604020202020204" pitchFamily="34" charset="0"/>
              </a:rPr>
              <a:t> eligible for health benefits?  </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a.  Permanent </a:t>
            </a:r>
            <a:r>
              <a:rPr lang="en-US" sz="2175" dirty="0">
                <a:latin typeface="Arial" panose="020B0604020202020204" pitchFamily="34" charset="0"/>
                <a:cs typeface="Arial" panose="020B0604020202020204" pitchFamily="34" charset="0"/>
              </a:rPr>
              <a:t>Intermittent that worked 470 hours </a:t>
            </a:r>
            <a:r>
              <a:rPr lang="en-US" sz="2175" dirty="0" smtClean="0">
                <a:latin typeface="Arial" panose="020B0604020202020204" pitchFamily="34" charset="0"/>
                <a:cs typeface="Arial" panose="020B0604020202020204" pitchFamily="34" charset="0"/>
              </a:rPr>
              <a:t>in a </a:t>
            </a:r>
            <a:r>
              <a:rPr lang="en-US" sz="2175" dirty="0">
                <a:latin typeface="Arial" panose="020B0604020202020204" pitchFamily="34" charset="0"/>
                <a:cs typeface="Arial" panose="020B0604020202020204" pitchFamily="34" charset="0"/>
              </a:rPr>
              <a:t>control </a:t>
            </a:r>
            <a:r>
              <a:rPr lang="en-US" sz="2175" dirty="0" smtClean="0">
                <a:latin typeface="Arial" panose="020B0604020202020204" pitchFamily="34" charset="0"/>
                <a:cs typeface="Arial" panose="020B0604020202020204" pitchFamily="34" charset="0"/>
              </a:rPr>
              <a:t> period</a:t>
            </a:r>
            <a:endParaRPr lang="en-US" sz="2175" dirty="0">
              <a:latin typeface="Arial" panose="020B0604020202020204" pitchFamily="34" charset="0"/>
              <a:cs typeface="Arial" panose="020B0604020202020204" pitchFamily="34" charset="0"/>
            </a:endParaRP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b.  Limited Term/Half Time </a:t>
            </a:r>
            <a:r>
              <a:rPr lang="en-US" sz="2175" dirty="0">
                <a:latin typeface="Arial" panose="020B0604020202020204" pitchFamily="34" charset="0"/>
                <a:cs typeface="Arial" panose="020B0604020202020204" pitchFamily="34" charset="0"/>
              </a:rPr>
              <a:t>employee that has a current 12 month position</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c.  Half-Time </a:t>
            </a:r>
            <a:r>
              <a:rPr lang="en-US" sz="2175" dirty="0">
                <a:latin typeface="Arial" panose="020B0604020202020204" pitchFamily="34" charset="0"/>
                <a:cs typeface="Arial" panose="020B0604020202020204" pitchFamily="34" charset="0"/>
              </a:rPr>
              <a:t>employee that holds a permanent position</a:t>
            </a:r>
          </a:p>
          <a:p>
            <a:pPr marL="457200" marR="0">
              <a:lnSpc>
                <a:spcPct val="115000"/>
              </a:lnSpc>
              <a:spcBef>
                <a:spcPts val="0"/>
              </a:spcBef>
              <a:buNone/>
            </a:pPr>
            <a:r>
              <a:rPr lang="en-US" sz="2175" dirty="0" smtClean="0">
                <a:latin typeface="Arial" panose="020B0604020202020204" pitchFamily="34" charset="0"/>
                <a:cs typeface="Arial" panose="020B0604020202020204" pitchFamily="34" charset="0"/>
              </a:rPr>
              <a:t>d.  Full-Time </a:t>
            </a:r>
            <a:r>
              <a:rPr lang="en-US" sz="2175" dirty="0">
                <a:latin typeface="Arial" panose="020B0604020202020204" pitchFamily="34" charset="0"/>
                <a:cs typeface="Arial" panose="020B0604020202020204" pitchFamily="34" charset="0"/>
              </a:rPr>
              <a:t>employee in </a:t>
            </a:r>
            <a:r>
              <a:rPr lang="en-US" sz="2175" dirty="0" smtClean="0">
                <a:latin typeface="Arial" panose="020B0604020202020204" pitchFamily="34" charset="0"/>
                <a:cs typeface="Arial" panose="020B0604020202020204" pitchFamily="34" charset="0"/>
              </a:rPr>
              <a:t>Bargaining Unit </a:t>
            </a:r>
            <a:r>
              <a:rPr lang="en-US" sz="2175" dirty="0">
                <a:latin typeface="Arial" panose="020B0604020202020204" pitchFamily="34" charset="0"/>
                <a:cs typeface="Arial" panose="020B0604020202020204" pitchFamily="34" charset="0"/>
              </a:rPr>
              <a:t>12</a:t>
            </a:r>
          </a:p>
          <a:p>
            <a:pPr marL="0" marR="0" indent="0">
              <a:lnSpc>
                <a:spcPct val="115000"/>
              </a:lnSpc>
              <a:spcBef>
                <a:spcPts val="0"/>
              </a:spcBef>
              <a:spcAft>
                <a:spcPts val="1000"/>
              </a:spcAf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0818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848600" cy="762000"/>
          </a:xfrm>
        </p:spPr>
        <p:txBody>
          <a:bodyPr/>
          <a:lstStyle/>
          <a:p>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Quiz 2</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143000"/>
            <a:ext cx="7848600" cy="5486400"/>
          </a:xfrm>
        </p:spPr>
        <p:txBody>
          <a:bodyPr>
            <a:normAutofit/>
          </a:bodyPr>
          <a:lstStyle/>
          <a:p>
            <a:pPr marL="114300" indent="0">
              <a:buNone/>
            </a:pPr>
            <a:r>
              <a:rPr lang="en-US" sz="2600" b="1" dirty="0">
                <a:latin typeface="Arial" panose="020B0604020202020204" pitchFamily="34" charset="0"/>
                <a:cs typeface="Arial" panose="020B0604020202020204" pitchFamily="34" charset="0"/>
              </a:rPr>
              <a:t>Permitting </a:t>
            </a:r>
            <a:r>
              <a:rPr lang="en-US" sz="2600" b="1" dirty="0" smtClean="0">
                <a:latin typeface="Arial" panose="020B0604020202020204" pitchFamily="34" charset="0"/>
                <a:cs typeface="Arial" panose="020B0604020202020204" pitchFamily="34" charset="0"/>
              </a:rPr>
              <a:t>Events</a:t>
            </a:r>
          </a:p>
          <a:p>
            <a:pPr marL="114300" indent="0">
              <a:spcBef>
                <a:spcPts val="0"/>
              </a:spcBef>
              <a:buNone/>
            </a:pPr>
            <a:endParaRPr lang="en-US" sz="1100" b="1" dirty="0">
              <a:latin typeface="Arial" panose="020B0604020202020204" pitchFamily="34" charset="0"/>
              <a:cs typeface="Arial" panose="020B0604020202020204" pitchFamily="34" charset="0"/>
            </a:endParaRPr>
          </a:p>
          <a:p>
            <a:pPr marL="114300" indent="0">
              <a:buNone/>
            </a:pPr>
            <a:r>
              <a:rPr lang="en-US" sz="2000" dirty="0" smtClean="0">
                <a:latin typeface="Arial" panose="020B0604020202020204" pitchFamily="34" charset="0"/>
                <a:cs typeface="Arial" panose="020B0604020202020204" pitchFamily="34" charset="0"/>
              </a:rPr>
              <a:t>3.  Which </a:t>
            </a:r>
            <a:r>
              <a:rPr lang="en-US" sz="2000" dirty="0">
                <a:latin typeface="Arial" panose="020B0604020202020204" pitchFamily="34" charset="0"/>
                <a:cs typeface="Arial" panose="020B0604020202020204" pitchFamily="34" charset="0"/>
              </a:rPr>
              <a:t>of the following is </a:t>
            </a:r>
            <a:r>
              <a:rPr lang="en-US" sz="2000" u="sng" dirty="0">
                <a:latin typeface="Arial" panose="020B0604020202020204" pitchFamily="34" charset="0"/>
                <a:cs typeface="Arial" panose="020B0604020202020204" pitchFamily="34" charset="0"/>
              </a:rPr>
              <a:t>not</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 permitting </a:t>
            </a:r>
            <a:r>
              <a:rPr lang="en-US" sz="2000" dirty="0">
                <a:latin typeface="Arial" panose="020B0604020202020204" pitchFamily="34" charset="0"/>
                <a:cs typeface="Arial" panose="020B0604020202020204" pitchFamily="34" charset="0"/>
              </a:rPr>
              <a:t>event?</a:t>
            </a:r>
          </a:p>
          <a:p>
            <a:pPr marL="640080">
              <a:buNone/>
            </a:pPr>
            <a:r>
              <a:rPr lang="en-US" sz="2000" dirty="0" smtClean="0">
                <a:latin typeface="Arial" panose="020B0604020202020204" pitchFamily="34" charset="0"/>
                <a:cs typeface="Arial" panose="020B0604020202020204" pitchFamily="34" charset="0"/>
              </a:rPr>
              <a:t>a.  Domestic </a:t>
            </a:r>
            <a:r>
              <a:rPr lang="en-US" sz="2000" dirty="0">
                <a:latin typeface="Arial" panose="020B0604020202020204" pitchFamily="34" charset="0"/>
                <a:cs typeface="Arial" panose="020B0604020202020204" pitchFamily="34" charset="0"/>
              </a:rPr>
              <a:t>partnership</a:t>
            </a:r>
          </a:p>
          <a:p>
            <a:pPr marL="640080">
              <a:buNone/>
            </a:pPr>
            <a:r>
              <a:rPr lang="en-US" sz="2000" dirty="0" smtClean="0">
                <a:latin typeface="Arial" panose="020B0604020202020204" pitchFamily="34" charset="0"/>
                <a:cs typeface="Arial" panose="020B0604020202020204" pitchFamily="34" charset="0"/>
              </a:rPr>
              <a:t>b.  Voluntary </a:t>
            </a:r>
            <a:r>
              <a:rPr lang="en-US" sz="2000" dirty="0">
                <a:latin typeface="Arial" panose="020B0604020202020204" pitchFamily="34" charset="0"/>
                <a:cs typeface="Arial" panose="020B0604020202020204" pitchFamily="34" charset="0"/>
              </a:rPr>
              <a:t>cancelation of coverage</a:t>
            </a:r>
          </a:p>
          <a:p>
            <a:pPr marL="640080">
              <a:buNone/>
            </a:pPr>
            <a:r>
              <a:rPr lang="en-US" sz="2000" dirty="0" smtClean="0">
                <a:latin typeface="Arial" panose="020B0604020202020204" pitchFamily="34" charset="0"/>
                <a:cs typeface="Arial" panose="020B0604020202020204" pitchFamily="34" charset="0"/>
              </a:rPr>
              <a:t>c.  Birth </a:t>
            </a:r>
            <a:r>
              <a:rPr lang="en-US" sz="2000" dirty="0">
                <a:latin typeface="Arial" panose="020B0604020202020204" pitchFamily="34" charset="0"/>
                <a:cs typeface="Arial" panose="020B0604020202020204" pitchFamily="34" charset="0"/>
              </a:rPr>
              <a:t>of a child</a:t>
            </a:r>
          </a:p>
          <a:p>
            <a:pPr marL="411480" indent="0">
              <a:buNone/>
            </a:pPr>
            <a:r>
              <a:rPr lang="en-US" sz="2000" dirty="0" smtClean="0">
                <a:latin typeface="Arial" panose="020B0604020202020204" pitchFamily="34" charset="0"/>
                <a:cs typeface="Arial" panose="020B0604020202020204" pitchFamily="34" charset="0"/>
              </a:rPr>
              <a:t>d.  Newly </a:t>
            </a:r>
            <a:r>
              <a:rPr lang="en-US" sz="2000" dirty="0">
                <a:latin typeface="Arial" panose="020B0604020202020204" pitchFamily="34" charset="0"/>
                <a:cs typeface="Arial" panose="020B0604020202020204" pitchFamily="34" charset="0"/>
              </a:rPr>
              <a:t>hired </a:t>
            </a:r>
            <a:r>
              <a:rPr lang="en-US" sz="2000" dirty="0" smtClean="0">
                <a:latin typeface="Arial" panose="020B0604020202020204" pitchFamily="34" charset="0"/>
                <a:cs typeface="Arial" panose="020B0604020202020204" pitchFamily="34" charset="0"/>
              </a:rPr>
              <a:t>employee</a:t>
            </a:r>
          </a:p>
          <a:p>
            <a:pPr marL="411480" indent="0">
              <a:buNone/>
            </a:pPr>
            <a:endParaRPr lang="en-US" sz="1000" dirty="0" smtClean="0">
              <a:latin typeface="Arial" panose="020B0604020202020204" pitchFamily="34" charset="0"/>
              <a:cs typeface="Arial" panose="020B0604020202020204" pitchFamily="34" charset="0"/>
            </a:endParaRPr>
          </a:p>
          <a:p>
            <a:pPr marL="114300" indent="0">
              <a:buNone/>
            </a:pPr>
            <a:r>
              <a:rPr lang="en-US" sz="2000" dirty="0" smtClean="0">
                <a:latin typeface="Arial" panose="020B0604020202020204" pitchFamily="34" charset="0"/>
                <a:cs typeface="Arial" panose="020B0604020202020204" pitchFamily="34" charset="0"/>
              </a:rPr>
              <a:t>4.  Which </a:t>
            </a:r>
            <a:r>
              <a:rPr lang="en-US" sz="2000" dirty="0">
                <a:latin typeface="Arial" panose="020B0604020202020204" pitchFamily="34" charset="0"/>
                <a:cs typeface="Arial" panose="020B0604020202020204" pitchFamily="34" charset="0"/>
              </a:rPr>
              <a:t>of the following is </a:t>
            </a:r>
            <a:r>
              <a:rPr lang="en-US" sz="2000" u="sng" dirty="0">
                <a:latin typeface="Arial" panose="020B0604020202020204" pitchFamily="34" charset="0"/>
                <a:cs typeface="Arial" panose="020B0604020202020204" pitchFamily="34" charset="0"/>
              </a:rPr>
              <a:t>not</a:t>
            </a:r>
            <a:r>
              <a:rPr lang="en-US" sz="2000" dirty="0">
                <a:latin typeface="Arial" panose="020B0604020202020204" pitchFamily="34" charset="0"/>
                <a:cs typeface="Arial" panose="020B0604020202020204" pitchFamily="34" charset="0"/>
              </a:rPr>
              <a:t> a permitting event that may prompt an individual to change health plans?</a:t>
            </a:r>
          </a:p>
          <a:p>
            <a:pPr marL="457200" indent="0">
              <a:buNone/>
            </a:pPr>
            <a:r>
              <a:rPr lang="en-US" sz="2000" dirty="0" smtClean="0">
                <a:latin typeface="Arial" panose="020B0604020202020204" pitchFamily="34" charset="0"/>
                <a:cs typeface="Arial" panose="020B0604020202020204" pitchFamily="34" charset="0"/>
              </a:rPr>
              <a:t>a.  Household </a:t>
            </a:r>
            <a:r>
              <a:rPr lang="en-US" sz="2000" dirty="0">
                <a:latin typeface="Arial" panose="020B0604020202020204" pitchFamily="34" charset="0"/>
                <a:cs typeface="Arial" panose="020B0604020202020204" pitchFamily="34" charset="0"/>
              </a:rPr>
              <a:t>move</a:t>
            </a:r>
          </a:p>
          <a:p>
            <a:pPr marL="457200" indent="0">
              <a:buNone/>
            </a:pPr>
            <a:r>
              <a:rPr lang="en-US" sz="2000" dirty="0" smtClean="0">
                <a:latin typeface="Arial" panose="020B0604020202020204" pitchFamily="34" charset="0"/>
                <a:cs typeface="Arial" panose="020B0604020202020204" pitchFamily="34" charset="0"/>
              </a:rPr>
              <a:t>b.  Change </a:t>
            </a:r>
            <a:r>
              <a:rPr lang="en-US" sz="2000" dirty="0">
                <a:latin typeface="Arial" panose="020B0604020202020204" pitchFamily="34" charset="0"/>
                <a:cs typeface="Arial" panose="020B0604020202020204" pitchFamily="34" charset="0"/>
              </a:rPr>
              <a:t>in employment location</a:t>
            </a:r>
          </a:p>
          <a:p>
            <a:pPr marL="457200" indent="0">
              <a:buNone/>
            </a:pPr>
            <a:r>
              <a:rPr lang="en-US" sz="2000" dirty="0" smtClean="0">
                <a:latin typeface="Arial" panose="020B0604020202020204" pitchFamily="34" charset="0"/>
                <a:cs typeface="Arial" panose="020B0604020202020204" pitchFamily="34" charset="0"/>
              </a:rPr>
              <a:t>c.  Retirement</a:t>
            </a:r>
            <a:endParaRPr lang="en-US" sz="2000" dirty="0">
              <a:latin typeface="Arial" panose="020B0604020202020204" pitchFamily="34" charset="0"/>
              <a:cs typeface="Arial" panose="020B0604020202020204" pitchFamily="34" charset="0"/>
            </a:endParaRPr>
          </a:p>
          <a:p>
            <a:pPr marL="457200" indent="0">
              <a:buNone/>
            </a:pPr>
            <a:r>
              <a:rPr lang="en-US" sz="2000" dirty="0" smtClean="0">
                <a:latin typeface="Arial" panose="020B0604020202020204" pitchFamily="34" charset="0"/>
                <a:cs typeface="Arial" panose="020B0604020202020204" pitchFamily="34" charset="0"/>
              </a:rPr>
              <a:t>d.  In-place </a:t>
            </a:r>
            <a:r>
              <a:rPr lang="en-US" sz="2000" dirty="0">
                <a:latin typeface="Arial" panose="020B0604020202020204" pitchFamily="34" charset="0"/>
                <a:cs typeface="Arial" panose="020B0604020202020204" pitchFamily="34" charset="0"/>
              </a:rPr>
              <a:t>promotion</a:t>
            </a:r>
          </a:p>
          <a:p>
            <a:pPr marL="11430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824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0525" y="457200"/>
            <a:ext cx="7543800" cy="914400"/>
          </a:xfrm>
        </p:spPr>
        <p:txBody>
          <a:bodyPr/>
          <a:lstStyle/>
          <a:p>
            <a:r>
              <a:rPr lang="en-US" b="1" dirty="0" smtClean="0">
                <a:latin typeface="Arial" panose="020B0604020202020204" pitchFamily="34" charset="0"/>
                <a:cs typeface="Arial" panose="020B0604020202020204" pitchFamily="34" charset="0"/>
              </a:rPr>
              <a:t>Role of the HR Professional 1</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390525" y="1447800"/>
            <a:ext cx="7915275" cy="4876800"/>
          </a:xfrm>
        </p:spPr>
        <p:txBody>
          <a:bodyPr anchor="t" anchorCtr="0">
            <a:noAutofit/>
          </a:bodyPr>
          <a:lstStyle/>
          <a:p>
            <a:pPr marL="114300" indent="0">
              <a:spcBef>
                <a:spcPts val="0"/>
              </a:spcBef>
              <a:spcAft>
                <a:spcPts val="1800"/>
              </a:spcAft>
              <a:buNone/>
            </a:pPr>
            <a:r>
              <a:rPr lang="en-US" sz="3200" dirty="0">
                <a:latin typeface="Arial" panose="020B0604020202020204" pitchFamily="34" charset="0"/>
                <a:cs typeface="Arial" panose="020B0604020202020204" pitchFamily="34" charset="0"/>
              </a:rPr>
              <a:t>Your Role is </a:t>
            </a:r>
            <a:r>
              <a:rPr lang="en-US" sz="3200" dirty="0" smtClean="0">
                <a:latin typeface="Arial" panose="020B0604020202020204" pitchFamily="34" charset="0"/>
                <a:cs typeface="Arial" panose="020B0604020202020204" pitchFamily="34" charset="0"/>
              </a:rPr>
              <a:t>Essential:</a:t>
            </a:r>
            <a:endParaRPr lang="en-US" sz="3200" dirty="0">
              <a:latin typeface="Arial" panose="020B0604020202020204" pitchFamily="34" charset="0"/>
              <a:cs typeface="Arial" panose="020B0604020202020204" pitchFamily="34" charset="0"/>
            </a:endParaRPr>
          </a:p>
          <a:p>
            <a:pPr>
              <a:spcBef>
                <a:spcPts val="0"/>
              </a:spcBef>
              <a:spcAft>
                <a:spcPts val="18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Provide accurate information to employees </a:t>
            </a:r>
            <a:r>
              <a:rPr lang="en-US" sz="3200" dirty="0">
                <a:latin typeface="Arial" panose="020B0604020202020204" pitchFamily="34" charset="0"/>
                <a:cs typeface="Arial" panose="020B0604020202020204" pitchFamily="34" charset="0"/>
              </a:rPr>
              <a:t>on </a:t>
            </a:r>
            <a:r>
              <a:rPr lang="en-US" sz="3200" dirty="0" smtClean="0">
                <a:latin typeface="Arial" panose="020B0604020202020204" pitchFamily="34" charset="0"/>
                <a:cs typeface="Arial" panose="020B0604020202020204" pitchFamily="34" charset="0"/>
              </a:rPr>
              <a:t>eligibility requirements and locating health policy resources.</a:t>
            </a:r>
          </a:p>
          <a:p>
            <a:pPr>
              <a:spcBef>
                <a:spcPts val="0"/>
              </a:spcBef>
              <a:spcAft>
                <a:spcPts val="1800"/>
              </a:spcAft>
            </a:pPr>
            <a:r>
              <a:rPr lang="en-US" sz="3200" dirty="0" smtClean="0">
                <a:latin typeface="Arial" panose="020B0604020202020204" pitchFamily="34" charset="0"/>
                <a:cs typeface="Arial" panose="020B0604020202020204" pitchFamily="34" charset="0"/>
              </a:rPr>
              <a:t>Ensure that only eligible employees and dependents are enrolled.</a:t>
            </a:r>
          </a:p>
        </p:txBody>
      </p:sp>
    </p:spTree>
    <p:extLst>
      <p:ext uri="{BB962C8B-B14F-4D97-AF65-F5344CB8AC3E}">
        <p14:creationId xmlns:p14="http://schemas.microsoft.com/office/powerpoint/2010/main" val="291935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92162"/>
          </a:xfrm>
        </p:spPr>
        <p:txBody>
          <a:bodyPr/>
          <a:lstStyle/>
          <a:p>
            <a:r>
              <a:rPr lang="en-US" b="1" dirty="0" smtClean="0">
                <a:latin typeface="Arial" panose="020B0604020202020204" pitchFamily="34" charset="0"/>
                <a:cs typeface="Arial" panose="020B0604020202020204" pitchFamily="34" charset="0"/>
              </a:rPr>
              <a:t>Quiz 3</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114300" indent="0">
              <a:spcBef>
                <a:spcPts val="0"/>
              </a:spcBef>
              <a:buNone/>
            </a:pPr>
            <a:r>
              <a:rPr lang="en-US" sz="2400" b="1" dirty="0">
                <a:latin typeface="Arial" panose="020B0604020202020204" pitchFamily="34" charset="0"/>
                <a:cs typeface="Arial" panose="020B0604020202020204" pitchFamily="34" charset="0"/>
              </a:rPr>
              <a:t>Bonus </a:t>
            </a:r>
            <a:r>
              <a:rPr lang="en-US" sz="2400" b="1" dirty="0" smtClean="0">
                <a:latin typeface="Arial" panose="020B0604020202020204" pitchFamily="34" charset="0"/>
                <a:cs typeface="Arial" panose="020B0604020202020204" pitchFamily="34" charset="0"/>
              </a:rPr>
              <a:t>Question</a:t>
            </a:r>
          </a:p>
          <a:p>
            <a:pPr marL="114300" indent="0">
              <a:spcBef>
                <a:spcPts val="0"/>
              </a:spcBef>
              <a:buNone/>
            </a:pPr>
            <a:endParaRPr lang="en-US" sz="2400" b="1" dirty="0">
              <a:latin typeface="Arial" panose="020B0604020202020204" pitchFamily="34" charset="0"/>
              <a:cs typeface="Arial" panose="020B0604020202020204" pitchFamily="34" charset="0"/>
            </a:endParaRPr>
          </a:p>
          <a:p>
            <a:pPr marL="114300" indent="0">
              <a:spcBef>
                <a:spcPts val="0"/>
              </a:spcBef>
              <a:buNone/>
            </a:pPr>
            <a:r>
              <a:rPr lang="en-US" sz="2600" dirty="0" smtClean="0">
                <a:latin typeface="Arial" panose="020B0604020202020204" pitchFamily="34" charset="0"/>
                <a:cs typeface="Arial" panose="020B0604020202020204" pitchFamily="34" charset="0"/>
              </a:rPr>
              <a:t>5.  How </a:t>
            </a:r>
            <a:r>
              <a:rPr lang="en-US" sz="2600" dirty="0">
                <a:latin typeface="Arial" panose="020B0604020202020204" pitchFamily="34" charset="0"/>
                <a:cs typeface="Arial" panose="020B0604020202020204" pitchFamily="34" charset="0"/>
              </a:rPr>
              <a:t>often are open </a:t>
            </a:r>
            <a:r>
              <a:rPr lang="en-US" sz="2600" dirty="0" smtClean="0">
                <a:latin typeface="Arial" panose="020B0604020202020204" pitchFamily="34" charset="0"/>
                <a:cs typeface="Arial" panose="020B0604020202020204" pitchFamily="34" charset="0"/>
              </a:rPr>
              <a:t>enrollments </a:t>
            </a:r>
            <a:r>
              <a:rPr lang="en-US" sz="2600" dirty="0">
                <a:latin typeface="Arial" panose="020B0604020202020204" pitchFamily="34" charset="0"/>
                <a:cs typeface="Arial" panose="020B0604020202020204" pitchFamily="34" charset="0"/>
              </a:rPr>
              <a:t>required per </a:t>
            </a:r>
            <a:r>
              <a:rPr lang="en-US" sz="2600" dirty="0" smtClean="0">
                <a:latin typeface="Arial" panose="020B0604020202020204" pitchFamily="34" charset="0"/>
                <a:cs typeface="Arial" panose="020B0604020202020204" pitchFamily="34" charset="0"/>
              </a:rPr>
              <a:t>the Public Employees’ Medical and Hospital Care Act (PEHMCA)?</a:t>
            </a:r>
          </a:p>
          <a:p>
            <a:pPr marL="114300" indent="0">
              <a:spcBef>
                <a:spcPts val="0"/>
              </a:spcBef>
              <a:buNone/>
            </a:pPr>
            <a:endParaRPr lang="en-US" sz="2600" dirty="0">
              <a:latin typeface="Arial" panose="020B0604020202020204" pitchFamily="34" charset="0"/>
              <a:cs typeface="Arial" panose="020B0604020202020204" pitchFamily="34" charset="0"/>
            </a:endParaRPr>
          </a:p>
          <a:p>
            <a:pPr marL="457200" indent="0">
              <a:spcBef>
                <a:spcPts val="0"/>
              </a:spcBef>
              <a:buNone/>
            </a:pPr>
            <a:r>
              <a:rPr lang="en-US" sz="2600" dirty="0" smtClean="0">
                <a:latin typeface="Arial" panose="020B0604020202020204" pitchFamily="34" charset="0"/>
                <a:cs typeface="Arial" panose="020B0604020202020204" pitchFamily="34" charset="0"/>
              </a:rPr>
              <a:t>a.  Annually</a:t>
            </a:r>
            <a:endParaRPr lang="en-US" sz="2600" dirty="0">
              <a:latin typeface="Arial" panose="020B0604020202020204" pitchFamily="34" charset="0"/>
              <a:cs typeface="Arial" panose="020B0604020202020204" pitchFamily="34" charset="0"/>
            </a:endParaRPr>
          </a:p>
          <a:p>
            <a:pPr marL="457200" indent="0">
              <a:buNone/>
            </a:pPr>
            <a:r>
              <a:rPr lang="en-US" sz="2600" dirty="0" smtClean="0">
                <a:latin typeface="Arial" panose="020B0604020202020204" pitchFamily="34" charset="0"/>
                <a:cs typeface="Arial" panose="020B0604020202020204" pitchFamily="34" charset="0"/>
              </a:rPr>
              <a:t>b.  Once </a:t>
            </a:r>
            <a:r>
              <a:rPr lang="en-US" sz="2600" dirty="0">
                <a:latin typeface="Arial" panose="020B0604020202020204" pitchFamily="34" charset="0"/>
                <a:cs typeface="Arial" panose="020B0604020202020204" pitchFamily="34" charset="0"/>
              </a:rPr>
              <a:t>every other year</a:t>
            </a:r>
          </a:p>
          <a:p>
            <a:pPr marL="457200" indent="0">
              <a:buNone/>
            </a:pPr>
            <a:r>
              <a:rPr lang="en-US" sz="2600" dirty="0" smtClean="0">
                <a:latin typeface="Arial" panose="020B0604020202020204" pitchFamily="34" charset="0"/>
                <a:cs typeface="Arial" panose="020B0604020202020204" pitchFamily="34" charset="0"/>
              </a:rPr>
              <a:t>c.  Once </a:t>
            </a:r>
            <a:r>
              <a:rPr lang="en-US" sz="2600" dirty="0">
                <a:latin typeface="Arial" panose="020B0604020202020204" pitchFamily="34" charset="0"/>
                <a:cs typeface="Arial" panose="020B0604020202020204" pitchFamily="34" charset="0"/>
              </a:rPr>
              <a:t>every three years</a:t>
            </a:r>
          </a:p>
          <a:p>
            <a:pPr marL="457200" indent="0">
              <a:buNone/>
            </a:pPr>
            <a:r>
              <a:rPr lang="en-US" sz="2600" dirty="0" smtClean="0">
                <a:latin typeface="Arial" panose="020B0604020202020204" pitchFamily="34" charset="0"/>
                <a:cs typeface="Arial" panose="020B0604020202020204" pitchFamily="34" charset="0"/>
              </a:rPr>
              <a:t>d.  Periodically</a:t>
            </a:r>
            <a:endParaRPr lang="en-US" sz="2600" dirty="0">
              <a:latin typeface="Arial" panose="020B0604020202020204" pitchFamily="34" charset="0"/>
              <a:cs typeface="Arial" panose="020B0604020202020204" pitchFamily="34" charset="0"/>
            </a:endParaRPr>
          </a:p>
          <a:p>
            <a:pPr marL="11430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1510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Questions</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304800" y="2438400"/>
            <a:ext cx="8382000" cy="2408238"/>
          </a:xfrm>
        </p:spPr>
        <p:txBody>
          <a:bodyPr/>
          <a:lstStyle/>
          <a:p>
            <a:pPr marL="0" indent="0" algn="ctr">
              <a:buNone/>
            </a:pPr>
            <a:r>
              <a:rPr lang="en-US" sz="9600" b="1" dirty="0" smtClean="0">
                <a:latin typeface="Arial" panose="020B0604020202020204" pitchFamily="34" charset="0"/>
                <a:cs typeface="Arial" panose="020B0604020202020204" pitchFamily="34" charset="0"/>
              </a:rPr>
              <a:t>?</a:t>
            </a:r>
            <a:endParaRPr lang="en-US" sz="9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0C65035-9AD5-42B1-84AC-939784913F7D}" type="slidenum">
              <a:rPr lang="en-US" smtClean="0"/>
              <a:t>61</a:t>
            </a:fld>
            <a:endParaRPr lang="en-US" dirty="0"/>
          </a:p>
        </p:txBody>
      </p:sp>
    </p:spTree>
    <p:extLst>
      <p:ext uri="{BB962C8B-B14F-4D97-AF65-F5344CB8AC3E}">
        <p14:creationId xmlns:p14="http://schemas.microsoft.com/office/powerpoint/2010/main" val="1158332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Role of the HR </a:t>
            </a:r>
            <a:r>
              <a:rPr lang="en-US" b="1" dirty="0" smtClean="0">
                <a:latin typeface="Arial" panose="020B0604020202020204" pitchFamily="34" charset="0"/>
                <a:cs typeface="Arial" panose="020B0604020202020204" pitchFamily="34" charset="0"/>
              </a:rPr>
              <a:t>Professional 2</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7620000" cy="4648200"/>
          </a:xfrm>
        </p:spPr>
        <p:txBody>
          <a:bodyPr/>
          <a:lstStyle/>
          <a:p>
            <a:pPr>
              <a:spcBef>
                <a:spcPts val="0"/>
              </a:spcBef>
              <a:spcAft>
                <a:spcPts val="1800"/>
              </a:spcAft>
            </a:pPr>
            <a:r>
              <a:rPr lang="en-US" sz="3200" dirty="0" smtClean="0">
                <a:latin typeface="Arial" panose="020B0604020202020204" pitchFamily="34" charset="0"/>
                <a:cs typeface="Arial" panose="020B0604020202020204" pitchFamily="34" charset="0"/>
              </a:rPr>
              <a:t>Process </a:t>
            </a:r>
            <a:r>
              <a:rPr lang="en-US" sz="3200" dirty="0">
                <a:latin typeface="Arial" panose="020B0604020202020204" pitchFamily="34" charset="0"/>
                <a:cs typeface="Arial" panose="020B0604020202020204" pitchFamily="34" charset="0"/>
              </a:rPr>
              <a:t>enrollments </a:t>
            </a:r>
            <a:r>
              <a:rPr lang="en-US" sz="3200" dirty="0" smtClean="0">
                <a:latin typeface="Arial" panose="020B0604020202020204" pitchFamily="34" charset="0"/>
                <a:cs typeface="Arial" panose="020B0604020202020204" pitchFamily="34" charset="0"/>
              </a:rPr>
              <a:t>timely</a:t>
            </a:r>
            <a:endParaRPr lang="en-US" sz="3200" dirty="0">
              <a:latin typeface="Arial" panose="020B0604020202020204" pitchFamily="34" charset="0"/>
              <a:cs typeface="Arial" panose="020B0604020202020204" pitchFamily="34" charset="0"/>
            </a:endParaRPr>
          </a:p>
          <a:p>
            <a:pPr>
              <a:spcBef>
                <a:spcPts val="0"/>
              </a:spcBef>
              <a:spcAft>
                <a:spcPts val="1800"/>
              </a:spcAft>
            </a:pPr>
            <a:r>
              <a:rPr lang="en-US" sz="3200" dirty="0">
                <a:latin typeface="Arial" panose="020B0604020202020204" pitchFamily="34" charset="0"/>
                <a:cs typeface="Arial" panose="020B0604020202020204" pitchFamily="34" charset="0"/>
              </a:rPr>
              <a:t>Retain </a:t>
            </a:r>
            <a:r>
              <a:rPr lang="en-US" sz="3200" dirty="0" smtClean="0">
                <a:latin typeface="Arial" panose="020B0604020202020204" pitchFamily="34" charset="0"/>
                <a:cs typeface="Arial" panose="020B0604020202020204" pitchFamily="34" charset="0"/>
              </a:rPr>
              <a:t>all required </a:t>
            </a:r>
            <a:r>
              <a:rPr lang="en-US" sz="3200" dirty="0">
                <a:latin typeface="Arial" panose="020B0604020202020204" pitchFamily="34" charset="0"/>
                <a:cs typeface="Arial" panose="020B0604020202020204" pitchFamily="34" charset="0"/>
              </a:rPr>
              <a:t>documentation in OPF</a:t>
            </a:r>
          </a:p>
          <a:p>
            <a:pPr lvl="0">
              <a:spcBef>
                <a:spcPts val="0"/>
              </a:spcBef>
              <a:spcAft>
                <a:spcPts val="1800"/>
              </a:spcAft>
            </a:pPr>
            <a:r>
              <a:rPr lang="en-US" sz="3200" dirty="0">
                <a:latin typeface="Arial" panose="020B0604020202020204" pitchFamily="34" charset="0"/>
                <a:cs typeface="Arial" panose="020B0604020202020204" pitchFamily="34" charset="0"/>
              </a:rPr>
              <a:t>Proactively monitor continued </a:t>
            </a:r>
            <a:r>
              <a:rPr lang="en-US" sz="3200" dirty="0" smtClean="0">
                <a:latin typeface="Arial" panose="020B0604020202020204" pitchFamily="34" charset="0"/>
                <a:cs typeface="Arial" panose="020B0604020202020204" pitchFamily="34" charset="0"/>
              </a:rPr>
              <a:t>eligibility of employees and their dependents, including parent-child relationship (PCR) dependents.</a:t>
            </a:r>
            <a:endParaRPr lang="en-US" sz="3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941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7543800" cy="1066800"/>
          </a:xfrm>
        </p:spPr>
        <p:txBody>
          <a:bodyPr/>
          <a:lstStyle/>
          <a:p>
            <a:r>
              <a:rPr lang="en-US" b="1" dirty="0" smtClean="0">
                <a:latin typeface="Arial" panose="020B0604020202020204" pitchFamily="34" charset="0"/>
                <a:cs typeface="Arial" panose="020B0604020202020204" pitchFamily="34" charset="0"/>
              </a:rPr>
              <a:t>There’s a Lot to Know</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524000"/>
            <a:ext cx="7620000" cy="4953000"/>
          </a:xfrm>
        </p:spPr>
        <p:txBody>
          <a:bodyPr anchor="t" anchorCtr="0">
            <a:normAutofit/>
          </a:bodyPr>
          <a:lstStyle/>
          <a:p>
            <a:pPr>
              <a:spcBef>
                <a:spcPts val="0"/>
              </a:spcBef>
              <a:spcAft>
                <a:spcPts val="1800"/>
              </a:spcAft>
              <a:buFont typeface="Arial" pitchFamily="34" charset="0"/>
              <a:buChar char="•"/>
            </a:pPr>
            <a:r>
              <a:rPr lang="en-US" sz="3600" dirty="0" smtClean="0">
                <a:latin typeface="Arial" panose="020B0604020202020204" pitchFamily="34" charset="0"/>
                <a:cs typeface="Arial" panose="020B0604020202020204" pitchFamily="34" charset="0"/>
              </a:rPr>
              <a:t>Resources</a:t>
            </a:r>
          </a:p>
          <a:p>
            <a:pPr>
              <a:spcBef>
                <a:spcPts val="0"/>
              </a:spcBef>
              <a:spcAft>
                <a:spcPts val="1800"/>
              </a:spcAft>
              <a:buFont typeface="Arial" pitchFamily="34" charset="0"/>
              <a:buChar char="•"/>
            </a:pPr>
            <a:r>
              <a:rPr lang="en-US" sz="3600" dirty="0" smtClean="0">
                <a:latin typeface="Arial" panose="020B0604020202020204" pitchFamily="34" charset="0"/>
                <a:cs typeface="Arial" panose="020B0604020202020204" pitchFamily="34" charset="0"/>
              </a:rPr>
              <a:t>Eligibility </a:t>
            </a:r>
          </a:p>
          <a:p>
            <a:pPr>
              <a:spcBef>
                <a:spcPts val="0"/>
              </a:spcBef>
              <a:spcAft>
                <a:spcPts val="1800"/>
              </a:spcAft>
            </a:pPr>
            <a:r>
              <a:rPr lang="en-US" sz="3600" dirty="0" smtClean="0">
                <a:latin typeface="Arial" panose="020B0604020202020204" pitchFamily="34" charset="0"/>
                <a:cs typeface="Arial" panose="020B0604020202020204" pitchFamily="34" charset="0"/>
              </a:rPr>
              <a:t>my|CalPERS</a:t>
            </a:r>
          </a:p>
          <a:p>
            <a:pPr>
              <a:spcBef>
                <a:spcPts val="0"/>
              </a:spcBef>
              <a:spcAft>
                <a:spcPts val="1800"/>
              </a:spcAft>
            </a:pPr>
            <a:r>
              <a:rPr lang="en-US" sz="3600" dirty="0" smtClean="0">
                <a:latin typeface="Arial" panose="020B0604020202020204" pitchFamily="34" charset="0"/>
                <a:cs typeface="Arial" panose="020B0604020202020204" pitchFamily="34" charset="0"/>
              </a:rPr>
              <a:t>Availability of plans in your area (PPO/HMO/EPO)</a:t>
            </a:r>
            <a:endParaRPr lang="en-US" sz="3600" dirty="0">
              <a:latin typeface="Arial" panose="020B0604020202020204" pitchFamily="34" charset="0"/>
              <a:cs typeface="Arial" panose="020B0604020202020204" pitchFamily="34" charset="0"/>
            </a:endParaRPr>
          </a:p>
          <a:p>
            <a:pPr>
              <a:spcBef>
                <a:spcPts val="0"/>
              </a:spcBef>
              <a:spcAft>
                <a:spcPts val="1800"/>
              </a:spcAft>
              <a:buFont typeface="Arial" pitchFamily="34" charset="0"/>
              <a:buChar char="•"/>
            </a:pPr>
            <a:endParaRPr lang="en-US" sz="3600" dirty="0" smtClean="0">
              <a:latin typeface="Arial" panose="020B0604020202020204" pitchFamily="34" charset="0"/>
              <a:cs typeface="Arial" panose="020B0604020202020204" pitchFamily="34" charset="0"/>
            </a:endParaRPr>
          </a:p>
          <a:p>
            <a:pPr marL="114300" indent="0">
              <a:spcBef>
                <a:spcPts val="0"/>
              </a:spcBef>
              <a:spcAft>
                <a:spcPts val="1800"/>
              </a:spcAft>
              <a:buNone/>
            </a:pP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73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2450" y="457200"/>
            <a:ext cx="7543800" cy="914400"/>
          </a:xfrm>
        </p:spPr>
        <p:txBody>
          <a:bodyPr/>
          <a:lstStyle/>
          <a:p>
            <a:r>
              <a:rPr lang="en-US" b="1" dirty="0" smtClean="0">
                <a:latin typeface="Arial" panose="020B0604020202020204" pitchFamily="34" charset="0"/>
                <a:cs typeface="Arial" panose="020B0604020202020204" pitchFamily="34" charset="0"/>
              </a:rPr>
              <a:t>Discussion</a:t>
            </a:r>
            <a:endParaRPr lang="en-US"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371600"/>
            <a:ext cx="7696200" cy="4495800"/>
          </a:xfrm>
        </p:spPr>
        <p:txBody>
          <a:bodyPr anchor="t" anchorCtr="0">
            <a:normAutofit/>
          </a:bodyPr>
          <a:lstStyle/>
          <a:p>
            <a:pPr marL="114300" indent="0">
              <a:lnSpc>
                <a:spcPct val="110000"/>
              </a:lnSpc>
              <a:spcBef>
                <a:spcPts val="0"/>
              </a:spcBef>
              <a:buNone/>
            </a:pPr>
            <a:r>
              <a:rPr lang="en-US" sz="3200" dirty="0">
                <a:effectLst/>
                <a:latin typeface="Arial" panose="020B0604020202020204" pitchFamily="34" charset="0"/>
                <a:cs typeface="Arial" panose="020B0604020202020204" pitchFamily="34" charset="0"/>
              </a:rPr>
              <a:t>An employee comes to you </a:t>
            </a:r>
            <a:r>
              <a:rPr lang="en-US" sz="3200" dirty="0" smtClean="0">
                <a:effectLst/>
                <a:latin typeface="Arial" panose="020B0604020202020204" pitchFamily="34" charset="0"/>
                <a:cs typeface="Arial" panose="020B0604020202020204" pitchFamily="34" charset="0"/>
              </a:rPr>
              <a:t>expressing confusion </a:t>
            </a:r>
            <a:r>
              <a:rPr lang="en-US" sz="3200" dirty="0">
                <a:effectLst/>
                <a:latin typeface="Arial" panose="020B0604020202020204" pitchFamily="34" charset="0"/>
                <a:cs typeface="Arial" panose="020B0604020202020204" pitchFamily="34" charset="0"/>
              </a:rPr>
              <a:t>in selecting a health plan, and asks </a:t>
            </a:r>
            <a:r>
              <a:rPr lang="en-US" sz="3200" dirty="0" smtClean="0">
                <a:effectLst/>
                <a:latin typeface="Arial" panose="020B0604020202020204" pitchFamily="34" charset="0"/>
                <a:cs typeface="Arial" panose="020B0604020202020204" pitchFamily="34" charset="0"/>
              </a:rPr>
              <a:t>which </a:t>
            </a:r>
            <a:r>
              <a:rPr lang="en-US" sz="3200" dirty="0">
                <a:effectLst/>
                <a:latin typeface="Arial" panose="020B0604020202020204" pitchFamily="34" charset="0"/>
                <a:cs typeface="Arial" panose="020B0604020202020204" pitchFamily="34" charset="0"/>
              </a:rPr>
              <a:t>health plan is the best.  What actions would you </a:t>
            </a:r>
            <a:r>
              <a:rPr lang="en-US" sz="3200" dirty="0" smtClean="0">
                <a:effectLst/>
                <a:latin typeface="Arial" panose="020B0604020202020204" pitchFamily="34" charset="0"/>
                <a:cs typeface="Arial" panose="020B0604020202020204" pitchFamily="34" charset="0"/>
              </a:rPr>
              <a:t>take, and what </a:t>
            </a:r>
            <a:r>
              <a:rPr lang="en-US" sz="3200" dirty="0">
                <a:effectLst/>
                <a:latin typeface="Arial" panose="020B0604020202020204" pitchFamily="34" charset="0"/>
                <a:cs typeface="Arial" panose="020B0604020202020204" pitchFamily="34" charset="0"/>
              </a:rPr>
              <a:t>information would you provide </a:t>
            </a:r>
            <a:r>
              <a:rPr lang="en-US" sz="3200" dirty="0" smtClean="0">
                <a:effectLst/>
                <a:latin typeface="Arial" panose="020B0604020202020204" pitchFamily="34" charset="0"/>
                <a:cs typeface="Arial" panose="020B0604020202020204" pitchFamily="34" charset="0"/>
              </a:rPr>
              <a:t>to assist </a:t>
            </a:r>
            <a:r>
              <a:rPr lang="en-US" sz="3200" dirty="0">
                <a:effectLst/>
                <a:latin typeface="Arial" panose="020B0604020202020204" pitchFamily="34" charset="0"/>
                <a:cs typeface="Arial" panose="020B0604020202020204" pitchFamily="34" charset="0"/>
              </a:rPr>
              <a:t>them in making a selection?</a:t>
            </a:r>
          </a:p>
          <a:p>
            <a:pPr marL="18288" lvl="0" indent="0">
              <a:spcAft>
                <a:spcPts val="800"/>
              </a:spcAft>
              <a:buNone/>
            </a:pP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1147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lHR Colors">
      <a:dk1>
        <a:sysClr val="windowText" lastClr="000000"/>
      </a:dk1>
      <a:lt1>
        <a:sysClr val="window" lastClr="FFFFFF"/>
      </a:lt1>
      <a:dk2>
        <a:srgbClr val="0068AA"/>
      </a:dk2>
      <a:lt2>
        <a:srgbClr val="5DC1FF"/>
      </a:lt2>
      <a:accent1>
        <a:srgbClr val="AB76CC"/>
      </a:accent1>
      <a:accent2>
        <a:srgbClr val="5D2D7A"/>
      </a:accent2>
      <a:accent3>
        <a:srgbClr val="71BF43"/>
      </a:accent3>
      <a:accent4>
        <a:srgbClr val="FCB614"/>
      </a:accent4>
      <a:accent5>
        <a:srgbClr val="EF8126"/>
      </a:accent5>
      <a:accent6>
        <a:srgbClr val="447327"/>
      </a:accent6>
      <a:hlink>
        <a:srgbClr val="003355"/>
      </a:hlink>
      <a:folHlink>
        <a:srgbClr val="2239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HR_x0020_Unit xmlns="d09d1775-0ef4-463c-b37e-63d33e6c9716">51</CHR_x0020_Unit>
    <KpiDescription xmlns="http://schemas.microsoft.com/sharepoint/v3">Health PowerPoint Presentation</KpiDescription>
    <PublishingExpirationDate xmlns="http://schemas.microsoft.com/sharepoint/v3" xsi:nil="true"/>
    <PublishingStartDate xmlns="http://schemas.microsoft.com/sharepoint/v3" xsi:nil="true"/>
    <_x0035_08_x0020_Accessible xmlns="d09d1775-0ef4-463c-b37e-63d33e6c9716">FALSE</_x0035_08_x0020_Accessible>
    <RemediatedBy xmlns="d09d1775-0ef4-463c-b37e-63d33e6c97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E45BC936D4D548A9E495258D6D971A" ma:contentTypeVersion="9" ma:contentTypeDescription="Create a new document." ma:contentTypeScope="" ma:versionID="4d0240f823d109fe3b95da54d307b041">
  <xsd:schema xmlns:xsd="http://www.w3.org/2001/XMLSchema" xmlns:xs="http://www.w3.org/2001/XMLSchema" xmlns:p="http://schemas.microsoft.com/office/2006/metadata/properties" xmlns:ns1="http://schemas.microsoft.com/sharepoint/v3" xmlns:ns4="d09d1775-0ef4-463c-b37e-63d33e6c9716" targetNamespace="http://schemas.microsoft.com/office/2006/metadata/properties" ma:root="true" ma:fieldsID="d9d4230a20a07442b5171767d4ac5db0" ns1:_="" ns4:_="">
    <xsd:import namespace="http://schemas.microsoft.com/sharepoint/v3"/>
    <xsd:import namespace="d09d1775-0ef4-463c-b37e-63d33e6c9716"/>
    <xsd:element name="properties">
      <xsd:complexType>
        <xsd:sequence>
          <xsd:element name="documentManagement">
            <xsd:complexType>
              <xsd:all>
                <xsd:element ref="ns1:PublishingStartDate" minOccurs="0"/>
                <xsd:element ref="ns1:PublishingExpirationDate" minOccurs="0"/>
                <xsd:element ref="ns1:KpiDescription" minOccurs="0"/>
                <xsd:element ref="ns4:CHR_x0020_Unit"/>
                <xsd:element ref="ns4:Program_x003a_Program_x0020_role" minOccurs="0"/>
                <xsd:element ref="ns4:SharedWithUsers" minOccurs="0"/>
                <xsd:element ref="ns4:_x0035_08_x0020_Accessible" minOccurs="0"/>
                <xsd:element ref="ns4:Remediat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KpiDescription" ma:index="11" nillable="true" ma:displayName="Description" ma:description="The description provides information about the purpose of the goal." ma:internalName="Kpi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9d1775-0ef4-463c-b37e-63d33e6c9716" elementFormDefault="qualified">
    <xsd:import namespace="http://schemas.microsoft.com/office/2006/documentManagement/types"/>
    <xsd:import namespace="http://schemas.microsoft.com/office/infopath/2007/PartnerControls"/>
    <xsd:element name="CHR_x0020_Unit" ma:index="13" ma:displayName="Program" ma:description="Listing of division units." ma:list="{105bd9b9-9305-4025-9c2f-d796fb1e1b3c}" ma:internalName="CHR_x0020_Unit" ma:showField="Title" ma:web="d09d1775-0ef4-463c-b37e-63d33e6c9716">
      <xsd:simpleType>
        <xsd:restriction base="dms:Lookup"/>
      </xsd:simpleType>
    </xsd:element>
    <xsd:element name="Program_x003a_Program_x0020_role" ma:index="14" nillable="true" ma:displayName="Program:Program role" ma:list="{105bd9b9-9305-4025-9c2f-d796fb1e1b3c}" ma:internalName="Program_x003A_Program_x0020_role" ma:readOnly="true" ma:showField="PublishingContactName" ma:web="d09d1775-0ef4-463c-b37e-63d33e6c9716">
      <xsd:simpleType>
        <xsd:restriction base="dms:Lookup"/>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35_08_x0020_Accessible" ma:index="16" nillable="true" ma:displayName="Is Accessible" ma:default="FALSE" ma:format="Dropdown" ma:internalName="_x0035_08_x0020_Accessible">
      <xsd:simpleType>
        <xsd:restriction base="dms:Choice">
          <xsd:enumeration value="TRUE"/>
          <xsd:enumeration value="FALSE"/>
        </xsd:restriction>
      </xsd:simpleType>
    </xsd:element>
    <xsd:element name="RemediatedBy" ma:index="17" nillable="true" ma:displayName="RemediatedBy" ma:internalName="RemediatedB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A10AF1A02E5F6A41AF1F2B874F6F397A" ma:contentTypeVersion="0" ma:contentTypeDescription="Create a new document." ma:contentTypeScope="" ma:versionID="d6283cfab7cf0d83c9f237b4f86c230c">
  <xsd:schema xmlns:xsd="http://www.w3.org/2001/XMLSchema" xmlns:xs="http://www.w3.org/2001/XMLSchema" xmlns:p="http://schemas.microsoft.com/office/2006/metadata/properties" targetNamespace="http://schemas.microsoft.com/office/2006/metadata/properties" ma:root="true" ma:fieldsID="100faa3b2a1833a790ca8f8110f575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EC8695-8653-4F74-8234-A4A1A9297075}">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31857465-4588-48BC-92BE-C715148B2CDF}">
  <ds:schemaRefs>
    <ds:schemaRef ds:uri="http://schemas.microsoft.com/sharepoint/v3/contenttype/forms"/>
  </ds:schemaRefs>
</ds:datastoreItem>
</file>

<file path=customXml/itemProps3.xml><?xml version="1.0" encoding="utf-8"?>
<ds:datastoreItem xmlns:ds="http://schemas.openxmlformats.org/officeDocument/2006/customXml" ds:itemID="{B41E4E37-D7DE-42FD-819F-B2CE6261D0D6}"/>
</file>

<file path=customXml/itemProps4.xml><?xml version="1.0" encoding="utf-8"?>
<ds:datastoreItem xmlns:ds="http://schemas.openxmlformats.org/officeDocument/2006/customXml" ds:itemID="{768BF9C8-F2E5-4A7C-A918-A6EC2675B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13806</TotalTime>
  <Words>3410</Words>
  <Application>Microsoft Office PowerPoint</Application>
  <PresentationFormat>On-screen Show (4:3)</PresentationFormat>
  <Paragraphs>597</Paragraphs>
  <Slides>61</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Century Gothic</vt:lpstr>
      <vt:lpstr>Verdana</vt:lpstr>
      <vt:lpstr>Wingdings</vt:lpstr>
      <vt:lpstr>Office Theme</vt:lpstr>
      <vt:lpstr>  Health Benefits  Administration </vt:lpstr>
      <vt:lpstr>Learning Objectives</vt:lpstr>
      <vt:lpstr> Pre-Quiz 1</vt:lpstr>
      <vt:lpstr> Pre-Quiz 2</vt:lpstr>
      <vt:lpstr>Pre-Quiz 3</vt:lpstr>
      <vt:lpstr>Role of the HR Professional 1</vt:lpstr>
      <vt:lpstr>Role of the HR Professional 2</vt:lpstr>
      <vt:lpstr>There’s a Lot to Know</vt:lpstr>
      <vt:lpstr>Discussion</vt:lpstr>
      <vt:lpstr>CalPERS Resources</vt:lpstr>
      <vt:lpstr>Know the Rules 1</vt:lpstr>
      <vt:lpstr>Know the Rules 2</vt:lpstr>
      <vt:lpstr>Why is all this important?</vt:lpstr>
      <vt:lpstr>Eligibility</vt:lpstr>
      <vt:lpstr>Eligible Employees 1</vt:lpstr>
      <vt:lpstr>Eligible Employees 2</vt:lpstr>
      <vt:lpstr>Ineligible Employees </vt:lpstr>
      <vt:lpstr>Dependent Eligibility</vt:lpstr>
      <vt:lpstr> Health Benefit Plan Enrollment Form for Active Employees (CalPERS HBD – 12) </vt:lpstr>
      <vt:lpstr>Dependent Eligibility Verification  Checklist (CalHR Form 781) </vt:lpstr>
      <vt:lpstr>Required Enrollment Documents and Information</vt:lpstr>
      <vt:lpstr>Ineligible Dependents 1</vt:lpstr>
      <vt:lpstr>Ineligible Dependents 2</vt:lpstr>
      <vt:lpstr>Ineligible Dependents 3 </vt:lpstr>
      <vt:lpstr>  Disabled Adult Dependent Child 1</vt:lpstr>
      <vt:lpstr>  Disabled Adult Dependent Child 2</vt:lpstr>
      <vt:lpstr> Disabled Adult Dependent Child 3</vt:lpstr>
      <vt:lpstr>PCR Eligibility</vt:lpstr>
      <vt:lpstr>PCR Eligibility Procedure</vt:lpstr>
      <vt:lpstr> Enrolling PCR Child Under Age 19 </vt:lpstr>
      <vt:lpstr>Re-certifying PCR Child  Under Age 19</vt:lpstr>
      <vt:lpstr>  Enrolling and Re-certifying PCR Child, Age 19 to 26</vt:lpstr>
      <vt:lpstr> PCR Annual Recertification</vt:lpstr>
      <vt:lpstr> PCR Discussion 1</vt:lpstr>
      <vt:lpstr>PCR Discussion 2</vt:lpstr>
      <vt:lpstr>Dependent Re-Verification (DRV) 1</vt:lpstr>
      <vt:lpstr>Dependent Re-Verification (DRV) 2</vt:lpstr>
      <vt:lpstr>Dependent Re-Verification (DRV) 3</vt:lpstr>
      <vt:lpstr>Dependent Re-Verification (DRV) 4</vt:lpstr>
      <vt:lpstr>Dependent Re-Verification (DRV) 5</vt:lpstr>
      <vt:lpstr>Benefit Entitlement</vt:lpstr>
      <vt:lpstr>Enrollment 1 </vt:lpstr>
      <vt:lpstr>Enrollment 2  </vt:lpstr>
      <vt:lpstr>New Enrollment</vt:lpstr>
      <vt:lpstr>Open Enrollment</vt:lpstr>
      <vt:lpstr>Special Enrollment</vt:lpstr>
      <vt:lpstr>Late Enrollment (HIPAA)</vt:lpstr>
      <vt:lpstr>Transactions</vt:lpstr>
      <vt:lpstr>Mandatory Transactions</vt:lpstr>
      <vt:lpstr>Permissive Transactions</vt:lpstr>
      <vt:lpstr>Health Plan Change</vt:lpstr>
      <vt:lpstr>Not Permitted</vt:lpstr>
      <vt:lpstr>Off Pay Status</vt:lpstr>
      <vt:lpstr> Employee Must Report Timely</vt:lpstr>
      <vt:lpstr>Divorce or Domestic Partner Termination 1</vt:lpstr>
      <vt:lpstr>Divorce or Domestic Partner Termination 2</vt:lpstr>
      <vt:lpstr>Divorce or Domestic Partner Termination 3</vt:lpstr>
      <vt:lpstr> Quiz 1</vt:lpstr>
      <vt:lpstr>   Quiz 2</vt:lpstr>
      <vt:lpstr>Quiz 3</vt:lpstr>
      <vt:lpstr>Questions </vt:lpstr>
    </vt:vector>
  </TitlesOfParts>
  <Company>California Department of Human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Greenfield, Kara</dc:creator>
  <cp:keywords>BAM training, health powerpoint presentation</cp:keywords>
  <cp:lastModifiedBy>Martin, Machelle</cp:lastModifiedBy>
  <cp:revision>228</cp:revision>
  <cp:lastPrinted>2018-03-06T00:44:34Z</cp:lastPrinted>
  <dcterms:created xsi:type="dcterms:W3CDTF">2016-09-29T15:47:45Z</dcterms:created>
  <dcterms:modified xsi:type="dcterms:W3CDTF">2019-03-05T19:41:41Z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0x01010035E45BC936D4D548A9E495258D6D971A</vt:lpwstr>
  </property>
</Properties>
</file>