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66"/>
  </p:notesMasterIdLst>
  <p:handoutMasterIdLst>
    <p:handoutMasterId r:id="rId67"/>
  </p:handoutMasterIdLst>
  <p:sldIdLst>
    <p:sldId id="268" r:id="rId5"/>
    <p:sldId id="283" r:id="rId6"/>
    <p:sldId id="284" r:id="rId7"/>
    <p:sldId id="285" r:id="rId8"/>
    <p:sldId id="286" r:id="rId9"/>
    <p:sldId id="287" r:id="rId10"/>
    <p:sldId id="288" r:id="rId11"/>
    <p:sldId id="289" r:id="rId12"/>
    <p:sldId id="290" r:id="rId13"/>
    <p:sldId id="291" r:id="rId14"/>
    <p:sldId id="292" r:id="rId15"/>
    <p:sldId id="293" r:id="rId16"/>
    <p:sldId id="294" r:id="rId17"/>
    <p:sldId id="295" r:id="rId18"/>
    <p:sldId id="296" r:id="rId19"/>
    <p:sldId id="297" r:id="rId20"/>
    <p:sldId id="298" r:id="rId21"/>
    <p:sldId id="301" r:id="rId22"/>
    <p:sldId id="302" r:id="rId23"/>
    <p:sldId id="303" r:id="rId24"/>
    <p:sldId id="306" r:id="rId25"/>
    <p:sldId id="347" r:id="rId26"/>
    <p:sldId id="348" r:id="rId27"/>
    <p:sldId id="349" r:id="rId28"/>
    <p:sldId id="307" r:id="rId29"/>
    <p:sldId id="346" r:id="rId30"/>
    <p:sldId id="308" r:id="rId31"/>
    <p:sldId id="309" r:id="rId32"/>
    <p:sldId id="310" r:id="rId33"/>
    <p:sldId id="311" r:id="rId34"/>
    <p:sldId id="312" r:id="rId35"/>
    <p:sldId id="313" r:id="rId36"/>
    <p:sldId id="314" r:id="rId37"/>
    <p:sldId id="315" r:id="rId38"/>
    <p:sldId id="316" r:id="rId39"/>
    <p:sldId id="321" r:id="rId40"/>
    <p:sldId id="320" r:id="rId41"/>
    <p:sldId id="351" r:id="rId42"/>
    <p:sldId id="352" r:id="rId43"/>
    <p:sldId id="353" r:id="rId44"/>
    <p:sldId id="322" r:id="rId45"/>
    <p:sldId id="323" r:id="rId46"/>
    <p:sldId id="324" r:id="rId47"/>
    <p:sldId id="325" r:id="rId48"/>
    <p:sldId id="326" r:id="rId49"/>
    <p:sldId id="327" r:id="rId50"/>
    <p:sldId id="328" r:id="rId51"/>
    <p:sldId id="329" r:id="rId52"/>
    <p:sldId id="330" r:id="rId53"/>
    <p:sldId id="331" r:id="rId54"/>
    <p:sldId id="332" r:id="rId55"/>
    <p:sldId id="333" r:id="rId56"/>
    <p:sldId id="334" r:id="rId57"/>
    <p:sldId id="335" r:id="rId58"/>
    <p:sldId id="336" r:id="rId59"/>
    <p:sldId id="337" r:id="rId60"/>
    <p:sldId id="338" r:id="rId61"/>
    <p:sldId id="350" r:id="rId62"/>
    <p:sldId id="343" r:id="rId63"/>
    <p:sldId id="344" r:id="rId64"/>
    <p:sldId id="345" r:id="rId6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8AA"/>
    <a:srgbClr val="4B9FEB"/>
    <a:srgbClr val="FCB61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473" autoAdjust="0"/>
    <p:restoredTop sz="86386" autoAdjust="0"/>
  </p:normalViewPr>
  <p:slideViewPr>
    <p:cSldViewPr>
      <p:cViewPr varScale="1">
        <p:scale>
          <a:sx n="147" d="100"/>
          <a:sy n="147" d="100"/>
        </p:scale>
        <p:origin x="2096" y="120"/>
      </p:cViewPr>
      <p:guideLst>
        <p:guide orient="horz" pos="2160"/>
        <p:guide pos="2880"/>
      </p:guideLst>
    </p:cSldViewPr>
  </p:slideViewPr>
  <p:outlineViewPr>
    <p:cViewPr>
      <p:scale>
        <a:sx n="33" d="100"/>
        <a:sy n="33" d="100"/>
      </p:scale>
      <p:origin x="0" y="-32064"/>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3174" y="10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presProps" Target="presProps.xml"/><Relationship Id="rId7" Type="http://schemas.openxmlformats.org/officeDocument/2006/relationships/slide" Target="slides/slide3.xml"/><Relationship Id="rId71"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notesMaster" Target="notesMasters/notesMaster1.xml"/><Relationship Id="rId5" Type="http://schemas.openxmlformats.org/officeDocument/2006/relationships/slide" Target="slides/slide1.xml"/><Relationship Id="rId61" Type="http://schemas.openxmlformats.org/officeDocument/2006/relationships/slide" Target="slides/slide57.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viewProps" Target="viewProp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handoutMaster" Target="handoutMasters/handoutMaster1.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0496B6E1-0FE6-4734-9CF6-6EE29167F324}" type="datetimeFigureOut">
              <a:rPr lang="en-US" smtClean="0"/>
              <a:t>7/20/2025</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9804DD0E-D59A-40D4-9AE0-8044FED98900}" type="slidenum">
              <a:rPr lang="en-US" smtClean="0"/>
              <a:t>‹#›</a:t>
            </a:fld>
            <a:endParaRPr lang="en-US" dirty="0"/>
          </a:p>
        </p:txBody>
      </p:sp>
    </p:spTree>
    <p:extLst>
      <p:ext uri="{BB962C8B-B14F-4D97-AF65-F5344CB8AC3E}">
        <p14:creationId xmlns:p14="http://schemas.microsoft.com/office/powerpoint/2010/main" val="2962001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E4290FD5-D0EE-4FCE-A589-BEFB557AACB5}" type="datetimeFigureOut">
              <a:rPr lang="en-US" smtClean="0"/>
              <a:t>7/20/2025</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5DC560F-E5C8-4C1A-8637-A5691D97916B}" type="slidenum">
              <a:rPr lang="en-US" smtClean="0"/>
              <a:t>‹#›</a:t>
            </a:fld>
            <a:endParaRPr lang="en-US" dirty="0"/>
          </a:p>
        </p:txBody>
      </p:sp>
    </p:spTree>
    <p:extLst>
      <p:ext uri="{BB962C8B-B14F-4D97-AF65-F5344CB8AC3E}">
        <p14:creationId xmlns:p14="http://schemas.microsoft.com/office/powerpoint/2010/main" val="8135406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DC560F-E5C8-4C1A-8637-A5691D97916B}" type="slidenum">
              <a:rPr lang="en-US" smtClean="0"/>
              <a:t>1</a:t>
            </a:fld>
            <a:endParaRPr lang="en-US" dirty="0"/>
          </a:p>
        </p:txBody>
      </p:sp>
    </p:spTree>
    <p:extLst>
      <p:ext uri="{BB962C8B-B14F-4D97-AF65-F5344CB8AC3E}">
        <p14:creationId xmlns:p14="http://schemas.microsoft.com/office/powerpoint/2010/main" val="1276350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1" y="4415790"/>
            <a:ext cx="5608320" cy="4183380"/>
          </a:xfrm>
          <a:prstGeom prst="rect">
            <a:avLst/>
          </a:prstGeom>
        </p:spPr>
        <p:txBody>
          <a:bodyPr/>
          <a:lstStyle/>
          <a:p>
            <a:r>
              <a:rPr lang="en-US" sz="1200" b="1" kern="1200" dirty="0">
                <a:solidFill>
                  <a:schemeClr val="tx1"/>
                </a:solidFill>
                <a:effectLst/>
                <a:latin typeface="+mn-lt"/>
                <a:ea typeface="+mn-ea"/>
                <a:cs typeface="+mn-cs"/>
              </a:rPr>
              <a:t>Evidence of Coverage</a:t>
            </a:r>
            <a:r>
              <a:rPr lang="en-US" sz="1200" b="0" kern="1200" dirty="0">
                <a:solidFill>
                  <a:schemeClr val="tx1"/>
                </a:solidFill>
                <a:effectLst/>
                <a:latin typeface="+mn-lt"/>
                <a:ea typeface="+mn-ea"/>
                <a:cs typeface="+mn-cs"/>
              </a:rPr>
              <a:t> (EOC) is a document that describes in detail the health care benefits </a:t>
            </a:r>
            <a:r>
              <a:rPr lang="en-US" sz="1200" b="1" kern="1200" dirty="0">
                <a:solidFill>
                  <a:schemeClr val="tx1"/>
                </a:solidFill>
                <a:effectLst/>
                <a:latin typeface="+mn-lt"/>
                <a:ea typeface="+mn-ea"/>
                <a:cs typeface="+mn-cs"/>
              </a:rPr>
              <a:t>covered</a:t>
            </a:r>
            <a:r>
              <a:rPr lang="en-US" sz="1200" b="0" kern="1200" dirty="0">
                <a:solidFill>
                  <a:schemeClr val="tx1"/>
                </a:solidFill>
                <a:effectLst/>
                <a:latin typeface="+mn-lt"/>
                <a:ea typeface="+mn-ea"/>
                <a:cs typeface="+mn-cs"/>
              </a:rPr>
              <a:t> by the health plan. It provides documentation of what that plan covers and how it works, including how much you pay.</a:t>
            </a:r>
          </a:p>
          <a:p>
            <a:endParaRPr lang="en-US" sz="1200" b="0" kern="1200" dirty="0">
              <a:solidFill>
                <a:schemeClr val="tx1"/>
              </a:solidFill>
              <a:effectLst/>
              <a:latin typeface="+mn-lt"/>
              <a:ea typeface="+mn-ea"/>
              <a:cs typeface="+mn-cs"/>
            </a:endParaRPr>
          </a:p>
          <a:p>
            <a:r>
              <a:rPr lang="en-US" sz="1800" b="1" dirty="0"/>
              <a:t>Summary</a:t>
            </a:r>
            <a:r>
              <a:rPr lang="en-US" sz="1800" b="1" baseline="0" dirty="0"/>
              <a:t> of Benefits</a:t>
            </a:r>
            <a:r>
              <a:rPr lang="en-US" sz="1800" baseline="0" dirty="0"/>
              <a:t>- </a:t>
            </a:r>
            <a:r>
              <a:rPr lang="en-US" sz="1800" dirty="0"/>
              <a:t>Easy-to-understand summary about a health plan’s benefits and coverage. Insurance companies and job-based health plans must provide you with:A short, plain-language Summary of Benefits and Coverage (SBC) A Uniform Glossary of terms used in health coverage and medical care.</a:t>
            </a:r>
          </a:p>
          <a:p>
            <a:endParaRPr lang="en-US" sz="1800" dirty="0"/>
          </a:p>
          <a:p>
            <a:r>
              <a:rPr lang="en-US" sz="1200" b="1" i="0" u="none" strike="noStrike" kern="1200" baseline="0" dirty="0">
                <a:solidFill>
                  <a:schemeClr val="tx1"/>
                </a:solidFill>
                <a:latin typeface="+mn-lt"/>
                <a:ea typeface="+mn-ea"/>
                <a:cs typeface="+mn-cs"/>
              </a:rPr>
              <a:t>Health Program Guide</a:t>
            </a:r>
            <a:r>
              <a:rPr lang="en-US" sz="1200" b="0" i="1" u="none" strike="noStrike" kern="1200" baseline="0" dirty="0">
                <a:solidFill>
                  <a:schemeClr val="tx1"/>
                </a:solidFill>
                <a:latin typeface="+mn-lt"/>
                <a:ea typeface="+mn-ea"/>
                <a:cs typeface="+mn-cs"/>
              </a:rPr>
              <a:t> </a:t>
            </a:r>
            <a:r>
              <a:rPr lang="en-US" sz="1200" b="0" i="0" u="none" strike="noStrike" kern="1200" baseline="0" dirty="0">
                <a:solidFill>
                  <a:schemeClr val="tx1"/>
                </a:solidFill>
                <a:latin typeface="+mn-lt"/>
                <a:ea typeface="+mn-ea"/>
                <a:cs typeface="+mn-cs"/>
              </a:rPr>
              <a:t>describes CalPERS Basic health plan eligibility, enrollment, and choices. It provides an overview of CalPERS health plan types and tells you how and when you can make changes to your plan (including what forms and documentation you will need). It also describes how life changes or changes in your employment status can affect your benefits and eligibility.</a:t>
            </a:r>
            <a:endParaRPr lang="en-US" sz="1800" dirty="0"/>
          </a:p>
          <a:p>
            <a:endParaRPr lang="en-US" sz="1800" dirty="0"/>
          </a:p>
        </p:txBody>
      </p:sp>
      <p:sp>
        <p:nvSpPr>
          <p:cNvPr id="4" name="Slide Number Placeholder 3"/>
          <p:cNvSpPr>
            <a:spLocks noGrp="1"/>
          </p:cNvSpPr>
          <p:nvPr>
            <p:ph type="sldNum" sz="quarter" idx="10"/>
          </p:nvPr>
        </p:nvSpPr>
        <p:spPr>
          <a:xfrm>
            <a:off x="3970939" y="8829967"/>
            <a:ext cx="3037840" cy="464820"/>
          </a:xfrm>
          <a:prstGeom prst="rect">
            <a:avLst/>
          </a:prstGeom>
        </p:spPr>
        <p:txBody>
          <a:bodyPr/>
          <a:lstStyle/>
          <a:p>
            <a:fld id="{FB0FA457-90B3-4991-96BA-2F23FC05B80E}" type="slidenum">
              <a:rPr lang="en-US" smtClean="0"/>
              <a:t>10</a:t>
            </a:fld>
            <a:endParaRPr lang="en-US" dirty="0"/>
          </a:p>
        </p:txBody>
      </p:sp>
    </p:spTree>
    <p:extLst>
      <p:ext uri="{BB962C8B-B14F-4D97-AF65-F5344CB8AC3E}">
        <p14:creationId xmlns:p14="http://schemas.microsoft.com/office/powerpoint/2010/main" val="22204797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1" y="4415790"/>
            <a:ext cx="5608320" cy="4183380"/>
          </a:xfrm>
          <a:prstGeom prst="rect">
            <a:avLst/>
          </a:prstGeom>
        </p:spPr>
        <p:txBody>
          <a:bodyPr/>
          <a:lstStyle/>
          <a:p>
            <a:r>
              <a:rPr lang="en-US" sz="1600" dirty="0"/>
              <a:t>Public Employees</a:t>
            </a:r>
            <a:r>
              <a:rPr lang="en-US" sz="1600" baseline="0" dirty="0"/>
              <a:t> Retirement Law</a:t>
            </a:r>
            <a:endParaRPr lang="en-US" sz="1600" dirty="0"/>
          </a:p>
        </p:txBody>
      </p:sp>
      <p:sp>
        <p:nvSpPr>
          <p:cNvPr id="4" name="Slide Number Placeholder 3"/>
          <p:cNvSpPr>
            <a:spLocks noGrp="1"/>
          </p:cNvSpPr>
          <p:nvPr>
            <p:ph type="sldNum" sz="quarter" idx="10"/>
          </p:nvPr>
        </p:nvSpPr>
        <p:spPr>
          <a:xfrm>
            <a:off x="3970939" y="8829967"/>
            <a:ext cx="3037840" cy="464820"/>
          </a:xfrm>
          <a:prstGeom prst="rect">
            <a:avLst/>
          </a:prstGeom>
        </p:spPr>
        <p:txBody>
          <a:bodyPr/>
          <a:lstStyle/>
          <a:p>
            <a:fld id="{FB0FA457-90B3-4991-96BA-2F23FC05B80E}" type="slidenum">
              <a:rPr lang="en-US" smtClean="0"/>
              <a:t>11</a:t>
            </a:fld>
            <a:endParaRPr lang="en-US" dirty="0"/>
          </a:p>
        </p:txBody>
      </p:sp>
    </p:spTree>
    <p:extLst>
      <p:ext uri="{BB962C8B-B14F-4D97-AF65-F5344CB8AC3E}">
        <p14:creationId xmlns:p14="http://schemas.microsoft.com/office/powerpoint/2010/main" val="10308087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 Circular Letters page, they can subscribe to the “Employer Bulletins” to receive</a:t>
            </a:r>
            <a:r>
              <a:rPr lang="en-US" baseline="0" dirty="0"/>
              <a:t> new Circular Letters.</a:t>
            </a:r>
            <a:endParaRPr lang="en-US" dirty="0"/>
          </a:p>
        </p:txBody>
      </p:sp>
      <p:sp>
        <p:nvSpPr>
          <p:cNvPr id="4" name="Slide Number Placeholder 3"/>
          <p:cNvSpPr>
            <a:spLocks noGrp="1"/>
          </p:cNvSpPr>
          <p:nvPr>
            <p:ph type="sldNum" sz="quarter" idx="10"/>
          </p:nvPr>
        </p:nvSpPr>
        <p:spPr/>
        <p:txBody>
          <a:bodyPr/>
          <a:lstStyle/>
          <a:p>
            <a:fld id="{58FA8886-F9D7-4067-BA3E-C8F53A48D968}" type="slidenum">
              <a:rPr lang="en-US" smtClean="0"/>
              <a:t>12</a:t>
            </a:fld>
            <a:endParaRPr lang="en-US" dirty="0"/>
          </a:p>
        </p:txBody>
      </p:sp>
    </p:spTree>
    <p:extLst>
      <p:ext uri="{BB962C8B-B14F-4D97-AF65-F5344CB8AC3E}">
        <p14:creationId xmlns:p14="http://schemas.microsoft.com/office/powerpoint/2010/main" val="21884230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1" y="4415790"/>
            <a:ext cx="5608320" cy="4183380"/>
          </a:xfrm>
          <a:prstGeom prst="rect">
            <a:avLst/>
          </a:prstGeom>
        </p:spPr>
        <p:txBody>
          <a:bodyPr/>
          <a:lstStyle/>
          <a:p>
            <a:endParaRPr lang="en-US" sz="1600" dirty="0">
              <a:sym typeface="Wingdings" panose="05000000000000000000" pitchFamily="2" charset="2"/>
            </a:endParaRPr>
          </a:p>
          <a:p>
            <a:endParaRPr lang="en-US" sz="1600" dirty="0"/>
          </a:p>
        </p:txBody>
      </p:sp>
      <p:sp>
        <p:nvSpPr>
          <p:cNvPr id="4" name="Slide Number Placeholder 3"/>
          <p:cNvSpPr>
            <a:spLocks noGrp="1"/>
          </p:cNvSpPr>
          <p:nvPr>
            <p:ph type="sldNum" sz="quarter" idx="10"/>
          </p:nvPr>
        </p:nvSpPr>
        <p:spPr>
          <a:xfrm>
            <a:off x="3970939" y="8829967"/>
            <a:ext cx="3037840" cy="464820"/>
          </a:xfrm>
          <a:prstGeom prst="rect">
            <a:avLst/>
          </a:prstGeom>
        </p:spPr>
        <p:txBody>
          <a:bodyPr/>
          <a:lstStyle/>
          <a:p>
            <a:fld id="{FB0FA457-90B3-4991-96BA-2F23FC05B80E}" type="slidenum">
              <a:rPr lang="en-US" smtClean="0"/>
              <a:t>13</a:t>
            </a:fld>
            <a:endParaRPr lang="en-US" dirty="0"/>
          </a:p>
        </p:txBody>
      </p:sp>
    </p:spTree>
    <p:extLst>
      <p:ext uri="{BB962C8B-B14F-4D97-AF65-F5344CB8AC3E}">
        <p14:creationId xmlns:p14="http://schemas.microsoft.com/office/powerpoint/2010/main" val="32130688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6200" y="4343400"/>
            <a:ext cx="6858000" cy="4572000"/>
          </a:xfrm>
          <a:prstGeom prst="rect">
            <a:avLst/>
          </a:prstGeom>
        </p:spPr>
        <p:txBody>
          <a:bodyPr/>
          <a:lstStyle/>
          <a:p>
            <a:pPr>
              <a:lnSpc>
                <a:spcPct val="150000"/>
              </a:lnSpc>
            </a:pPr>
            <a:endParaRPr lang="en-US" sz="1800" dirty="0">
              <a:latin typeface="Arial" pitchFamily="34" charset="0"/>
              <a:cs typeface="Arial" pitchFamily="34" charset="0"/>
            </a:endParaRPr>
          </a:p>
        </p:txBody>
      </p:sp>
      <p:sp>
        <p:nvSpPr>
          <p:cNvPr id="4" name="Slide Number Placeholder 3"/>
          <p:cNvSpPr>
            <a:spLocks noGrp="1"/>
          </p:cNvSpPr>
          <p:nvPr>
            <p:ph type="sldNum" sz="quarter" idx="10"/>
          </p:nvPr>
        </p:nvSpPr>
        <p:spPr>
          <a:xfrm>
            <a:off x="3970939" y="8829967"/>
            <a:ext cx="3037840" cy="464820"/>
          </a:xfrm>
          <a:prstGeom prst="rect">
            <a:avLst/>
          </a:prstGeom>
        </p:spPr>
        <p:txBody>
          <a:bodyPr/>
          <a:lstStyle/>
          <a:p>
            <a:fld id="{FB0FA457-90B3-4991-96BA-2F23FC05B80E}" type="slidenum">
              <a:rPr lang="en-US" smtClean="0"/>
              <a:t>14</a:t>
            </a:fld>
            <a:endParaRPr lang="en-US" dirty="0"/>
          </a:p>
        </p:txBody>
      </p:sp>
    </p:spTree>
    <p:extLst>
      <p:ext uri="{BB962C8B-B14F-4D97-AF65-F5344CB8AC3E}">
        <p14:creationId xmlns:p14="http://schemas.microsoft.com/office/powerpoint/2010/main" val="39513054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1" y="4415790"/>
            <a:ext cx="5608320" cy="4183380"/>
          </a:xfrm>
          <a:prstGeom prst="rect">
            <a:avLst/>
          </a:prstGeom>
        </p:spPr>
        <p:txBody>
          <a:bodyPr/>
          <a:lstStyle/>
          <a:p>
            <a:endParaRPr lang="en-US" dirty="0"/>
          </a:p>
        </p:txBody>
      </p:sp>
      <p:sp>
        <p:nvSpPr>
          <p:cNvPr id="4" name="Slide Number Placeholder 3"/>
          <p:cNvSpPr>
            <a:spLocks noGrp="1"/>
          </p:cNvSpPr>
          <p:nvPr>
            <p:ph type="sldNum" sz="quarter" idx="10"/>
          </p:nvPr>
        </p:nvSpPr>
        <p:spPr>
          <a:xfrm>
            <a:off x="3970939" y="8829967"/>
            <a:ext cx="3037840" cy="464820"/>
          </a:xfrm>
          <a:prstGeom prst="rect">
            <a:avLst/>
          </a:prstGeom>
        </p:spPr>
        <p:txBody>
          <a:bodyPr/>
          <a:lstStyle/>
          <a:p>
            <a:fld id="{FB0FA457-90B3-4991-96BA-2F23FC05B80E}" type="slidenum">
              <a:rPr lang="en-US" smtClean="0"/>
              <a:t>15</a:t>
            </a:fld>
            <a:endParaRPr lang="en-US" dirty="0"/>
          </a:p>
        </p:txBody>
      </p:sp>
    </p:spTree>
    <p:extLst>
      <p:ext uri="{BB962C8B-B14F-4D97-AF65-F5344CB8AC3E}">
        <p14:creationId xmlns:p14="http://schemas.microsoft.com/office/powerpoint/2010/main" val="30893071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1" y="4415790"/>
            <a:ext cx="5608320" cy="4183380"/>
          </a:xfrm>
          <a:prstGeom prst="rect">
            <a:avLst/>
          </a:prstGeom>
        </p:spPr>
        <p:txBody>
          <a:bodyPr/>
          <a:lstStyle/>
          <a:p>
            <a:endParaRPr lang="en-US" sz="1400" dirty="0"/>
          </a:p>
        </p:txBody>
      </p:sp>
      <p:sp>
        <p:nvSpPr>
          <p:cNvPr id="4" name="Slide Number Placeholder 3"/>
          <p:cNvSpPr>
            <a:spLocks noGrp="1"/>
          </p:cNvSpPr>
          <p:nvPr>
            <p:ph type="sldNum" sz="quarter" idx="10"/>
          </p:nvPr>
        </p:nvSpPr>
        <p:spPr>
          <a:xfrm>
            <a:off x="3970939" y="8829967"/>
            <a:ext cx="3037840" cy="464820"/>
          </a:xfrm>
          <a:prstGeom prst="rect">
            <a:avLst/>
          </a:prstGeom>
        </p:spPr>
        <p:txBody>
          <a:bodyPr/>
          <a:lstStyle/>
          <a:p>
            <a:fld id="{FB0FA457-90B3-4991-96BA-2F23FC05B80E}" type="slidenum">
              <a:rPr lang="en-US" smtClean="0"/>
              <a:t>16</a:t>
            </a:fld>
            <a:endParaRPr lang="en-US" dirty="0"/>
          </a:p>
        </p:txBody>
      </p:sp>
    </p:spTree>
    <p:extLst>
      <p:ext uri="{BB962C8B-B14F-4D97-AF65-F5344CB8AC3E}">
        <p14:creationId xmlns:p14="http://schemas.microsoft.com/office/powerpoint/2010/main" val="87630797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1" y="4415790"/>
            <a:ext cx="5608320" cy="4183380"/>
          </a:xfrm>
          <a:prstGeom prst="rect">
            <a:avLst/>
          </a:prstGeom>
        </p:spPr>
        <p:txBody>
          <a:bodyPr/>
          <a:lstStyle/>
          <a:p>
            <a:endParaRPr lang="en-US" sz="2400" dirty="0">
              <a:latin typeface="Arial" pitchFamily="34" charset="0"/>
              <a:cs typeface="Arial" pitchFamily="34" charset="0"/>
            </a:endParaRPr>
          </a:p>
        </p:txBody>
      </p:sp>
      <p:sp>
        <p:nvSpPr>
          <p:cNvPr id="4" name="Slide Number Placeholder 3"/>
          <p:cNvSpPr>
            <a:spLocks noGrp="1"/>
          </p:cNvSpPr>
          <p:nvPr>
            <p:ph type="sldNum" sz="quarter" idx="10"/>
          </p:nvPr>
        </p:nvSpPr>
        <p:spPr>
          <a:xfrm>
            <a:off x="3970939" y="8829967"/>
            <a:ext cx="3037840" cy="464820"/>
          </a:xfrm>
          <a:prstGeom prst="rect">
            <a:avLst/>
          </a:prstGeom>
        </p:spPr>
        <p:txBody>
          <a:bodyPr/>
          <a:lstStyle/>
          <a:p>
            <a:fld id="{FB0FA457-90B3-4991-96BA-2F23FC05B80E}" type="slidenum">
              <a:rPr lang="en-US" smtClean="0"/>
              <a:t>17</a:t>
            </a:fld>
            <a:endParaRPr lang="en-US" dirty="0"/>
          </a:p>
        </p:txBody>
      </p:sp>
    </p:spTree>
    <p:extLst>
      <p:ext uri="{BB962C8B-B14F-4D97-AF65-F5344CB8AC3E}">
        <p14:creationId xmlns:p14="http://schemas.microsoft.com/office/powerpoint/2010/main" val="46607010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1" y="4415790"/>
            <a:ext cx="5608320" cy="4183380"/>
          </a:xfrm>
          <a:prstGeom prst="rect">
            <a:avLst/>
          </a:prstGeom>
        </p:spPr>
        <p:txBody>
          <a:bodyPr/>
          <a:lstStyle/>
          <a:p>
            <a:endParaRPr lang="en-US" sz="2400" dirty="0">
              <a:latin typeface="Arial" pitchFamily="34" charset="0"/>
              <a:cs typeface="Arial" pitchFamily="34" charset="0"/>
            </a:endParaRPr>
          </a:p>
        </p:txBody>
      </p:sp>
    </p:spTree>
    <p:extLst>
      <p:ext uri="{BB962C8B-B14F-4D97-AF65-F5344CB8AC3E}">
        <p14:creationId xmlns:p14="http://schemas.microsoft.com/office/powerpoint/2010/main" val="170147866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6200" y="4267200"/>
            <a:ext cx="6858000" cy="4953000"/>
          </a:xfrm>
        </p:spPr>
        <p:txBody>
          <a:bodyPr/>
          <a:lstStyle/>
          <a:p>
            <a:pPr>
              <a:lnSpc>
                <a:spcPct val="150000"/>
              </a:lnSpc>
            </a:pPr>
            <a:endParaRPr lang="en-US" sz="1600"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58FA8886-F9D7-4067-BA3E-C8F53A48D968}" type="slidenum">
              <a:rPr lang="en-US" smtClean="0"/>
              <a:t>20</a:t>
            </a:fld>
            <a:endParaRPr lang="en-US" dirty="0"/>
          </a:p>
        </p:txBody>
      </p:sp>
    </p:spTree>
    <p:extLst>
      <p:ext uri="{BB962C8B-B14F-4D97-AF65-F5344CB8AC3E}">
        <p14:creationId xmlns:p14="http://schemas.microsoft.com/office/powerpoint/2010/main" val="19246968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1" y="4415790"/>
            <a:ext cx="5608320" cy="4183380"/>
          </a:xfrm>
          <a:prstGeom prst="rect">
            <a:avLst/>
          </a:prstGeom>
        </p:spPr>
        <p:txBody>
          <a:bodyPr/>
          <a:lstStyle/>
          <a:p>
            <a:r>
              <a:rPr lang="en-US" sz="1400" dirty="0"/>
              <a:t>Today’s learning objectives are (Read from Slide)</a:t>
            </a:r>
          </a:p>
        </p:txBody>
      </p:sp>
    </p:spTree>
    <p:extLst>
      <p:ext uri="{BB962C8B-B14F-4D97-AF65-F5344CB8AC3E}">
        <p14:creationId xmlns:p14="http://schemas.microsoft.com/office/powerpoint/2010/main" val="170147866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1" y="4415790"/>
            <a:ext cx="5608320" cy="4183380"/>
          </a:xfrm>
          <a:prstGeom prst="rect">
            <a:avLst/>
          </a:prstGeom>
        </p:spPr>
        <p:txBody>
          <a:bodyPr/>
          <a:lstStyle/>
          <a:p>
            <a:pPr lvl="0">
              <a:lnSpc>
                <a:spcPct val="150000"/>
              </a:lnSpc>
            </a:pPr>
            <a:r>
              <a:rPr lang="en-US" sz="1800" dirty="0">
                <a:solidFill>
                  <a:prstClr val="black"/>
                </a:solidFill>
                <a:latin typeface="Arial" pitchFamily="34" charset="0"/>
                <a:cs typeface="Arial" pitchFamily="34" charset="0"/>
              </a:rPr>
              <a:t>Initial cobra notice stops future appeals.  If employee has</a:t>
            </a:r>
            <a:r>
              <a:rPr lang="en-US" sz="1800" baseline="0" dirty="0">
                <a:solidFill>
                  <a:prstClr val="black"/>
                </a:solidFill>
                <a:latin typeface="Arial" pitchFamily="34" charset="0"/>
                <a:cs typeface="Arial" pitchFamily="34" charset="0"/>
              </a:rPr>
              <a:t> been given initial cobra notice, they can’t get an appeal for overpayments after certain events beyond 6 months.</a:t>
            </a:r>
            <a:endParaRPr lang="en-US" sz="1800" dirty="0">
              <a:solidFill>
                <a:prstClr val="black"/>
              </a:solidFill>
              <a:latin typeface="Arial" pitchFamily="34" charset="0"/>
              <a:cs typeface="Arial" pitchFamily="34" charset="0"/>
            </a:endParaRPr>
          </a:p>
        </p:txBody>
      </p:sp>
      <p:sp>
        <p:nvSpPr>
          <p:cNvPr id="4" name="Slide Number Placeholder 3"/>
          <p:cNvSpPr>
            <a:spLocks noGrp="1"/>
          </p:cNvSpPr>
          <p:nvPr>
            <p:ph type="sldNum" sz="quarter" idx="10"/>
          </p:nvPr>
        </p:nvSpPr>
        <p:spPr>
          <a:xfrm>
            <a:off x="3970939" y="8829967"/>
            <a:ext cx="3037840" cy="464820"/>
          </a:xfrm>
          <a:prstGeom prst="rect">
            <a:avLst/>
          </a:prstGeom>
        </p:spPr>
        <p:txBody>
          <a:bodyPr/>
          <a:lstStyle/>
          <a:p>
            <a:fld id="{FB0FA457-90B3-4991-96BA-2F23FC05B80E}" type="slidenum">
              <a:rPr lang="en-US" smtClean="0"/>
              <a:t>21</a:t>
            </a:fld>
            <a:endParaRPr lang="en-US" dirty="0"/>
          </a:p>
        </p:txBody>
      </p:sp>
    </p:spTree>
    <p:extLst>
      <p:ext uri="{BB962C8B-B14F-4D97-AF65-F5344CB8AC3E}">
        <p14:creationId xmlns:p14="http://schemas.microsoft.com/office/powerpoint/2010/main" val="231019141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152400" y="4267200"/>
            <a:ext cx="6705600" cy="4876800"/>
          </a:xfrm>
          <a:prstGeom prst="rect">
            <a:avLst/>
          </a:prstGeom>
        </p:spPr>
        <p:txBody>
          <a:bodyPr/>
          <a:lstStyle/>
          <a:p>
            <a:pPr lvl="0">
              <a:lnSpc>
                <a:spcPct val="150000"/>
              </a:lnSpc>
            </a:pPr>
            <a:r>
              <a:rPr lang="en-US" sz="1800" dirty="0">
                <a:solidFill>
                  <a:prstClr val="black"/>
                </a:solidFill>
                <a:latin typeface="Arial" pitchFamily="34" charset="0"/>
                <a:cs typeface="Arial" pitchFamily="34" charset="0"/>
              </a:rPr>
              <a:t>So what are some reasons that we should enroll only eligible dependents?</a:t>
            </a:r>
          </a:p>
          <a:p>
            <a:pPr lvl="0">
              <a:lnSpc>
                <a:spcPct val="150000"/>
              </a:lnSpc>
            </a:pPr>
            <a:r>
              <a:rPr lang="en-US" sz="1800" dirty="0">
                <a:solidFill>
                  <a:prstClr val="black"/>
                </a:solidFill>
                <a:latin typeface="Arial" pitchFamily="34" charset="0"/>
                <a:cs typeface="Arial" pitchFamily="34" charset="0"/>
              </a:rPr>
              <a:t>Know about the DEV that CalPERS did in 2013 to 2015?  </a:t>
            </a:r>
          </a:p>
          <a:p>
            <a:pPr lvl="0">
              <a:lnSpc>
                <a:spcPct val="150000"/>
              </a:lnSpc>
            </a:pPr>
            <a:r>
              <a:rPr lang="en-US" sz="1800" dirty="0">
                <a:solidFill>
                  <a:prstClr val="black"/>
                </a:solidFill>
                <a:latin typeface="Arial" pitchFamily="34" charset="0"/>
                <a:cs typeface="Arial" pitchFamily="34" charset="0"/>
              </a:rPr>
              <a:t>Removed 8,379 ineligible dependents of state subscribers.  </a:t>
            </a:r>
          </a:p>
          <a:p>
            <a:pPr lvl="0">
              <a:lnSpc>
                <a:spcPct val="150000"/>
              </a:lnSpc>
            </a:pPr>
            <a:r>
              <a:rPr lang="en-US" sz="1800" dirty="0">
                <a:solidFill>
                  <a:prstClr val="black"/>
                </a:solidFill>
                <a:latin typeface="Arial" pitchFamily="34" charset="0"/>
                <a:cs typeface="Arial" pitchFamily="34" charset="0"/>
              </a:rPr>
              <a:t>Saved</a:t>
            </a:r>
            <a:r>
              <a:rPr lang="en-US" sz="1800" baseline="0" dirty="0">
                <a:solidFill>
                  <a:prstClr val="black"/>
                </a:solidFill>
                <a:latin typeface="Arial" pitchFamily="34" charset="0"/>
                <a:cs typeface="Arial" pitchFamily="34" charset="0"/>
              </a:rPr>
              <a:t> </a:t>
            </a:r>
            <a:r>
              <a:rPr lang="en-US" sz="1800" dirty="0">
                <a:solidFill>
                  <a:prstClr val="black"/>
                </a:solidFill>
                <a:latin typeface="Arial" pitchFamily="34" charset="0"/>
                <a:cs typeface="Arial" pitchFamily="34" charset="0"/>
              </a:rPr>
              <a:t>over $60 million.  </a:t>
            </a:r>
          </a:p>
          <a:p>
            <a:pPr lvl="0">
              <a:lnSpc>
                <a:spcPct val="150000"/>
              </a:lnSpc>
            </a:pPr>
            <a:r>
              <a:rPr lang="en-US" sz="1800" dirty="0">
                <a:solidFill>
                  <a:prstClr val="black"/>
                </a:solidFill>
                <a:latin typeface="Arial" pitchFamily="34" charset="0"/>
                <a:cs typeface="Arial" pitchFamily="34" charset="0"/>
              </a:rPr>
              <a:t>Use the Dependent Eligibility Verification Checklist.</a:t>
            </a:r>
          </a:p>
          <a:p>
            <a:pPr lvl="0">
              <a:lnSpc>
                <a:spcPct val="150000"/>
              </a:lnSpc>
            </a:pPr>
            <a:r>
              <a:rPr lang="en-US" sz="1800" dirty="0">
                <a:solidFill>
                  <a:prstClr val="black"/>
                </a:solidFill>
                <a:latin typeface="Arial" pitchFamily="34" charset="0"/>
                <a:cs typeface="Arial" pitchFamily="34" charset="0"/>
              </a:rPr>
              <a:t>It prompts you for the information you need.</a:t>
            </a:r>
          </a:p>
          <a:p>
            <a:pPr lvl="0">
              <a:lnSpc>
                <a:spcPct val="150000"/>
              </a:lnSpc>
            </a:pPr>
            <a:r>
              <a:rPr lang="en-US" sz="1800" dirty="0">
                <a:solidFill>
                  <a:prstClr val="black"/>
                </a:solidFill>
                <a:latin typeface="Arial" pitchFamily="34" charset="0"/>
                <a:cs typeface="Arial" pitchFamily="34" charset="0"/>
              </a:rPr>
              <a:t>Keep all forms and documentation</a:t>
            </a:r>
            <a:r>
              <a:rPr lang="en-US" sz="1800" baseline="0" dirty="0">
                <a:solidFill>
                  <a:prstClr val="black"/>
                </a:solidFill>
                <a:latin typeface="Arial" pitchFamily="34" charset="0"/>
                <a:cs typeface="Arial" pitchFamily="34" charset="0"/>
              </a:rPr>
              <a:t> </a:t>
            </a:r>
            <a:r>
              <a:rPr lang="en-US" sz="1800" dirty="0">
                <a:solidFill>
                  <a:prstClr val="black"/>
                </a:solidFill>
                <a:latin typeface="Arial" pitchFamily="34" charset="0"/>
                <a:cs typeface="Arial" pitchFamily="34" charset="0"/>
              </a:rPr>
              <a:t>in the Official Personnel File. </a:t>
            </a:r>
          </a:p>
          <a:p>
            <a:pPr lvl="0">
              <a:lnSpc>
                <a:spcPct val="150000"/>
              </a:lnSpc>
            </a:pPr>
            <a:r>
              <a:rPr lang="en-US" sz="1800" dirty="0">
                <a:solidFill>
                  <a:prstClr val="black"/>
                </a:solidFill>
                <a:latin typeface="Arial" pitchFamily="34" charset="0"/>
                <a:cs typeface="Arial" pitchFamily="34" charset="0"/>
              </a:rPr>
              <a:t>Next department employee works at will have them. </a:t>
            </a:r>
          </a:p>
        </p:txBody>
      </p:sp>
      <p:sp>
        <p:nvSpPr>
          <p:cNvPr id="4" name="Slide Number Placeholder 3"/>
          <p:cNvSpPr>
            <a:spLocks noGrp="1"/>
          </p:cNvSpPr>
          <p:nvPr>
            <p:ph type="sldNum" sz="quarter" idx="10"/>
          </p:nvPr>
        </p:nvSpPr>
        <p:spPr>
          <a:xfrm>
            <a:off x="3970939" y="8829967"/>
            <a:ext cx="3037840" cy="464820"/>
          </a:xfrm>
          <a:prstGeom prst="rect">
            <a:avLst/>
          </a:prstGeom>
        </p:spPr>
        <p:txBody>
          <a:bodyPr/>
          <a:lstStyle/>
          <a:p>
            <a:fld id="{FB0FA457-90B3-4991-96BA-2F23FC05B80E}" type="slidenum">
              <a:rPr lang="en-US" smtClean="0"/>
              <a:t>22</a:t>
            </a:fld>
            <a:endParaRPr lang="en-US" dirty="0"/>
          </a:p>
        </p:txBody>
      </p:sp>
    </p:spTree>
    <p:extLst>
      <p:ext uri="{BB962C8B-B14F-4D97-AF65-F5344CB8AC3E}">
        <p14:creationId xmlns:p14="http://schemas.microsoft.com/office/powerpoint/2010/main" val="165583648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1" y="4415790"/>
            <a:ext cx="5608320" cy="4183380"/>
          </a:xfrm>
          <a:prstGeom prst="rect">
            <a:avLst/>
          </a:prstGeom>
        </p:spPr>
        <p:txBody>
          <a:bodyPr/>
          <a:lstStyle/>
          <a:p>
            <a:endParaRPr lang="en-US" sz="1600" dirty="0"/>
          </a:p>
        </p:txBody>
      </p:sp>
      <p:sp>
        <p:nvSpPr>
          <p:cNvPr id="4" name="Slide Number Placeholder 3"/>
          <p:cNvSpPr>
            <a:spLocks noGrp="1"/>
          </p:cNvSpPr>
          <p:nvPr>
            <p:ph type="sldNum" sz="quarter" idx="10"/>
          </p:nvPr>
        </p:nvSpPr>
        <p:spPr>
          <a:xfrm>
            <a:off x="3970939" y="8829967"/>
            <a:ext cx="3037840" cy="464820"/>
          </a:xfrm>
          <a:prstGeom prst="rect">
            <a:avLst/>
          </a:prstGeom>
        </p:spPr>
        <p:txBody>
          <a:bodyPr/>
          <a:lstStyle/>
          <a:p>
            <a:fld id="{FB0FA457-90B3-4991-96BA-2F23FC05B80E}" type="slidenum">
              <a:rPr lang="en-US" smtClean="0"/>
              <a:t>23</a:t>
            </a:fld>
            <a:endParaRPr lang="en-US" dirty="0"/>
          </a:p>
        </p:txBody>
      </p:sp>
    </p:spTree>
    <p:extLst>
      <p:ext uri="{BB962C8B-B14F-4D97-AF65-F5344CB8AC3E}">
        <p14:creationId xmlns:p14="http://schemas.microsoft.com/office/powerpoint/2010/main" val="13741372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1" y="4415790"/>
            <a:ext cx="5608320" cy="4183380"/>
          </a:xfrm>
          <a:prstGeom prst="rect">
            <a:avLst/>
          </a:prstGeom>
        </p:spPr>
        <p:txBody>
          <a:bodyPr/>
          <a:lstStyle/>
          <a:p>
            <a:endParaRPr lang="en-US" sz="1600" dirty="0"/>
          </a:p>
        </p:txBody>
      </p:sp>
      <p:sp>
        <p:nvSpPr>
          <p:cNvPr id="4" name="Slide Number Placeholder 3"/>
          <p:cNvSpPr>
            <a:spLocks noGrp="1"/>
          </p:cNvSpPr>
          <p:nvPr>
            <p:ph type="sldNum" sz="quarter" idx="10"/>
          </p:nvPr>
        </p:nvSpPr>
        <p:spPr>
          <a:xfrm>
            <a:off x="3970939" y="8829967"/>
            <a:ext cx="3037840" cy="464820"/>
          </a:xfrm>
          <a:prstGeom prst="rect">
            <a:avLst/>
          </a:prstGeom>
        </p:spPr>
        <p:txBody>
          <a:bodyPr/>
          <a:lstStyle/>
          <a:p>
            <a:fld id="{FB0FA457-90B3-4991-96BA-2F23FC05B80E}" type="slidenum">
              <a:rPr lang="en-US" smtClean="0"/>
              <a:t>24</a:t>
            </a:fld>
            <a:endParaRPr lang="en-US" dirty="0"/>
          </a:p>
        </p:txBody>
      </p:sp>
    </p:spTree>
    <p:extLst>
      <p:ext uri="{BB962C8B-B14F-4D97-AF65-F5344CB8AC3E}">
        <p14:creationId xmlns:p14="http://schemas.microsoft.com/office/powerpoint/2010/main" val="95710047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1" y="4415790"/>
            <a:ext cx="5608320" cy="4183380"/>
          </a:xfrm>
          <a:prstGeom prst="rect">
            <a:avLst/>
          </a:prstGeom>
        </p:spPr>
        <p:txBody>
          <a:bodyPr/>
          <a:lstStyle/>
          <a:p>
            <a:pPr lvl="0">
              <a:lnSpc>
                <a:spcPct val="150000"/>
              </a:lnSpc>
            </a:pPr>
            <a:r>
              <a:rPr lang="en-US" sz="1800" dirty="0">
                <a:solidFill>
                  <a:prstClr val="black"/>
                </a:solidFill>
                <a:latin typeface="Arial" pitchFamily="34" charset="0"/>
                <a:cs typeface="Arial" pitchFamily="34" charset="0"/>
              </a:rPr>
              <a:t>HBD-34 is signed by the doctor, and it also includes the expected</a:t>
            </a:r>
            <a:r>
              <a:rPr lang="en-US" sz="1800" baseline="0" dirty="0">
                <a:solidFill>
                  <a:prstClr val="black"/>
                </a:solidFill>
                <a:latin typeface="Arial" pitchFamily="34" charset="0"/>
                <a:cs typeface="Arial" pitchFamily="34" charset="0"/>
              </a:rPr>
              <a:t> duration.  </a:t>
            </a:r>
          </a:p>
          <a:p>
            <a:pPr lvl="0">
              <a:lnSpc>
                <a:spcPct val="150000"/>
              </a:lnSpc>
            </a:pPr>
            <a:endParaRPr lang="en-US" sz="1800" baseline="0" dirty="0">
              <a:solidFill>
                <a:prstClr val="black"/>
              </a:solidFill>
              <a:latin typeface="Arial" pitchFamily="34" charset="0"/>
              <a:cs typeface="Arial" pitchFamily="34" charset="0"/>
            </a:endParaRPr>
          </a:p>
          <a:p>
            <a:pPr lvl="0">
              <a:lnSpc>
                <a:spcPct val="150000"/>
              </a:lnSpc>
            </a:pPr>
            <a:r>
              <a:rPr lang="en-US" sz="1800" baseline="0" dirty="0">
                <a:solidFill>
                  <a:prstClr val="black"/>
                </a:solidFill>
                <a:latin typeface="Arial" pitchFamily="34" charset="0"/>
                <a:cs typeface="Arial" pitchFamily="34" charset="0"/>
              </a:rPr>
              <a:t>Cognos: Employer Health Enrollee Report tells you when disabled durations are ending.</a:t>
            </a:r>
            <a:endParaRPr lang="en-US" sz="1800" dirty="0">
              <a:solidFill>
                <a:prstClr val="black"/>
              </a:solidFill>
              <a:latin typeface="Arial" pitchFamily="34" charset="0"/>
              <a:cs typeface="Arial" pitchFamily="34" charset="0"/>
            </a:endParaRPr>
          </a:p>
        </p:txBody>
      </p:sp>
      <p:sp>
        <p:nvSpPr>
          <p:cNvPr id="4" name="Slide Number Placeholder 3"/>
          <p:cNvSpPr>
            <a:spLocks noGrp="1"/>
          </p:cNvSpPr>
          <p:nvPr>
            <p:ph type="sldNum" sz="quarter" idx="10"/>
          </p:nvPr>
        </p:nvSpPr>
        <p:spPr>
          <a:xfrm>
            <a:off x="3970939" y="8829967"/>
            <a:ext cx="3037840" cy="464820"/>
          </a:xfrm>
          <a:prstGeom prst="rect">
            <a:avLst/>
          </a:prstGeom>
        </p:spPr>
        <p:txBody>
          <a:bodyPr/>
          <a:lstStyle/>
          <a:p>
            <a:fld id="{FB0FA457-90B3-4991-96BA-2F23FC05B80E}" type="slidenum">
              <a:rPr lang="en-US" smtClean="0"/>
              <a:t>25</a:t>
            </a:fld>
            <a:endParaRPr lang="en-US" dirty="0"/>
          </a:p>
        </p:txBody>
      </p:sp>
    </p:spTree>
    <p:extLst>
      <p:ext uri="{BB962C8B-B14F-4D97-AF65-F5344CB8AC3E}">
        <p14:creationId xmlns:p14="http://schemas.microsoft.com/office/powerpoint/2010/main" val="34992643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1" y="4415790"/>
            <a:ext cx="5608320" cy="4183380"/>
          </a:xfrm>
          <a:prstGeom prst="rect">
            <a:avLst/>
          </a:prstGeom>
        </p:spPr>
        <p:txBody>
          <a:bodyPr/>
          <a:lstStyle/>
          <a:p>
            <a:pPr lvl="0">
              <a:lnSpc>
                <a:spcPct val="150000"/>
              </a:lnSpc>
            </a:pPr>
            <a:r>
              <a:rPr lang="en-US" sz="1800" dirty="0">
                <a:solidFill>
                  <a:prstClr val="black"/>
                </a:solidFill>
                <a:latin typeface="Arial" pitchFamily="34" charset="0"/>
                <a:cs typeface="Arial" pitchFamily="34" charset="0"/>
              </a:rPr>
              <a:t>HBD-34 is signed by the doctor, and it also includes the expected</a:t>
            </a:r>
            <a:r>
              <a:rPr lang="en-US" sz="1800" baseline="0" dirty="0">
                <a:solidFill>
                  <a:prstClr val="black"/>
                </a:solidFill>
                <a:latin typeface="Arial" pitchFamily="34" charset="0"/>
                <a:cs typeface="Arial" pitchFamily="34" charset="0"/>
              </a:rPr>
              <a:t> duration.  </a:t>
            </a:r>
          </a:p>
          <a:p>
            <a:pPr lvl="0">
              <a:lnSpc>
                <a:spcPct val="150000"/>
              </a:lnSpc>
            </a:pPr>
            <a:endParaRPr lang="en-US" sz="1800" baseline="0" dirty="0">
              <a:solidFill>
                <a:prstClr val="black"/>
              </a:solidFill>
              <a:latin typeface="Arial" pitchFamily="34" charset="0"/>
              <a:cs typeface="Arial" pitchFamily="34" charset="0"/>
            </a:endParaRPr>
          </a:p>
          <a:p>
            <a:pPr lvl="0">
              <a:lnSpc>
                <a:spcPct val="150000"/>
              </a:lnSpc>
            </a:pPr>
            <a:r>
              <a:rPr lang="en-US" sz="1800" baseline="0" dirty="0">
                <a:solidFill>
                  <a:prstClr val="black"/>
                </a:solidFill>
                <a:latin typeface="Arial" pitchFamily="34" charset="0"/>
                <a:cs typeface="Arial" pitchFamily="34" charset="0"/>
              </a:rPr>
              <a:t>Cognos: Employer Health Enrollee Report tells you when disabled durations are ending.</a:t>
            </a:r>
            <a:endParaRPr lang="en-US" sz="1800" dirty="0">
              <a:solidFill>
                <a:prstClr val="black"/>
              </a:solidFill>
              <a:latin typeface="Arial" pitchFamily="34" charset="0"/>
              <a:cs typeface="Arial" pitchFamily="34" charset="0"/>
            </a:endParaRPr>
          </a:p>
        </p:txBody>
      </p:sp>
      <p:sp>
        <p:nvSpPr>
          <p:cNvPr id="4" name="Slide Number Placeholder 3"/>
          <p:cNvSpPr>
            <a:spLocks noGrp="1"/>
          </p:cNvSpPr>
          <p:nvPr>
            <p:ph type="sldNum" sz="quarter" idx="10"/>
          </p:nvPr>
        </p:nvSpPr>
        <p:spPr>
          <a:xfrm>
            <a:off x="3970939" y="8829967"/>
            <a:ext cx="3037840" cy="464820"/>
          </a:xfrm>
          <a:prstGeom prst="rect">
            <a:avLst/>
          </a:prstGeom>
        </p:spPr>
        <p:txBody>
          <a:bodyPr/>
          <a:lstStyle/>
          <a:p>
            <a:fld id="{FB0FA457-90B3-4991-96BA-2F23FC05B80E}" type="slidenum">
              <a:rPr lang="en-US" smtClean="0"/>
              <a:t>26</a:t>
            </a:fld>
            <a:endParaRPr lang="en-US" dirty="0"/>
          </a:p>
        </p:txBody>
      </p:sp>
    </p:spTree>
    <p:extLst>
      <p:ext uri="{BB962C8B-B14F-4D97-AF65-F5344CB8AC3E}">
        <p14:creationId xmlns:p14="http://schemas.microsoft.com/office/powerpoint/2010/main" val="34992643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8FA8886-F9D7-4067-BA3E-C8F53A48D968}" type="slidenum">
              <a:rPr lang="en-US" smtClean="0"/>
              <a:t>27</a:t>
            </a:fld>
            <a:endParaRPr lang="en-US" dirty="0"/>
          </a:p>
        </p:txBody>
      </p:sp>
    </p:spTree>
    <p:extLst>
      <p:ext uri="{BB962C8B-B14F-4D97-AF65-F5344CB8AC3E}">
        <p14:creationId xmlns:p14="http://schemas.microsoft.com/office/powerpoint/2010/main" val="91438888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152400" y="4343400"/>
            <a:ext cx="6705600" cy="4800600"/>
          </a:xfrm>
          <a:prstGeom prst="rect">
            <a:avLst/>
          </a:prstGeom>
        </p:spPr>
        <p:txBody>
          <a:bodyPr/>
          <a:lstStyle/>
          <a:p>
            <a:pPr lvl="0">
              <a:lnSpc>
                <a:spcPct val="150000"/>
              </a:lnSpc>
            </a:pPr>
            <a:r>
              <a:rPr lang="en-US" sz="1800" dirty="0">
                <a:solidFill>
                  <a:prstClr val="black"/>
                </a:solidFill>
                <a:latin typeface="Arial" pitchFamily="34" charset="0"/>
                <a:cs typeface="Arial" pitchFamily="34" charset="0"/>
              </a:rPr>
              <a:t>A Personnel Specialist in a previous class said an employee provided diaper receipts as supporting documents to enroll a PCR child.  Diaper receipts alone are not substantiating documents to enroll a</a:t>
            </a:r>
            <a:r>
              <a:rPr lang="en-US" sz="1800" baseline="0" dirty="0">
                <a:solidFill>
                  <a:prstClr val="black"/>
                </a:solidFill>
                <a:latin typeface="Arial" pitchFamily="34" charset="0"/>
                <a:cs typeface="Arial" pitchFamily="34" charset="0"/>
              </a:rPr>
              <a:t> PCR dependent</a:t>
            </a:r>
            <a:r>
              <a:rPr lang="en-US" sz="1800" dirty="0">
                <a:solidFill>
                  <a:prstClr val="black"/>
                </a:solidFill>
                <a:latin typeface="Arial" pitchFamily="34" charset="0"/>
                <a:cs typeface="Arial" pitchFamily="34" charset="0"/>
              </a:rPr>
              <a:t>. </a:t>
            </a:r>
          </a:p>
          <a:p>
            <a:pPr lvl="0">
              <a:lnSpc>
                <a:spcPct val="150000"/>
              </a:lnSpc>
            </a:pPr>
            <a:endParaRPr lang="en-US" sz="1800" dirty="0">
              <a:solidFill>
                <a:prstClr val="black"/>
              </a:solidFill>
              <a:latin typeface="Arial" pitchFamily="34" charset="0"/>
              <a:cs typeface="Arial" pitchFamily="34" charset="0"/>
            </a:endParaRPr>
          </a:p>
          <a:p>
            <a:pPr lvl="0">
              <a:lnSpc>
                <a:spcPct val="150000"/>
              </a:lnSpc>
            </a:pPr>
            <a:r>
              <a:rPr lang="en-US" sz="1800" dirty="0">
                <a:solidFill>
                  <a:prstClr val="black"/>
                </a:solidFill>
                <a:latin typeface="Arial" pitchFamily="34" charset="0"/>
                <a:cs typeface="Arial" pitchFamily="34" charset="0"/>
              </a:rPr>
              <a:t>Acceptable documents show continuous,</a:t>
            </a:r>
            <a:r>
              <a:rPr lang="en-US" sz="1800" baseline="0" dirty="0">
                <a:solidFill>
                  <a:prstClr val="black"/>
                </a:solidFill>
                <a:latin typeface="Arial" pitchFamily="34" charset="0"/>
                <a:cs typeface="Arial" pitchFamily="34" charset="0"/>
              </a:rPr>
              <a:t> </a:t>
            </a:r>
            <a:r>
              <a:rPr lang="en-US" sz="1800" dirty="0">
                <a:solidFill>
                  <a:prstClr val="black"/>
                </a:solidFill>
                <a:latin typeface="Arial" pitchFamily="34" charset="0"/>
                <a:cs typeface="Arial" pitchFamily="34" charset="0"/>
              </a:rPr>
              <a:t>day in, day out, comprehensive responsibility of sheltering, feeding,</a:t>
            </a:r>
            <a:r>
              <a:rPr lang="en-US" sz="1800" baseline="0" dirty="0">
                <a:solidFill>
                  <a:prstClr val="black"/>
                </a:solidFill>
                <a:latin typeface="Arial" pitchFamily="34" charset="0"/>
                <a:cs typeface="Arial" pitchFamily="34" charset="0"/>
              </a:rPr>
              <a:t> </a:t>
            </a:r>
            <a:r>
              <a:rPr lang="en-US" sz="1800" dirty="0">
                <a:solidFill>
                  <a:prstClr val="black"/>
                </a:solidFill>
                <a:latin typeface="Arial" pitchFamily="34" charset="0"/>
                <a:cs typeface="Arial" pitchFamily="34" charset="0"/>
              </a:rPr>
              <a:t>and nurturing the growth and well-being of the child. </a:t>
            </a:r>
          </a:p>
          <a:p>
            <a:pPr lvl="0">
              <a:lnSpc>
                <a:spcPct val="150000"/>
              </a:lnSpc>
            </a:pPr>
            <a:endParaRPr lang="en-US" sz="1800" dirty="0">
              <a:solidFill>
                <a:prstClr val="black"/>
              </a:solidFill>
              <a:latin typeface="Arial" pitchFamily="34" charset="0"/>
              <a:cs typeface="Arial" pitchFamily="34" charset="0"/>
            </a:endParaRPr>
          </a:p>
          <a:p>
            <a:pPr lvl="0">
              <a:lnSpc>
                <a:spcPct val="150000"/>
              </a:lnSpc>
            </a:pPr>
            <a:r>
              <a:rPr lang="en-US" sz="1800" dirty="0">
                <a:solidFill>
                  <a:prstClr val="black"/>
                </a:solidFill>
                <a:latin typeface="Arial" pitchFamily="34" charset="0"/>
                <a:cs typeface="Arial" pitchFamily="34" charset="0"/>
              </a:rPr>
              <a:t>Have you come across some unusual requests that you can share with the class?</a:t>
            </a:r>
          </a:p>
        </p:txBody>
      </p:sp>
      <p:sp>
        <p:nvSpPr>
          <p:cNvPr id="4" name="Slide Number Placeholder 3"/>
          <p:cNvSpPr>
            <a:spLocks noGrp="1"/>
          </p:cNvSpPr>
          <p:nvPr>
            <p:ph type="sldNum" sz="quarter" idx="10"/>
          </p:nvPr>
        </p:nvSpPr>
        <p:spPr>
          <a:xfrm>
            <a:off x="3970939" y="8829967"/>
            <a:ext cx="3037840" cy="464820"/>
          </a:xfrm>
          <a:prstGeom prst="rect">
            <a:avLst/>
          </a:prstGeom>
        </p:spPr>
        <p:txBody>
          <a:bodyPr/>
          <a:lstStyle/>
          <a:p>
            <a:fld id="{FB0FA457-90B3-4991-96BA-2F23FC05B80E}" type="slidenum">
              <a:rPr lang="en-US" smtClean="0"/>
              <a:t>28</a:t>
            </a:fld>
            <a:endParaRPr lang="en-US" dirty="0"/>
          </a:p>
        </p:txBody>
      </p:sp>
    </p:spTree>
    <p:extLst>
      <p:ext uri="{BB962C8B-B14F-4D97-AF65-F5344CB8AC3E}">
        <p14:creationId xmlns:p14="http://schemas.microsoft.com/office/powerpoint/2010/main" val="345518528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1" y="4415790"/>
            <a:ext cx="5608320" cy="4183380"/>
          </a:xfrm>
          <a:prstGeom prst="rect">
            <a:avLst/>
          </a:prstGeom>
        </p:spPr>
        <p:txBody>
          <a:bodyPr/>
          <a:lstStyle/>
          <a:p>
            <a:pPr>
              <a:lnSpc>
                <a:spcPct val="150000"/>
              </a:lnSpc>
            </a:pPr>
            <a:r>
              <a:rPr lang="en-US" sz="1800" dirty="0">
                <a:latin typeface="Arial" pitchFamily="34" charset="0"/>
                <a:cs typeface="Arial" pitchFamily="34" charset="0"/>
              </a:rPr>
              <a:t>Let’s look at this Affidavit</a:t>
            </a:r>
          </a:p>
        </p:txBody>
      </p:sp>
      <p:sp>
        <p:nvSpPr>
          <p:cNvPr id="4" name="Slide Number Placeholder 3"/>
          <p:cNvSpPr>
            <a:spLocks noGrp="1"/>
          </p:cNvSpPr>
          <p:nvPr>
            <p:ph type="sldNum" sz="quarter" idx="10"/>
          </p:nvPr>
        </p:nvSpPr>
        <p:spPr>
          <a:xfrm>
            <a:off x="3970939" y="8829967"/>
            <a:ext cx="3037840" cy="464820"/>
          </a:xfrm>
          <a:prstGeom prst="rect">
            <a:avLst/>
          </a:prstGeom>
        </p:spPr>
        <p:txBody>
          <a:bodyPr/>
          <a:lstStyle/>
          <a:p>
            <a:fld id="{FB0FA457-90B3-4991-96BA-2F23FC05B80E}" type="slidenum">
              <a:rPr lang="en-US" smtClean="0"/>
              <a:t>29</a:t>
            </a:fld>
            <a:endParaRPr lang="en-US" dirty="0"/>
          </a:p>
        </p:txBody>
      </p:sp>
    </p:spTree>
    <p:extLst>
      <p:ext uri="{BB962C8B-B14F-4D97-AF65-F5344CB8AC3E}">
        <p14:creationId xmlns:p14="http://schemas.microsoft.com/office/powerpoint/2010/main" val="324546082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1" y="4415790"/>
            <a:ext cx="5608320" cy="4183380"/>
          </a:xfrm>
          <a:prstGeom prst="rect">
            <a:avLst/>
          </a:prstGeom>
        </p:spPr>
        <p:txBody>
          <a:bodyPr/>
          <a:lstStyle/>
          <a:p>
            <a:endParaRPr lang="en-US" sz="1400" dirty="0"/>
          </a:p>
        </p:txBody>
      </p:sp>
      <p:sp>
        <p:nvSpPr>
          <p:cNvPr id="4" name="Slide Number Placeholder 3"/>
          <p:cNvSpPr>
            <a:spLocks noGrp="1"/>
          </p:cNvSpPr>
          <p:nvPr>
            <p:ph type="sldNum" sz="quarter" idx="10"/>
          </p:nvPr>
        </p:nvSpPr>
        <p:spPr>
          <a:xfrm>
            <a:off x="3970939" y="8829967"/>
            <a:ext cx="3037840" cy="464820"/>
          </a:xfrm>
          <a:prstGeom prst="rect">
            <a:avLst/>
          </a:prstGeom>
        </p:spPr>
        <p:txBody>
          <a:bodyPr/>
          <a:lstStyle/>
          <a:p>
            <a:fld id="{FB0FA457-90B3-4991-96BA-2F23FC05B80E}" type="slidenum">
              <a:rPr lang="en-US" smtClean="0"/>
              <a:t>30</a:t>
            </a:fld>
            <a:endParaRPr lang="en-US" dirty="0"/>
          </a:p>
        </p:txBody>
      </p:sp>
    </p:spTree>
    <p:extLst>
      <p:ext uri="{BB962C8B-B14F-4D97-AF65-F5344CB8AC3E}">
        <p14:creationId xmlns:p14="http://schemas.microsoft.com/office/powerpoint/2010/main" val="32454608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start by taking a short quiz. Those of you attending in person will find the quiz in your handouts. Those of you on the phone can use a piece of paper to note your answers. </a:t>
            </a:r>
          </a:p>
          <a:p>
            <a:endParaRPr lang="en-US" dirty="0"/>
          </a:p>
          <a:p>
            <a:r>
              <a:rPr lang="en-US" dirty="0"/>
              <a:t>I’m not going to give you the correct answers until the end of our session when I’ll give you a chance to change your answers based on what you’ve learned today.</a:t>
            </a:r>
          </a:p>
          <a:p>
            <a:endParaRPr lang="en-US" dirty="0"/>
          </a:p>
          <a:p>
            <a:r>
              <a:rPr lang="en-US" dirty="0"/>
              <a:t>1 = C </a:t>
            </a:r>
          </a:p>
          <a:p>
            <a:endParaRPr lang="en-US" dirty="0"/>
          </a:p>
          <a:p>
            <a:r>
              <a:rPr lang="en-US" dirty="0"/>
              <a:t>2 = A</a:t>
            </a:r>
          </a:p>
          <a:p>
            <a:endParaRPr lang="en-US" dirty="0"/>
          </a:p>
        </p:txBody>
      </p:sp>
      <p:sp>
        <p:nvSpPr>
          <p:cNvPr id="4" name="Slide Number Placeholder 3"/>
          <p:cNvSpPr>
            <a:spLocks noGrp="1"/>
          </p:cNvSpPr>
          <p:nvPr>
            <p:ph type="sldNum" sz="quarter" idx="10"/>
          </p:nvPr>
        </p:nvSpPr>
        <p:spPr/>
        <p:txBody>
          <a:bodyPr/>
          <a:lstStyle/>
          <a:p>
            <a:fld id="{58FA8886-F9D7-4067-BA3E-C8F53A48D968}" type="slidenum">
              <a:rPr lang="en-US" smtClean="0"/>
              <a:t>3</a:t>
            </a:fld>
            <a:endParaRPr lang="en-US" dirty="0"/>
          </a:p>
        </p:txBody>
      </p:sp>
    </p:spTree>
    <p:extLst>
      <p:ext uri="{BB962C8B-B14F-4D97-AF65-F5344CB8AC3E}">
        <p14:creationId xmlns:p14="http://schemas.microsoft.com/office/powerpoint/2010/main" val="28898935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228600" y="4191000"/>
            <a:ext cx="6553200" cy="4953000"/>
          </a:xfrm>
        </p:spPr>
        <p:txBody>
          <a:bodyPr/>
          <a:lstStyle/>
          <a:p>
            <a:pPr lvl="0">
              <a:lnSpc>
                <a:spcPct val="150000"/>
              </a:lnSpc>
            </a:pPr>
            <a:r>
              <a:rPr lang="en-US" sz="1600" dirty="0">
                <a:solidFill>
                  <a:prstClr val="black"/>
                </a:solidFill>
                <a:latin typeface="Arial" pitchFamily="34" charset="0"/>
                <a:cs typeface="Arial" pitchFamily="34" charset="0"/>
              </a:rPr>
              <a:t>Are you recertifying PCR dependents enrolled for dental benefits only?  </a:t>
            </a:r>
          </a:p>
          <a:p>
            <a:pPr lvl="0">
              <a:lnSpc>
                <a:spcPct val="150000"/>
              </a:lnSpc>
            </a:pPr>
            <a:r>
              <a:rPr lang="en-US" sz="1600" dirty="0">
                <a:solidFill>
                  <a:prstClr val="black"/>
                </a:solidFill>
                <a:latin typeface="Arial" pitchFamily="34" charset="0"/>
                <a:cs typeface="Arial" pitchFamily="34" charset="0"/>
              </a:rPr>
              <a:t>PERS recertifies PCR dependents for health</a:t>
            </a:r>
            <a:r>
              <a:rPr lang="en-US" sz="1600" baseline="0" dirty="0">
                <a:solidFill>
                  <a:prstClr val="black"/>
                </a:solidFill>
                <a:latin typeface="Arial" pitchFamily="34" charset="0"/>
                <a:cs typeface="Arial" pitchFamily="34" charset="0"/>
              </a:rPr>
              <a:t> only</a:t>
            </a:r>
            <a:r>
              <a:rPr lang="en-US" sz="1600" dirty="0">
                <a:solidFill>
                  <a:prstClr val="black"/>
                </a:solidFill>
                <a:latin typeface="Arial" pitchFamily="34" charset="0"/>
                <a:cs typeface="Arial" pitchFamily="34" charset="0"/>
              </a:rPr>
              <a:t>.  </a:t>
            </a:r>
          </a:p>
          <a:p>
            <a:pPr lvl="0">
              <a:lnSpc>
                <a:spcPct val="150000"/>
              </a:lnSpc>
            </a:pPr>
            <a:r>
              <a:rPr lang="en-US" sz="1600" dirty="0">
                <a:solidFill>
                  <a:prstClr val="black"/>
                </a:solidFill>
                <a:latin typeface="Arial" pitchFamily="34" charset="0"/>
                <a:cs typeface="Arial" pitchFamily="34" charset="0"/>
              </a:rPr>
              <a:t>Access your department’s monthly “Employer Health Event” Cognos report.  </a:t>
            </a:r>
          </a:p>
          <a:p>
            <a:pPr lvl="0">
              <a:lnSpc>
                <a:spcPct val="150000"/>
              </a:lnSpc>
            </a:pPr>
            <a:r>
              <a:rPr lang="en-US" sz="1600" dirty="0">
                <a:solidFill>
                  <a:prstClr val="black"/>
                </a:solidFill>
                <a:latin typeface="Arial" pitchFamily="34" charset="0"/>
                <a:cs typeface="Arial" pitchFamily="34" charset="0"/>
              </a:rPr>
              <a:t>If CalPERS dis-enrolls the PCRs from health, dis-enroll them from dental also.  </a:t>
            </a:r>
          </a:p>
          <a:p>
            <a:pPr lvl="0">
              <a:lnSpc>
                <a:spcPct val="150000"/>
              </a:lnSpc>
            </a:pPr>
            <a:r>
              <a:rPr lang="en-US" sz="1600" dirty="0">
                <a:solidFill>
                  <a:prstClr val="black"/>
                </a:solidFill>
                <a:latin typeface="Arial" pitchFamily="34" charset="0"/>
                <a:cs typeface="Arial" pitchFamily="34" charset="0"/>
              </a:rPr>
              <a:t>Track employees who enroll PCR dependents for dental only, and recertify</a:t>
            </a:r>
            <a:r>
              <a:rPr lang="en-US" sz="1600" baseline="0" dirty="0">
                <a:solidFill>
                  <a:prstClr val="black"/>
                </a:solidFill>
                <a:latin typeface="Arial" pitchFamily="34" charset="0"/>
                <a:cs typeface="Arial" pitchFamily="34" charset="0"/>
              </a:rPr>
              <a:t> them.  HR Net has two documents for you to use.</a:t>
            </a:r>
            <a:endParaRPr lang="en-US" sz="1600" dirty="0">
              <a:solidFill>
                <a:prstClr val="black"/>
              </a:solidFill>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58FA8886-F9D7-4067-BA3E-C8F53A48D968}" type="slidenum">
              <a:rPr lang="en-US" smtClean="0"/>
              <a:t>31</a:t>
            </a:fld>
            <a:endParaRPr lang="en-US" dirty="0"/>
          </a:p>
        </p:txBody>
      </p:sp>
    </p:spTree>
    <p:extLst>
      <p:ext uri="{BB962C8B-B14F-4D97-AF65-F5344CB8AC3E}">
        <p14:creationId xmlns:p14="http://schemas.microsoft.com/office/powerpoint/2010/main" val="102709445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1" y="4415790"/>
            <a:ext cx="5608320" cy="4183380"/>
          </a:xfrm>
          <a:prstGeom prst="rect">
            <a:avLst/>
          </a:prstGeom>
        </p:spPr>
        <p:txBody>
          <a:bodyPr/>
          <a:lstStyle/>
          <a:p>
            <a:endParaRPr lang="en-US" sz="1400" dirty="0"/>
          </a:p>
        </p:txBody>
      </p:sp>
      <p:sp>
        <p:nvSpPr>
          <p:cNvPr id="4" name="Slide Number Placeholder 3"/>
          <p:cNvSpPr>
            <a:spLocks noGrp="1"/>
          </p:cNvSpPr>
          <p:nvPr>
            <p:ph type="sldNum" sz="quarter" idx="10"/>
          </p:nvPr>
        </p:nvSpPr>
        <p:spPr>
          <a:xfrm>
            <a:off x="3970939" y="8829967"/>
            <a:ext cx="3037840" cy="464820"/>
          </a:xfrm>
          <a:prstGeom prst="rect">
            <a:avLst/>
          </a:prstGeom>
        </p:spPr>
        <p:txBody>
          <a:bodyPr/>
          <a:lstStyle/>
          <a:p>
            <a:fld id="{FB0FA457-90B3-4991-96BA-2F23FC05B80E}" type="slidenum">
              <a:rPr lang="en-US" smtClean="0"/>
              <a:t>32</a:t>
            </a:fld>
            <a:endParaRPr lang="en-US" dirty="0"/>
          </a:p>
        </p:txBody>
      </p:sp>
    </p:spTree>
    <p:extLst>
      <p:ext uri="{BB962C8B-B14F-4D97-AF65-F5344CB8AC3E}">
        <p14:creationId xmlns:p14="http://schemas.microsoft.com/office/powerpoint/2010/main" val="324546082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1" y="4415790"/>
            <a:ext cx="5608320" cy="4183380"/>
          </a:xfrm>
          <a:prstGeom prst="rect">
            <a:avLst/>
          </a:prstGeom>
        </p:spPr>
        <p:txBody>
          <a:bodyPr/>
          <a:lstStyle/>
          <a:p>
            <a:endParaRPr lang="en-US" sz="1600" dirty="0"/>
          </a:p>
        </p:txBody>
      </p:sp>
      <p:sp>
        <p:nvSpPr>
          <p:cNvPr id="4" name="Slide Number Placeholder 3"/>
          <p:cNvSpPr>
            <a:spLocks noGrp="1"/>
          </p:cNvSpPr>
          <p:nvPr>
            <p:ph type="sldNum" sz="quarter" idx="10"/>
          </p:nvPr>
        </p:nvSpPr>
        <p:spPr>
          <a:xfrm>
            <a:off x="3970939" y="8829967"/>
            <a:ext cx="3037840" cy="464820"/>
          </a:xfrm>
          <a:prstGeom prst="rect">
            <a:avLst/>
          </a:prstGeom>
        </p:spPr>
        <p:txBody>
          <a:bodyPr/>
          <a:lstStyle/>
          <a:p>
            <a:fld id="{FB0FA457-90B3-4991-96BA-2F23FC05B80E}" type="slidenum">
              <a:rPr lang="en-US" smtClean="0"/>
              <a:t>33</a:t>
            </a:fld>
            <a:endParaRPr lang="en-US" dirty="0"/>
          </a:p>
        </p:txBody>
      </p:sp>
    </p:spTree>
    <p:extLst>
      <p:ext uri="{BB962C8B-B14F-4D97-AF65-F5344CB8AC3E}">
        <p14:creationId xmlns:p14="http://schemas.microsoft.com/office/powerpoint/2010/main" val="322275856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8FA8886-F9D7-4067-BA3E-C8F53A48D968}" type="slidenum">
              <a:rPr lang="en-US" smtClean="0"/>
              <a:t>34</a:t>
            </a:fld>
            <a:endParaRPr lang="en-US" dirty="0"/>
          </a:p>
        </p:txBody>
      </p:sp>
    </p:spTree>
    <p:extLst>
      <p:ext uri="{BB962C8B-B14F-4D97-AF65-F5344CB8AC3E}">
        <p14:creationId xmlns:p14="http://schemas.microsoft.com/office/powerpoint/2010/main" val="110528767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DC560F-E5C8-4C1A-8637-A5691D97916B}" type="slidenum">
              <a:rPr lang="en-US" smtClean="0"/>
              <a:t>36</a:t>
            </a:fld>
            <a:endParaRPr lang="en-US" dirty="0"/>
          </a:p>
        </p:txBody>
      </p:sp>
    </p:spTree>
    <p:extLst>
      <p:ext uri="{BB962C8B-B14F-4D97-AF65-F5344CB8AC3E}">
        <p14:creationId xmlns:p14="http://schemas.microsoft.com/office/powerpoint/2010/main" val="7319851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lnSpc>
                <a:spcPct val="150000"/>
              </a:lnSpc>
            </a:pPr>
            <a:r>
              <a:rPr lang="en-US" sz="1800" dirty="0">
                <a:solidFill>
                  <a:prstClr val="black"/>
                </a:solidFill>
                <a:latin typeface="Arial" pitchFamily="34" charset="0"/>
                <a:cs typeface="Arial" pitchFamily="34" charset="0"/>
              </a:rPr>
              <a:t>Authority extends to you.</a:t>
            </a:r>
          </a:p>
          <a:p>
            <a:pPr lvl="0">
              <a:lnSpc>
                <a:spcPct val="150000"/>
              </a:lnSpc>
            </a:pPr>
            <a:r>
              <a:rPr lang="en-US" sz="1800" dirty="0">
                <a:solidFill>
                  <a:prstClr val="black"/>
                </a:solidFill>
                <a:latin typeface="Arial" pitchFamily="34" charset="0"/>
                <a:cs typeface="Arial" pitchFamily="34" charset="0"/>
              </a:rPr>
              <a:t>You implement health enrollment.  </a:t>
            </a:r>
          </a:p>
          <a:p>
            <a:pPr lvl="0">
              <a:lnSpc>
                <a:spcPct val="150000"/>
              </a:lnSpc>
            </a:pPr>
            <a:r>
              <a:rPr lang="en-US" sz="1800" dirty="0">
                <a:solidFill>
                  <a:prstClr val="black"/>
                </a:solidFill>
                <a:latin typeface="Arial" pitchFamily="34" charset="0"/>
                <a:cs typeface="Arial" pitchFamily="34" charset="0"/>
              </a:rPr>
              <a:t>At any time, if you question the eligibility of a</a:t>
            </a:r>
            <a:r>
              <a:rPr lang="en-US" sz="1800" baseline="0" dirty="0">
                <a:solidFill>
                  <a:prstClr val="black"/>
                </a:solidFill>
                <a:latin typeface="Arial" pitchFamily="34" charset="0"/>
                <a:cs typeface="Arial" pitchFamily="34" charset="0"/>
              </a:rPr>
              <a:t> dependent</a:t>
            </a:r>
            <a:r>
              <a:rPr lang="en-US" sz="1800" dirty="0">
                <a:solidFill>
                  <a:prstClr val="black"/>
                </a:solidFill>
                <a:latin typeface="Arial" pitchFamily="34" charset="0"/>
                <a:cs typeface="Arial" pitchFamily="34" charset="0"/>
              </a:rPr>
              <a:t>, </a:t>
            </a:r>
          </a:p>
          <a:p>
            <a:pPr lvl="0">
              <a:lnSpc>
                <a:spcPct val="150000"/>
              </a:lnSpc>
            </a:pPr>
            <a:r>
              <a:rPr lang="en-US" sz="1800" dirty="0">
                <a:solidFill>
                  <a:prstClr val="black"/>
                </a:solidFill>
                <a:latin typeface="Arial" pitchFamily="34" charset="0"/>
                <a:cs typeface="Arial" pitchFamily="34" charset="0"/>
              </a:rPr>
              <a:t>ask for substantiating documentation. </a:t>
            </a:r>
          </a:p>
        </p:txBody>
      </p:sp>
      <p:sp>
        <p:nvSpPr>
          <p:cNvPr id="4" name="Slide Number Placeholder 3"/>
          <p:cNvSpPr>
            <a:spLocks noGrp="1"/>
          </p:cNvSpPr>
          <p:nvPr>
            <p:ph type="sldNum" sz="quarter" idx="10"/>
          </p:nvPr>
        </p:nvSpPr>
        <p:spPr/>
        <p:txBody>
          <a:bodyPr/>
          <a:lstStyle/>
          <a:p>
            <a:fld id="{58FA8886-F9D7-4067-BA3E-C8F53A48D968}" type="slidenum">
              <a:rPr lang="en-US" smtClean="0"/>
              <a:t>41</a:t>
            </a:fld>
            <a:endParaRPr lang="en-US" dirty="0"/>
          </a:p>
        </p:txBody>
      </p:sp>
    </p:spTree>
    <p:extLst>
      <p:ext uri="{BB962C8B-B14F-4D97-AF65-F5344CB8AC3E}">
        <p14:creationId xmlns:p14="http://schemas.microsoft.com/office/powerpoint/2010/main" val="376566603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1" y="4415790"/>
            <a:ext cx="5608320" cy="4183380"/>
          </a:xfrm>
          <a:prstGeom prst="rect">
            <a:avLst/>
          </a:prstGeom>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dirty="0">
                <a:solidFill>
                  <a:srgbClr val="FF0000"/>
                </a:solidFill>
              </a:rPr>
              <a:t>Michelle starts here</a:t>
            </a:r>
          </a:p>
          <a:p>
            <a:r>
              <a:rPr lang="en-US" sz="1400" dirty="0"/>
              <a:t>	</a:t>
            </a:r>
          </a:p>
          <a:p>
            <a:endParaRPr lang="en-US" sz="1400" b="0" i="0" u="none" strike="noStrike" kern="1200" baseline="0" dirty="0">
              <a:solidFill>
                <a:schemeClr val="tx1"/>
              </a:solidFill>
            </a:endParaRPr>
          </a:p>
          <a:p>
            <a:r>
              <a:rPr lang="en-US" sz="1400" b="0" i="0" u="none" strike="noStrike" kern="1200" baseline="0" dirty="0">
                <a:solidFill>
                  <a:schemeClr val="tx1"/>
                </a:solidFill>
              </a:rPr>
              <a:t>When an employee enrolls, they must enroll themselves or themselves and all eligible family members, unless the family member is: </a:t>
            </a:r>
          </a:p>
          <a:p>
            <a:endParaRPr lang="en-US" sz="1400" b="0" i="0" u="none" strike="noStrike" kern="1200" baseline="0" dirty="0">
              <a:solidFill>
                <a:schemeClr val="tx1"/>
              </a:solidFill>
            </a:endParaRPr>
          </a:p>
          <a:p>
            <a:pPr marL="628650" lvl="1" indent="-171450">
              <a:buFont typeface="Arial" panose="020B0604020202020204" pitchFamily="34" charset="0"/>
              <a:buChar char="•"/>
            </a:pPr>
            <a:r>
              <a:rPr lang="en-US" sz="1400" b="0" i="0" u="none" strike="noStrike" kern="1200" baseline="0" dirty="0">
                <a:solidFill>
                  <a:schemeClr val="tx1"/>
                </a:solidFill>
              </a:rPr>
              <a:t>Covered under another health plan</a:t>
            </a:r>
          </a:p>
          <a:p>
            <a:pPr marL="628650" lvl="1" indent="-171450">
              <a:buFont typeface="Arial" panose="020B0604020202020204" pitchFamily="34" charset="0"/>
              <a:buChar char="•"/>
            </a:pPr>
            <a:r>
              <a:rPr lang="en-US" sz="1400" b="0" i="0" u="none" strike="noStrike" kern="1200" baseline="0" dirty="0">
                <a:solidFill>
                  <a:schemeClr val="tx1"/>
                </a:solidFill>
              </a:rPr>
              <a:t>A spouse not living in your household</a:t>
            </a:r>
          </a:p>
          <a:p>
            <a:pPr marL="628650" lvl="1" indent="-171450">
              <a:buFont typeface="Arial" panose="020B0604020202020204" pitchFamily="34" charset="0"/>
              <a:buChar char="•"/>
            </a:pPr>
            <a:r>
              <a:rPr lang="en-US" sz="1400" b="0" i="0" u="none" strike="noStrike" kern="1200" baseline="0" dirty="0">
                <a:solidFill>
                  <a:schemeClr val="tx1"/>
                </a:solidFill>
              </a:rPr>
              <a:t>A child who has attained the age of 18</a:t>
            </a:r>
          </a:p>
          <a:p>
            <a:pPr marL="628650" lvl="1" indent="-171450">
              <a:buFont typeface="Arial" panose="020B0604020202020204" pitchFamily="34" charset="0"/>
              <a:buChar char="•"/>
            </a:pPr>
            <a:r>
              <a:rPr lang="en-US" sz="1400" b="0" i="0" u="none" strike="noStrike" kern="1200" baseline="0" dirty="0">
                <a:solidFill>
                  <a:schemeClr val="tx1"/>
                </a:solidFill>
              </a:rPr>
              <a:t>A member of the armed forces</a:t>
            </a:r>
          </a:p>
          <a:p>
            <a:endParaRPr lang="en-US" sz="1400" dirty="0">
              <a:solidFill>
                <a:srgbClr val="FF0000"/>
              </a:solidFill>
            </a:endParaRPr>
          </a:p>
        </p:txBody>
      </p:sp>
      <p:sp>
        <p:nvSpPr>
          <p:cNvPr id="4" name="Slide Number Placeholder 3"/>
          <p:cNvSpPr>
            <a:spLocks noGrp="1"/>
          </p:cNvSpPr>
          <p:nvPr>
            <p:ph type="sldNum" sz="quarter" idx="10"/>
          </p:nvPr>
        </p:nvSpPr>
        <p:spPr>
          <a:xfrm>
            <a:off x="3970939" y="8829967"/>
            <a:ext cx="3037840" cy="464820"/>
          </a:xfrm>
          <a:prstGeom prst="rect">
            <a:avLst/>
          </a:prstGeom>
        </p:spPr>
        <p:txBody>
          <a:bodyPr/>
          <a:lstStyle/>
          <a:p>
            <a:fld id="{FB0FA457-90B3-4991-96BA-2F23FC05B80E}" type="slidenum">
              <a:rPr lang="en-US" smtClean="0"/>
              <a:t>42</a:t>
            </a:fld>
            <a:endParaRPr lang="en-US" dirty="0"/>
          </a:p>
        </p:txBody>
      </p:sp>
    </p:spTree>
    <p:extLst>
      <p:ext uri="{BB962C8B-B14F-4D97-AF65-F5344CB8AC3E}">
        <p14:creationId xmlns:p14="http://schemas.microsoft.com/office/powerpoint/2010/main" val="278431456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1" y="4415790"/>
            <a:ext cx="5608320" cy="4575810"/>
          </a:xfrm>
          <a:prstGeom prst="rect">
            <a:avLst/>
          </a:prstGeom>
        </p:spPr>
        <p:txBody>
          <a:bodyPr/>
          <a:lstStyle/>
          <a:p>
            <a:pPr marL="628650" lvl="1" indent="-171450">
              <a:buFont typeface="Arial" panose="020B0604020202020204" pitchFamily="34" charset="0"/>
              <a:buChar char="•"/>
            </a:pPr>
            <a:endParaRPr lang="en-US" sz="1100" dirty="0"/>
          </a:p>
          <a:p>
            <a:r>
              <a:rPr lang="en-US" dirty="0"/>
              <a:t>	Now we’ll talk about Enrollment times</a:t>
            </a:r>
          </a:p>
          <a:p>
            <a:r>
              <a:rPr lang="en-US" dirty="0"/>
              <a:t>	</a:t>
            </a:r>
          </a:p>
        </p:txBody>
      </p:sp>
      <p:sp>
        <p:nvSpPr>
          <p:cNvPr id="4" name="Slide Number Placeholder 3"/>
          <p:cNvSpPr>
            <a:spLocks noGrp="1"/>
          </p:cNvSpPr>
          <p:nvPr>
            <p:ph type="sldNum" sz="quarter" idx="10"/>
          </p:nvPr>
        </p:nvSpPr>
        <p:spPr>
          <a:xfrm>
            <a:off x="3970939" y="8829967"/>
            <a:ext cx="3037840" cy="464820"/>
          </a:xfrm>
          <a:prstGeom prst="rect">
            <a:avLst/>
          </a:prstGeom>
        </p:spPr>
        <p:txBody>
          <a:bodyPr/>
          <a:lstStyle/>
          <a:p>
            <a:fld id="{FB0FA457-90B3-4991-96BA-2F23FC05B80E}" type="slidenum">
              <a:rPr lang="en-US" smtClean="0"/>
              <a:t>43</a:t>
            </a:fld>
            <a:endParaRPr lang="en-US" dirty="0"/>
          </a:p>
        </p:txBody>
      </p:sp>
    </p:spTree>
    <p:extLst>
      <p:ext uri="{BB962C8B-B14F-4D97-AF65-F5344CB8AC3E}">
        <p14:creationId xmlns:p14="http://schemas.microsoft.com/office/powerpoint/2010/main" val="268375816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1" y="4415790"/>
            <a:ext cx="5608320" cy="4183380"/>
          </a:xfrm>
          <a:prstGeom prst="rect">
            <a:avLst/>
          </a:prstGeom>
        </p:spPr>
        <p:txBody>
          <a:bodyPr/>
          <a:lstStyle/>
          <a:p>
            <a:r>
              <a:rPr lang="en-US" sz="1600" b="1" dirty="0"/>
              <a:t>New employees </a:t>
            </a:r>
            <a:r>
              <a:rPr lang="en-US" sz="1600" dirty="0"/>
              <a:t>have 60 calendar days from the date of their initial appointment to enroll themselves and eligible family members in a health plan. </a:t>
            </a:r>
          </a:p>
          <a:p>
            <a:endParaRPr lang="en-US" sz="1600" dirty="0"/>
          </a:p>
          <a:p>
            <a:pPr marL="628650" lvl="1" indent="-171450">
              <a:buFont typeface="Arial" panose="020B0604020202020204" pitchFamily="34" charset="0"/>
              <a:buChar char="•"/>
            </a:pPr>
            <a:r>
              <a:rPr lang="en-US" sz="1600" dirty="0"/>
              <a:t>The effective date of the enrollment is the first of the month following the date you receive the Health Benefit Plan Enrollment form. </a:t>
            </a:r>
          </a:p>
          <a:p>
            <a:pPr marL="628650" lvl="1" indent="-171450">
              <a:buFont typeface="Arial" panose="020B0604020202020204" pitchFamily="34" charset="0"/>
              <a:buChar char="•"/>
            </a:pPr>
            <a:endParaRPr lang="en-US" sz="1600" dirty="0"/>
          </a:p>
          <a:p>
            <a:pPr marL="628650" lvl="1" indent="-171450">
              <a:buFont typeface="Arial" panose="020B0604020202020204" pitchFamily="34" charset="0"/>
              <a:buChar char="•"/>
            </a:pPr>
            <a:r>
              <a:rPr lang="en-US" sz="1600" dirty="0"/>
              <a:t>To ensure coverage begins on the correct date, please be sure to process the enrollment forms timely.</a:t>
            </a:r>
          </a:p>
          <a:p>
            <a:endParaRPr lang="en-US" b="1" dirty="0"/>
          </a:p>
          <a:p>
            <a:endParaRPr lang="en-US" b="1" dirty="0"/>
          </a:p>
          <a:p>
            <a:r>
              <a:rPr lang="en-US" b="1" dirty="0"/>
              <a:t>Who can explain what a qualifying control period is?</a:t>
            </a:r>
          </a:p>
        </p:txBody>
      </p:sp>
      <p:sp>
        <p:nvSpPr>
          <p:cNvPr id="4" name="Slide Number Placeholder 3"/>
          <p:cNvSpPr>
            <a:spLocks noGrp="1"/>
          </p:cNvSpPr>
          <p:nvPr>
            <p:ph type="sldNum" sz="quarter" idx="10"/>
          </p:nvPr>
        </p:nvSpPr>
        <p:spPr>
          <a:xfrm>
            <a:off x="3970939" y="8829967"/>
            <a:ext cx="3037840" cy="464820"/>
          </a:xfrm>
          <a:prstGeom prst="rect">
            <a:avLst/>
          </a:prstGeom>
        </p:spPr>
        <p:txBody>
          <a:bodyPr/>
          <a:lstStyle/>
          <a:p>
            <a:fld id="{FB0FA457-90B3-4991-96BA-2F23FC05B80E}" type="slidenum">
              <a:rPr lang="en-US" smtClean="0"/>
              <a:t>44</a:t>
            </a:fld>
            <a:endParaRPr lang="en-US" dirty="0"/>
          </a:p>
        </p:txBody>
      </p:sp>
    </p:spTree>
    <p:extLst>
      <p:ext uri="{BB962C8B-B14F-4D97-AF65-F5344CB8AC3E}">
        <p14:creationId xmlns:p14="http://schemas.microsoft.com/office/powerpoint/2010/main" val="4816641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1" y="4415790"/>
            <a:ext cx="5608320" cy="4183380"/>
          </a:xfrm>
          <a:prstGeom prst="rect">
            <a:avLst/>
          </a:prstGeom>
        </p:spPr>
        <p:txBody>
          <a:bodyPr/>
          <a:lstStyle/>
          <a:p>
            <a:r>
              <a:rPr lang="en-US" sz="1600" b="1" dirty="0"/>
              <a:t>Open Enrollment </a:t>
            </a:r>
            <a:r>
              <a:rPr lang="en-US" sz="1600" dirty="0"/>
              <a:t>–is traditionally held annually each fall and allows eligible employees to: </a:t>
            </a:r>
          </a:p>
          <a:p>
            <a:pPr lvl="1"/>
            <a:r>
              <a:rPr lang="en-US" sz="1600" dirty="0"/>
              <a:t>• Enroll </a:t>
            </a:r>
          </a:p>
          <a:p>
            <a:pPr lvl="1"/>
            <a:r>
              <a:rPr lang="en-US" sz="1600" dirty="0"/>
              <a:t>• Change health plans </a:t>
            </a:r>
          </a:p>
          <a:p>
            <a:pPr lvl="1"/>
            <a:r>
              <a:rPr lang="en-US" sz="1600" dirty="0"/>
              <a:t>• Add/delete eligible dependents </a:t>
            </a:r>
          </a:p>
          <a:p>
            <a:pPr lvl="1"/>
            <a:r>
              <a:rPr lang="en-US" sz="1600" dirty="0"/>
              <a:t>• Cancel coverage </a:t>
            </a:r>
          </a:p>
          <a:p>
            <a:endParaRPr lang="en-US" sz="1600" dirty="0"/>
          </a:p>
          <a:p>
            <a:pPr lvl="1"/>
            <a:r>
              <a:rPr lang="en-US" sz="1600" dirty="0"/>
              <a:t>All transactions become effective January 1 following the Open Enrollment period. </a:t>
            </a:r>
          </a:p>
          <a:p>
            <a:pPr lvl="1"/>
            <a:endParaRPr lang="en-US" sz="1600" dirty="0"/>
          </a:p>
          <a:p>
            <a:pPr marL="171450" indent="-171450">
              <a:buFont typeface="Arial" panose="020B0604020202020204" pitchFamily="34" charset="0"/>
              <a:buChar char="•"/>
            </a:pPr>
            <a:endParaRPr lang="en-US" sz="1600" dirty="0"/>
          </a:p>
          <a:p>
            <a:pPr marL="171450" indent="-171450">
              <a:buFont typeface="Arial" panose="020B0604020202020204" pitchFamily="34" charset="0"/>
              <a:buChar char="•"/>
            </a:pPr>
            <a:r>
              <a:rPr lang="en-US" sz="1600" b="1" dirty="0"/>
              <a:t>Who can tell me how often CalPERS is required to hold an Open Enrollment? (Answer – every 3 years)</a:t>
            </a:r>
          </a:p>
          <a:p>
            <a:endParaRPr lang="en-US" sz="1600" dirty="0"/>
          </a:p>
        </p:txBody>
      </p:sp>
      <p:sp>
        <p:nvSpPr>
          <p:cNvPr id="4" name="Slide Number Placeholder 3"/>
          <p:cNvSpPr>
            <a:spLocks noGrp="1"/>
          </p:cNvSpPr>
          <p:nvPr>
            <p:ph type="sldNum" sz="quarter" idx="10"/>
          </p:nvPr>
        </p:nvSpPr>
        <p:spPr>
          <a:xfrm>
            <a:off x="3970939" y="8829967"/>
            <a:ext cx="3037840" cy="464820"/>
          </a:xfrm>
          <a:prstGeom prst="rect">
            <a:avLst/>
          </a:prstGeom>
        </p:spPr>
        <p:txBody>
          <a:bodyPr/>
          <a:lstStyle/>
          <a:p>
            <a:fld id="{FB0FA457-90B3-4991-96BA-2F23FC05B80E}" type="slidenum">
              <a:rPr lang="en-US" smtClean="0"/>
              <a:t>45</a:t>
            </a:fld>
            <a:endParaRPr lang="en-US" dirty="0"/>
          </a:p>
        </p:txBody>
      </p:sp>
    </p:spTree>
    <p:extLst>
      <p:ext uri="{BB962C8B-B14F-4D97-AF65-F5344CB8AC3E}">
        <p14:creationId xmlns:p14="http://schemas.microsoft.com/office/powerpoint/2010/main" val="4166192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3 = B</a:t>
            </a:r>
          </a:p>
          <a:p>
            <a:endParaRPr lang="en-US" dirty="0"/>
          </a:p>
          <a:p>
            <a:r>
              <a:rPr lang="en-US" dirty="0"/>
              <a:t>4 = D</a:t>
            </a:r>
          </a:p>
        </p:txBody>
      </p:sp>
      <p:sp>
        <p:nvSpPr>
          <p:cNvPr id="4" name="Slide Number Placeholder 3"/>
          <p:cNvSpPr>
            <a:spLocks noGrp="1"/>
          </p:cNvSpPr>
          <p:nvPr>
            <p:ph type="sldNum" sz="quarter" idx="10"/>
          </p:nvPr>
        </p:nvSpPr>
        <p:spPr/>
        <p:txBody>
          <a:bodyPr/>
          <a:lstStyle/>
          <a:p>
            <a:fld id="{58FA8886-F9D7-4067-BA3E-C8F53A48D968}" type="slidenum">
              <a:rPr lang="en-US" smtClean="0"/>
              <a:t>4</a:t>
            </a:fld>
            <a:endParaRPr lang="en-US" dirty="0"/>
          </a:p>
        </p:txBody>
      </p:sp>
    </p:spTree>
    <p:extLst>
      <p:ext uri="{BB962C8B-B14F-4D97-AF65-F5344CB8AC3E}">
        <p14:creationId xmlns:p14="http://schemas.microsoft.com/office/powerpoint/2010/main" val="289313432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1" y="4415790"/>
            <a:ext cx="5608320" cy="4415790"/>
          </a:xfrm>
          <a:prstGeom prst="rect">
            <a:avLst/>
          </a:prstGeom>
        </p:spPr>
        <p:txBody>
          <a:bodyPr/>
          <a:lstStyle/>
          <a:p>
            <a:pPr lvl="1"/>
            <a:endParaRPr lang="en-US" sz="1100" dirty="0"/>
          </a:p>
          <a:p>
            <a:r>
              <a:rPr lang="en-US" sz="1600" dirty="0"/>
              <a:t>Special enrollments ensure the employee’s health plan provides coverage where the children live. If not, the employee needs to change plans.</a:t>
            </a:r>
          </a:p>
          <a:p>
            <a:endParaRPr lang="en-US" sz="1600" dirty="0"/>
          </a:p>
          <a:p>
            <a:r>
              <a:rPr lang="en-US" sz="1600" dirty="0"/>
              <a:t>If the employee refuses or ignores it , do an administrative transaction to  enroll family in PERS Choice.</a:t>
            </a:r>
          </a:p>
          <a:p>
            <a:endParaRPr lang="en-US" sz="1600" dirty="0"/>
          </a:p>
          <a:p>
            <a:r>
              <a:rPr lang="en-US" sz="1600" dirty="0"/>
              <a:t>Events that qualify for </a:t>
            </a:r>
            <a:r>
              <a:rPr lang="en-US" sz="1600" b="1" dirty="0"/>
              <a:t>Special Enrollment </a:t>
            </a:r>
            <a:r>
              <a:rPr lang="en-US" sz="1600" dirty="0"/>
              <a:t>include: </a:t>
            </a:r>
          </a:p>
          <a:p>
            <a:pPr lvl="1"/>
            <a:r>
              <a:rPr lang="en-US" sz="1600" dirty="0"/>
              <a:t>• Loss of other non-CalPERS coverage </a:t>
            </a:r>
          </a:p>
          <a:p>
            <a:pPr lvl="1"/>
            <a:r>
              <a:rPr lang="en-US" sz="1600" dirty="0"/>
              <a:t>• Marriage/domestic partnership </a:t>
            </a:r>
          </a:p>
          <a:p>
            <a:pPr lvl="1"/>
            <a:r>
              <a:rPr lang="en-US" sz="1600" dirty="0"/>
              <a:t>• Birth/adoption </a:t>
            </a:r>
          </a:p>
          <a:p>
            <a:pPr lvl="1"/>
            <a:r>
              <a:rPr lang="en-US" sz="1600" dirty="0"/>
              <a:t>• Court-ordered coverage </a:t>
            </a:r>
          </a:p>
          <a:p>
            <a:pPr lvl="1"/>
            <a:r>
              <a:rPr lang="en-US" sz="1600" dirty="0"/>
              <a:t>• Exception for divorce/termination of domestic partnership </a:t>
            </a:r>
          </a:p>
          <a:p>
            <a:pPr lvl="1"/>
            <a:endParaRPr lang="en-US" sz="1100" dirty="0"/>
          </a:p>
        </p:txBody>
      </p:sp>
      <p:sp>
        <p:nvSpPr>
          <p:cNvPr id="4" name="Slide Number Placeholder 3"/>
          <p:cNvSpPr>
            <a:spLocks noGrp="1"/>
          </p:cNvSpPr>
          <p:nvPr>
            <p:ph type="sldNum" sz="quarter" idx="10"/>
          </p:nvPr>
        </p:nvSpPr>
        <p:spPr>
          <a:xfrm>
            <a:off x="3970939" y="8829967"/>
            <a:ext cx="3037840" cy="464820"/>
          </a:xfrm>
          <a:prstGeom prst="rect">
            <a:avLst/>
          </a:prstGeom>
        </p:spPr>
        <p:txBody>
          <a:bodyPr/>
          <a:lstStyle/>
          <a:p>
            <a:fld id="{FB0FA457-90B3-4991-96BA-2F23FC05B80E}" type="slidenum">
              <a:rPr lang="en-US" smtClean="0"/>
              <a:t>46</a:t>
            </a:fld>
            <a:endParaRPr lang="en-US" dirty="0"/>
          </a:p>
        </p:txBody>
      </p:sp>
    </p:spTree>
    <p:extLst>
      <p:ext uri="{BB962C8B-B14F-4D97-AF65-F5344CB8AC3E}">
        <p14:creationId xmlns:p14="http://schemas.microsoft.com/office/powerpoint/2010/main" val="88559258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1" y="4415790"/>
            <a:ext cx="5608320" cy="4183380"/>
          </a:xfrm>
          <a:prstGeom prst="rect">
            <a:avLst/>
          </a:prstGeom>
        </p:spPr>
        <p:txBody>
          <a:bodyPr/>
          <a:lstStyle/>
          <a:p>
            <a:r>
              <a:rPr lang="en-US" sz="1600" b="1" dirty="0"/>
              <a:t>Late Enrollment </a:t>
            </a:r>
            <a:r>
              <a:rPr lang="en-US" sz="1600" dirty="0"/>
              <a:t>allows an employee to request enrollment if they declined or cancelled enrollment for themselves or their dependents, and the Special Enrollment exceptions do not apply.  (Requires 90-day waiting period)	</a:t>
            </a:r>
          </a:p>
          <a:p>
            <a:endParaRPr lang="en-US" sz="1600" dirty="0"/>
          </a:p>
          <a:p>
            <a:endParaRPr lang="en-US" dirty="0"/>
          </a:p>
        </p:txBody>
      </p:sp>
      <p:sp>
        <p:nvSpPr>
          <p:cNvPr id="4" name="Slide Number Placeholder 3"/>
          <p:cNvSpPr>
            <a:spLocks noGrp="1"/>
          </p:cNvSpPr>
          <p:nvPr>
            <p:ph type="sldNum" sz="quarter" idx="10"/>
          </p:nvPr>
        </p:nvSpPr>
        <p:spPr>
          <a:xfrm>
            <a:off x="3970939" y="8829967"/>
            <a:ext cx="3037840" cy="464820"/>
          </a:xfrm>
          <a:prstGeom prst="rect">
            <a:avLst/>
          </a:prstGeom>
        </p:spPr>
        <p:txBody>
          <a:bodyPr/>
          <a:lstStyle/>
          <a:p>
            <a:fld id="{FB0FA457-90B3-4991-96BA-2F23FC05B80E}" type="slidenum">
              <a:rPr lang="en-US" smtClean="0"/>
              <a:t>47</a:t>
            </a:fld>
            <a:endParaRPr lang="en-US" dirty="0"/>
          </a:p>
        </p:txBody>
      </p:sp>
    </p:spTree>
    <p:extLst>
      <p:ext uri="{BB962C8B-B14F-4D97-AF65-F5344CB8AC3E}">
        <p14:creationId xmlns:p14="http://schemas.microsoft.com/office/powerpoint/2010/main" val="350850840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1" y="4415790"/>
            <a:ext cx="5608320" cy="4183380"/>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mn-lt"/>
              </a:rPr>
              <a:t>There are a</a:t>
            </a:r>
            <a:r>
              <a:rPr kumimoji="0" lang="en-US" sz="1600" b="0" i="0" u="none" strike="noStrike" kern="1200" cap="none" spc="0" normalizeH="0" noProof="0" dirty="0">
                <a:ln>
                  <a:noFill/>
                </a:ln>
                <a:solidFill>
                  <a:prstClr val="black"/>
                </a:solidFill>
                <a:effectLst/>
                <a:uLnTx/>
                <a:uFillTx/>
                <a:latin typeface="+mn-lt"/>
              </a:rPr>
              <a:t> number of transactions…</a:t>
            </a:r>
            <a:endParaRPr kumimoji="0" lang="en-US" sz="1600" b="0" i="0" u="none" strike="noStrike" kern="1200" cap="none" spc="0" normalizeH="0" baseline="0" noProof="0" dirty="0">
              <a:ln>
                <a:noFill/>
              </a:ln>
              <a:solidFill>
                <a:prstClr val="black"/>
              </a:solidFill>
              <a:effectLst/>
              <a:uLnTx/>
              <a:uFillTx/>
              <a:latin typeface="+mn-lt"/>
            </a:endParaRPr>
          </a:p>
        </p:txBody>
      </p:sp>
      <p:sp>
        <p:nvSpPr>
          <p:cNvPr id="4" name="Slide Number Placeholder 3"/>
          <p:cNvSpPr>
            <a:spLocks noGrp="1"/>
          </p:cNvSpPr>
          <p:nvPr>
            <p:ph type="sldNum" sz="quarter" idx="10"/>
          </p:nvPr>
        </p:nvSpPr>
        <p:spPr>
          <a:xfrm>
            <a:off x="3970939" y="8829967"/>
            <a:ext cx="3037840" cy="464820"/>
          </a:xfrm>
          <a:prstGeom prst="rect">
            <a:avLst/>
          </a:prstGeom>
        </p:spPr>
        <p:txBody>
          <a:bodyPr/>
          <a:lstStyle/>
          <a:p>
            <a:fld id="{FB0FA457-90B3-4991-96BA-2F23FC05B80E}" type="slidenum">
              <a:rPr lang="en-US" smtClean="0"/>
              <a:t>48</a:t>
            </a:fld>
            <a:endParaRPr lang="en-US" dirty="0"/>
          </a:p>
        </p:txBody>
      </p:sp>
    </p:spTree>
    <p:extLst>
      <p:ext uri="{BB962C8B-B14F-4D97-AF65-F5344CB8AC3E}">
        <p14:creationId xmlns:p14="http://schemas.microsoft.com/office/powerpoint/2010/main" val="350850840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1" y="4415790"/>
            <a:ext cx="5608320" cy="4648200"/>
          </a:xfrm>
          <a:prstGeom prst="rect">
            <a:avLst/>
          </a:prstGeom>
        </p:spPr>
        <p:txBody>
          <a:bodyPr/>
          <a:lstStyle/>
          <a:p>
            <a:r>
              <a:rPr lang="en-US" sz="1600" dirty="0"/>
              <a:t>Must be completed in a timely manner.</a:t>
            </a:r>
          </a:p>
          <a:p>
            <a:br>
              <a:rPr lang="en-US" sz="1600" dirty="0"/>
            </a:br>
            <a:r>
              <a:rPr lang="en-US" sz="1600" dirty="0"/>
              <a:t>It’s just as important to remove employees/dependents timely as it is to add them.</a:t>
            </a:r>
          </a:p>
          <a:p>
            <a:endParaRPr lang="en-US" sz="1600" dirty="0"/>
          </a:p>
          <a:p>
            <a:r>
              <a:rPr lang="en-US" sz="1600" dirty="0"/>
              <a:t>This ensures the state is not exposed to liability for ineligibles.</a:t>
            </a:r>
          </a:p>
          <a:p>
            <a:endParaRPr lang="en-US" sz="1600" dirty="0"/>
          </a:p>
          <a:p>
            <a:r>
              <a:rPr lang="en-US" sz="1600" dirty="0"/>
              <a:t>Also, ACA limits the employers ability to delete retroactively when employees become ineligible due to a reduction in time base. </a:t>
            </a:r>
          </a:p>
          <a:p>
            <a:endParaRPr lang="en-US" sz="1600" dirty="0"/>
          </a:p>
          <a:p>
            <a:pPr lvl="1"/>
            <a:r>
              <a:rPr lang="en-US" sz="1600" dirty="0"/>
              <a:t>For example, if an employee goes from Permanent Full-Time to less than half-time the employee must be deleted prospectively.</a:t>
            </a:r>
          </a:p>
        </p:txBody>
      </p:sp>
      <p:sp>
        <p:nvSpPr>
          <p:cNvPr id="4" name="Slide Number Placeholder 3"/>
          <p:cNvSpPr>
            <a:spLocks noGrp="1"/>
          </p:cNvSpPr>
          <p:nvPr>
            <p:ph type="sldNum" sz="quarter" idx="10"/>
          </p:nvPr>
        </p:nvSpPr>
        <p:spPr>
          <a:xfrm>
            <a:off x="3970939" y="8829967"/>
            <a:ext cx="3037840" cy="464820"/>
          </a:xfrm>
          <a:prstGeom prst="rect">
            <a:avLst/>
          </a:prstGeom>
        </p:spPr>
        <p:txBody>
          <a:bodyPr/>
          <a:lstStyle/>
          <a:p>
            <a:fld id="{FB0FA457-90B3-4991-96BA-2F23FC05B80E}" type="slidenum">
              <a:rPr lang="en-US" smtClean="0"/>
              <a:t>49</a:t>
            </a:fld>
            <a:endParaRPr lang="en-US" dirty="0"/>
          </a:p>
        </p:txBody>
      </p:sp>
    </p:spTree>
    <p:extLst>
      <p:ext uri="{BB962C8B-B14F-4D97-AF65-F5344CB8AC3E}">
        <p14:creationId xmlns:p14="http://schemas.microsoft.com/office/powerpoint/2010/main" val="277967956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1" y="4415790"/>
            <a:ext cx="5608320" cy="4183380"/>
          </a:xfrm>
          <a:prstGeom prst="rect">
            <a:avLst/>
          </a:prstGeom>
        </p:spPr>
        <p:txBody>
          <a:bodyPr/>
          <a:lstStyle/>
          <a:p>
            <a:r>
              <a:rPr lang="en-US" sz="1600" dirty="0"/>
              <a:t>Permissive transactions are additions or deletions to a health enrollment at the voluntary request of the enrolled member. 	</a:t>
            </a:r>
          </a:p>
          <a:p>
            <a:r>
              <a:rPr lang="en-US" sz="1600" dirty="0"/>
              <a:t>Need to hold employees accountable who keep ex-spouses on the roll.</a:t>
            </a:r>
          </a:p>
        </p:txBody>
      </p:sp>
      <p:sp>
        <p:nvSpPr>
          <p:cNvPr id="4" name="Slide Number Placeholder 3"/>
          <p:cNvSpPr>
            <a:spLocks noGrp="1"/>
          </p:cNvSpPr>
          <p:nvPr>
            <p:ph type="sldNum" sz="quarter" idx="10"/>
          </p:nvPr>
        </p:nvSpPr>
        <p:spPr>
          <a:xfrm>
            <a:off x="3970939" y="8829967"/>
            <a:ext cx="3037840" cy="464820"/>
          </a:xfrm>
          <a:prstGeom prst="rect">
            <a:avLst/>
          </a:prstGeom>
        </p:spPr>
        <p:txBody>
          <a:bodyPr/>
          <a:lstStyle/>
          <a:p>
            <a:fld id="{FB0FA457-90B3-4991-96BA-2F23FC05B80E}" type="slidenum">
              <a:rPr lang="en-US" smtClean="0"/>
              <a:t>50</a:t>
            </a:fld>
            <a:endParaRPr lang="en-US" dirty="0"/>
          </a:p>
        </p:txBody>
      </p:sp>
    </p:spTree>
    <p:extLst>
      <p:ext uri="{BB962C8B-B14F-4D97-AF65-F5344CB8AC3E}">
        <p14:creationId xmlns:p14="http://schemas.microsoft.com/office/powerpoint/2010/main" val="126816011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1" y="4415790"/>
            <a:ext cx="5608320" cy="4183380"/>
          </a:xfrm>
          <a:prstGeom prst="rect">
            <a:avLst/>
          </a:prstGeom>
        </p:spPr>
        <p:txBody>
          <a:bodyPr/>
          <a:lstStyle/>
          <a:p>
            <a:r>
              <a:rPr lang="en-US" dirty="0"/>
              <a:t>CalPERS sends</a:t>
            </a:r>
            <a:r>
              <a:rPr lang="en-US" baseline="0" dirty="0"/>
              <a:t> a postcard to members approcahing their 65 birthday.  State health benefits guide talks more about this.  </a:t>
            </a:r>
            <a:r>
              <a:rPr lang="en-US" dirty="0"/>
              <a:t>For more information regarding medicare,</a:t>
            </a:r>
            <a:r>
              <a:rPr lang="en-US" baseline="0" dirty="0"/>
              <a:t> contact the SS office.</a:t>
            </a:r>
          </a:p>
          <a:p>
            <a:endParaRPr lang="en-US" baseline="0" dirty="0"/>
          </a:p>
        </p:txBody>
      </p:sp>
      <p:sp>
        <p:nvSpPr>
          <p:cNvPr id="4" name="Slide Number Placeholder 3"/>
          <p:cNvSpPr>
            <a:spLocks noGrp="1"/>
          </p:cNvSpPr>
          <p:nvPr>
            <p:ph type="sldNum" sz="quarter" idx="10"/>
          </p:nvPr>
        </p:nvSpPr>
        <p:spPr>
          <a:xfrm>
            <a:off x="3970939" y="8829967"/>
            <a:ext cx="3037840" cy="464820"/>
          </a:xfrm>
          <a:prstGeom prst="rect">
            <a:avLst/>
          </a:prstGeom>
        </p:spPr>
        <p:txBody>
          <a:bodyPr/>
          <a:lstStyle/>
          <a:p>
            <a:fld id="{FB0FA457-90B3-4991-96BA-2F23FC05B80E}" type="slidenum">
              <a:rPr lang="en-US" smtClean="0"/>
              <a:t>51</a:t>
            </a:fld>
            <a:endParaRPr lang="en-US" dirty="0"/>
          </a:p>
        </p:txBody>
      </p:sp>
    </p:spTree>
    <p:extLst>
      <p:ext uri="{BB962C8B-B14F-4D97-AF65-F5344CB8AC3E}">
        <p14:creationId xmlns:p14="http://schemas.microsoft.com/office/powerpoint/2010/main" val="348349769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1" y="4415790"/>
            <a:ext cx="5608320" cy="4183380"/>
          </a:xfrm>
          <a:prstGeom prst="rect">
            <a:avLst/>
          </a:prstGeom>
        </p:spPr>
        <p:txBody>
          <a:bodyPr/>
          <a:lstStyle/>
          <a:p>
            <a:r>
              <a:rPr lang="en-US" sz="1400" dirty="0"/>
              <a:t>Enrolling in two CalPERS health plans − </a:t>
            </a:r>
            <a:r>
              <a:rPr lang="en-US" sz="1400" b="1" dirty="0"/>
              <a:t>Dual CalPERS coverage </a:t>
            </a:r>
            <a:r>
              <a:rPr lang="en-US" sz="1400" dirty="0"/>
              <a:t>occurs when a member is enrolled in a CalPERS health plan as both a member (subscriber) and a dependent or as a dependent on two enrollments. </a:t>
            </a:r>
          </a:p>
          <a:p>
            <a:r>
              <a:rPr lang="en-US" sz="1400" dirty="0"/>
              <a:t>	</a:t>
            </a:r>
          </a:p>
          <a:p>
            <a:endParaRPr lang="en-US" sz="1400" dirty="0"/>
          </a:p>
          <a:p>
            <a:r>
              <a:rPr lang="en-US" sz="1400" b="1" dirty="0"/>
              <a:t>Split Enrollment </a:t>
            </a:r>
            <a:r>
              <a:rPr lang="en-US" sz="1400" dirty="0"/>
              <a:t>of dependents </a:t>
            </a:r>
          </a:p>
          <a:p>
            <a:r>
              <a:rPr lang="en-US" sz="1400" dirty="0"/>
              <a:t>− When two active or retired members are married to each other or in a domestic partnership and enroll in a CalPERS health plan in their own right, one parent must carry all dependents on one health plan. </a:t>
            </a:r>
          </a:p>
          <a:p>
            <a:r>
              <a:rPr lang="en-US" sz="1400" dirty="0"/>
              <a:t>− Parents cannot split enrollment of dependents </a:t>
            </a:r>
          </a:p>
          <a:p>
            <a:endParaRPr lang="en-US" sz="1400" dirty="0"/>
          </a:p>
          <a:p>
            <a:r>
              <a:rPr lang="en-US" sz="1400" dirty="0"/>
              <a:t>Extra info: When dual CalPERS coverage or a split enrollment is discovered, the enrollment that caused the dual coverage or split enrollment must be retroactively canceled. The employee may be responsible for all costs incurred from the date the dual coverage or split enrollment began. 	</a:t>
            </a:r>
          </a:p>
          <a:p>
            <a:endParaRPr lang="en-US" sz="1400" dirty="0"/>
          </a:p>
          <a:p>
            <a:r>
              <a:rPr lang="en-US" sz="1400" dirty="0"/>
              <a:t>	</a:t>
            </a:r>
          </a:p>
          <a:p>
            <a:endParaRPr lang="en-US" sz="1400" dirty="0"/>
          </a:p>
        </p:txBody>
      </p:sp>
      <p:sp>
        <p:nvSpPr>
          <p:cNvPr id="4" name="Slide Number Placeholder 3"/>
          <p:cNvSpPr>
            <a:spLocks noGrp="1"/>
          </p:cNvSpPr>
          <p:nvPr>
            <p:ph type="sldNum" sz="quarter" idx="10"/>
          </p:nvPr>
        </p:nvSpPr>
        <p:spPr>
          <a:xfrm>
            <a:off x="3970939" y="8829967"/>
            <a:ext cx="3037840" cy="464820"/>
          </a:xfrm>
          <a:prstGeom prst="rect">
            <a:avLst/>
          </a:prstGeom>
        </p:spPr>
        <p:txBody>
          <a:bodyPr/>
          <a:lstStyle/>
          <a:p>
            <a:fld id="{FB0FA457-90B3-4991-96BA-2F23FC05B80E}" type="slidenum">
              <a:rPr lang="en-US" smtClean="0"/>
              <a:t>52</a:t>
            </a:fld>
            <a:endParaRPr lang="en-US" dirty="0"/>
          </a:p>
        </p:txBody>
      </p:sp>
    </p:spTree>
    <p:extLst>
      <p:ext uri="{BB962C8B-B14F-4D97-AF65-F5344CB8AC3E}">
        <p14:creationId xmlns:p14="http://schemas.microsoft.com/office/powerpoint/2010/main" val="2424290046"/>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1" y="4415790"/>
            <a:ext cx="5608320" cy="4183380"/>
          </a:xfrm>
          <a:prstGeom prst="rect">
            <a:avLst/>
          </a:prstGeom>
        </p:spPr>
        <p:txBody>
          <a:bodyPr/>
          <a:lstStyle/>
          <a:p>
            <a:r>
              <a:rPr lang="en-US" sz="1600" dirty="0"/>
              <a:t>When an employee elects to enroll in direct pay: </a:t>
            </a:r>
          </a:p>
          <a:p>
            <a:endParaRPr lang="en-US" sz="1600" dirty="0"/>
          </a:p>
          <a:p>
            <a:pPr marL="742950" lvl="1" indent="-285750">
              <a:buFont typeface="Arial" panose="020B0604020202020204" pitchFamily="34" charset="0"/>
              <a:buChar char="•"/>
            </a:pPr>
            <a:r>
              <a:rPr lang="en-US" sz="1600" dirty="0"/>
              <a:t>A Direct Payment Authorization form must be completed and signed by you and the employee </a:t>
            </a:r>
          </a:p>
          <a:p>
            <a:pPr marL="742950" lvl="1" indent="-285750">
              <a:buFont typeface="Arial" panose="020B0604020202020204" pitchFamily="34" charset="0"/>
              <a:buChar char="•"/>
            </a:pPr>
            <a:r>
              <a:rPr lang="en-US" sz="1600" dirty="0"/>
              <a:t>The employee must pay 100 percent of the premium directly to the health plan by the established due dates </a:t>
            </a:r>
          </a:p>
          <a:p>
            <a:pPr marL="742950" lvl="1" indent="-285750">
              <a:buFont typeface="Arial" panose="020B0604020202020204" pitchFamily="34" charset="0"/>
              <a:buChar char="•"/>
            </a:pPr>
            <a:r>
              <a:rPr lang="en-US" sz="1600" dirty="0"/>
              <a:t>The employee may elect to delete dependents before starting Direct Pay and must submit a Health Benefit Plan Enrollment form to you </a:t>
            </a:r>
          </a:p>
          <a:p>
            <a:pPr marL="742950" lvl="1" indent="-285750">
              <a:buFont typeface="Arial" panose="020B0604020202020204" pitchFamily="34" charset="0"/>
              <a:buChar char="•"/>
            </a:pPr>
            <a:r>
              <a:rPr lang="en-US" sz="1600" dirty="0"/>
              <a:t>The employee may add newly acquired dependents while on Direct Pay </a:t>
            </a:r>
          </a:p>
          <a:p>
            <a:r>
              <a:rPr lang="en-US" sz="1600" dirty="0"/>
              <a:t>	</a:t>
            </a:r>
          </a:p>
          <a:p>
            <a:endParaRPr lang="en-US" dirty="0"/>
          </a:p>
        </p:txBody>
      </p:sp>
      <p:sp>
        <p:nvSpPr>
          <p:cNvPr id="4" name="Slide Number Placeholder 3"/>
          <p:cNvSpPr>
            <a:spLocks noGrp="1"/>
          </p:cNvSpPr>
          <p:nvPr>
            <p:ph type="sldNum" sz="quarter" idx="10"/>
          </p:nvPr>
        </p:nvSpPr>
        <p:spPr>
          <a:xfrm>
            <a:off x="3970939" y="8829967"/>
            <a:ext cx="3037840" cy="464820"/>
          </a:xfrm>
          <a:prstGeom prst="rect">
            <a:avLst/>
          </a:prstGeom>
        </p:spPr>
        <p:txBody>
          <a:bodyPr/>
          <a:lstStyle/>
          <a:p>
            <a:fld id="{FB0FA457-90B3-4991-96BA-2F23FC05B80E}" type="slidenum">
              <a:rPr lang="en-US" smtClean="0"/>
              <a:t>53</a:t>
            </a:fld>
            <a:endParaRPr lang="en-US" dirty="0"/>
          </a:p>
        </p:txBody>
      </p:sp>
    </p:spTree>
    <p:extLst>
      <p:ext uri="{BB962C8B-B14F-4D97-AF65-F5344CB8AC3E}">
        <p14:creationId xmlns:p14="http://schemas.microsoft.com/office/powerpoint/2010/main" val="1269706601"/>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1" y="4415790"/>
            <a:ext cx="5608320" cy="4183380"/>
          </a:xfrm>
          <a:prstGeom prst="rect">
            <a:avLst/>
          </a:prstGeom>
        </p:spPr>
        <p:txBody>
          <a:bodyPr/>
          <a:lstStyle/>
          <a:p>
            <a:r>
              <a:rPr lang="en-US" sz="1600" dirty="0"/>
              <a:t>Cancel coverage if ee enrolls in medicare.</a:t>
            </a:r>
          </a:p>
        </p:txBody>
      </p:sp>
      <p:sp>
        <p:nvSpPr>
          <p:cNvPr id="4" name="Slide Number Placeholder 3"/>
          <p:cNvSpPr>
            <a:spLocks noGrp="1"/>
          </p:cNvSpPr>
          <p:nvPr>
            <p:ph type="sldNum" sz="quarter" idx="10"/>
          </p:nvPr>
        </p:nvSpPr>
        <p:spPr>
          <a:xfrm>
            <a:off x="3970939" y="8829967"/>
            <a:ext cx="3037840" cy="464820"/>
          </a:xfrm>
          <a:prstGeom prst="rect">
            <a:avLst/>
          </a:prstGeom>
        </p:spPr>
        <p:txBody>
          <a:bodyPr/>
          <a:lstStyle/>
          <a:p>
            <a:fld id="{FB0FA457-90B3-4991-96BA-2F23FC05B80E}" type="slidenum">
              <a:rPr lang="en-US" smtClean="0"/>
              <a:t>54</a:t>
            </a:fld>
            <a:endParaRPr lang="en-US" dirty="0"/>
          </a:p>
        </p:txBody>
      </p:sp>
    </p:spTree>
    <p:extLst>
      <p:ext uri="{BB962C8B-B14F-4D97-AF65-F5344CB8AC3E}">
        <p14:creationId xmlns:p14="http://schemas.microsoft.com/office/powerpoint/2010/main" val="399746366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8FA8886-F9D7-4067-BA3E-C8F53A48D968}" type="slidenum">
              <a:rPr lang="en-US" smtClean="0"/>
              <a:t>55</a:t>
            </a:fld>
            <a:endParaRPr lang="en-US" dirty="0"/>
          </a:p>
        </p:txBody>
      </p:sp>
    </p:spTree>
    <p:extLst>
      <p:ext uri="{BB962C8B-B14F-4D97-AF65-F5344CB8AC3E}">
        <p14:creationId xmlns:p14="http://schemas.microsoft.com/office/powerpoint/2010/main" val="30657646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5 = C</a:t>
            </a:r>
          </a:p>
        </p:txBody>
      </p:sp>
      <p:sp>
        <p:nvSpPr>
          <p:cNvPr id="4" name="Slide Number Placeholder 3"/>
          <p:cNvSpPr>
            <a:spLocks noGrp="1"/>
          </p:cNvSpPr>
          <p:nvPr>
            <p:ph type="sldNum" sz="quarter" idx="10"/>
          </p:nvPr>
        </p:nvSpPr>
        <p:spPr/>
        <p:txBody>
          <a:bodyPr/>
          <a:lstStyle/>
          <a:p>
            <a:fld id="{58FA8886-F9D7-4067-BA3E-C8F53A48D968}" type="slidenum">
              <a:rPr lang="en-US" smtClean="0"/>
              <a:t>5</a:t>
            </a:fld>
            <a:endParaRPr lang="en-US" dirty="0"/>
          </a:p>
        </p:txBody>
      </p:sp>
    </p:spTree>
    <p:extLst>
      <p:ext uri="{BB962C8B-B14F-4D97-AF65-F5344CB8AC3E}">
        <p14:creationId xmlns:p14="http://schemas.microsoft.com/office/powerpoint/2010/main" val="1541207603"/>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Ask the employee if they know if atros has been filed with courts.</a:t>
            </a:r>
          </a:p>
          <a:p>
            <a:endParaRPr lang="en-US" dirty="0"/>
          </a:p>
          <a:p>
            <a:r>
              <a:rPr lang="en-US" dirty="0"/>
              <a:t>Optional – office doesn’t have to disenroll</a:t>
            </a:r>
            <a:r>
              <a:rPr lang="en-US" baseline="0" dirty="0"/>
              <a:t> without divorce papers.</a:t>
            </a:r>
            <a:endParaRPr lang="en-US" dirty="0"/>
          </a:p>
        </p:txBody>
      </p:sp>
      <p:sp>
        <p:nvSpPr>
          <p:cNvPr id="4" name="Slide Number Placeholder 3"/>
          <p:cNvSpPr>
            <a:spLocks noGrp="1"/>
          </p:cNvSpPr>
          <p:nvPr>
            <p:ph type="sldNum" sz="quarter" idx="10"/>
          </p:nvPr>
        </p:nvSpPr>
        <p:spPr/>
        <p:txBody>
          <a:bodyPr/>
          <a:lstStyle/>
          <a:p>
            <a:fld id="{58FA8886-F9D7-4067-BA3E-C8F53A48D968}" type="slidenum">
              <a:rPr lang="en-US" smtClean="0"/>
              <a:t>56</a:t>
            </a:fld>
            <a:endParaRPr lang="en-US" dirty="0"/>
          </a:p>
        </p:txBody>
      </p:sp>
    </p:spTree>
    <p:extLst>
      <p:ext uri="{BB962C8B-B14F-4D97-AF65-F5344CB8AC3E}">
        <p14:creationId xmlns:p14="http://schemas.microsoft.com/office/powerpoint/2010/main" val="78059802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lnSpc>
                <a:spcPct val="150000"/>
              </a:lnSpc>
            </a:pPr>
            <a:r>
              <a:rPr lang="en-US" sz="1800" dirty="0">
                <a:solidFill>
                  <a:prstClr val="black"/>
                </a:solidFill>
                <a:latin typeface="Arial" pitchFamily="34" charset="0"/>
                <a:cs typeface="Arial" pitchFamily="34" charset="0"/>
              </a:rPr>
              <a:t>The CalHR website has COBRA information and the forms.</a:t>
            </a:r>
          </a:p>
          <a:p>
            <a:pPr lvl="0">
              <a:lnSpc>
                <a:spcPct val="150000"/>
              </a:lnSpc>
            </a:pPr>
            <a:endParaRPr lang="en-US" sz="1800" dirty="0">
              <a:solidFill>
                <a:prstClr val="black"/>
              </a:solidFill>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58FA8886-F9D7-4067-BA3E-C8F53A48D968}" type="slidenum">
              <a:rPr lang="en-US" smtClean="0"/>
              <a:t>57</a:t>
            </a:fld>
            <a:endParaRPr lang="en-US" dirty="0"/>
          </a:p>
        </p:txBody>
      </p:sp>
    </p:spTree>
    <p:extLst>
      <p:ext uri="{BB962C8B-B14F-4D97-AF65-F5344CB8AC3E}">
        <p14:creationId xmlns:p14="http://schemas.microsoft.com/office/powerpoint/2010/main" val="3215147631"/>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start by taking a short quiz. Those of you attending in person will find the quiz in your handouts. Those of you on the phone can use a piece of paper to note your answers. </a:t>
            </a:r>
          </a:p>
          <a:p>
            <a:endParaRPr lang="en-US" dirty="0"/>
          </a:p>
          <a:p>
            <a:r>
              <a:rPr lang="en-US" dirty="0"/>
              <a:t>I’m not going to give you the correct answers until the end of our session when I’ll give you a chance to change your answers based on what you’ve learned today.</a:t>
            </a:r>
          </a:p>
          <a:p>
            <a:endParaRPr lang="en-US" dirty="0"/>
          </a:p>
          <a:p>
            <a:r>
              <a:rPr lang="en-US" dirty="0"/>
              <a:t>1 = C </a:t>
            </a:r>
          </a:p>
          <a:p>
            <a:endParaRPr lang="en-US" dirty="0"/>
          </a:p>
          <a:p>
            <a:r>
              <a:rPr lang="en-US" dirty="0"/>
              <a:t>2 = A</a:t>
            </a:r>
          </a:p>
          <a:p>
            <a:endParaRPr lang="en-US" dirty="0"/>
          </a:p>
        </p:txBody>
      </p:sp>
      <p:sp>
        <p:nvSpPr>
          <p:cNvPr id="4" name="Slide Number Placeholder 3"/>
          <p:cNvSpPr>
            <a:spLocks noGrp="1"/>
          </p:cNvSpPr>
          <p:nvPr>
            <p:ph type="sldNum" sz="quarter" idx="10"/>
          </p:nvPr>
        </p:nvSpPr>
        <p:spPr/>
        <p:txBody>
          <a:bodyPr/>
          <a:lstStyle/>
          <a:p>
            <a:fld id="{58FA8886-F9D7-4067-BA3E-C8F53A48D968}" type="slidenum">
              <a:rPr lang="en-US" smtClean="0"/>
              <a:t>58</a:t>
            </a:fld>
            <a:endParaRPr lang="en-US" dirty="0"/>
          </a:p>
        </p:txBody>
      </p:sp>
    </p:spTree>
    <p:extLst>
      <p:ext uri="{BB962C8B-B14F-4D97-AF65-F5344CB8AC3E}">
        <p14:creationId xmlns:p14="http://schemas.microsoft.com/office/powerpoint/2010/main" val="288989353"/>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3 = B</a:t>
            </a:r>
          </a:p>
          <a:p>
            <a:endParaRPr lang="en-US" dirty="0"/>
          </a:p>
          <a:p>
            <a:r>
              <a:rPr lang="en-US" dirty="0"/>
              <a:t>4 = D</a:t>
            </a:r>
          </a:p>
        </p:txBody>
      </p:sp>
      <p:sp>
        <p:nvSpPr>
          <p:cNvPr id="4" name="Slide Number Placeholder 3"/>
          <p:cNvSpPr>
            <a:spLocks noGrp="1"/>
          </p:cNvSpPr>
          <p:nvPr>
            <p:ph type="sldNum" sz="quarter" idx="10"/>
          </p:nvPr>
        </p:nvSpPr>
        <p:spPr/>
        <p:txBody>
          <a:bodyPr/>
          <a:lstStyle/>
          <a:p>
            <a:fld id="{58FA8886-F9D7-4067-BA3E-C8F53A48D968}" type="slidenum">
              <a:rPr lang="en-US" smtClean="0"/>
              <a:t>59</a:t>
            </a:fld>
            <a:endParaRPr lang="en-US" dirty="0"/>
          </a:p>
        </p:txBody>
      </p:sp>
    </p:spTree>
    <p:extLst>
      <p:ext uri="{BB962C8B-B14F-4D97-AF65-F5344CB8AC3E}">
        <p14:creationId xmlns:p14="http://schemas.microsoft.com/office/powerpoint/2010/main" val="2893134324"/>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5 = C</a:t>
            </a:r>
          </a:p>
        </p:txBody>
      </p:sp>
      <p:sp>
        <p:nvSpPr>
          <p:cNvPr id="4" name="Slide Number Placeholder 3"/>
          <p:cNvSpPr>
            <a:spLocks noGrp="1"/>
          </p:cNvSpPr>
          <p:nvPr>
            <p:ph type="sldNum" sz="quarter" idx="10"/>
          </p:nvPr>
        </p:nvSpPr>
        <p:spPr/>
        <p:txBody>
          <a:bodyPr/>
          <a:lstStyle/>
          <a:p>
            <a:fld id="{58FA8886-F9D7-4067-BA3E-C8F53A48D968}" type="slidenum">
              <a:rPr lang="en-US" smtClean="0"/>
              <a:t>60</a:t>
            </a:fld>
            <a:endParaRPr lang="en-US" dirty="0"/>
          </a:p>
        </p:txBody>
      </p:sp>
    </p:spTree>
    <p:extLst>
      <p:ext uri="{BB962C8B-B14F-4D97-AF65-F5344CB8AC3E}">
        <p14:creationId xmlns:p14="http://schemas.microsoft.com/office/powerpoint/2010/main" val="15412076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1" y="4415790"/>
            <a:ext cx="5608320" cy="4415790"/>
          </a:xfrm>
          <a:prstGeom prst="rect">
            <a:avLst/>
          </a:prstGeom>
        </p:spPr>
        <p:txBody>
          <a:bodyPr/>
          <a:lstStyle/>
          <a:p>
            <a:pPr>
              <a:spcAft>
                <a:spcPts val="600"/>
              </a:spcAft>
            </a:pPr>
            <a:endParaRPr lang="en-US" sz="1600" dirty="0"/>
          </a:p>
          <a:p>
            <a:pPr>
              <a:spcAft>
                <a:spcPts val="600"/>
              </a:spcAft>
            </a:pPr>
            <a:endParaRPr lang="en-US" sz="1600" dirty="0"/>
          </a:p>
          <a:p>
            <a:pPr>
              <a:spcAft>
                <a:spcPts val="600"/>
              </a:spcAft>
            </a:pPr>
            <a:endParaRPr lang="en-US" sz="1600" dirty="0"/>
          </a:p>
        </p:txBody>
      </p:sp>
      <p:sp>
        <p:nvSpPr>
          <p:cNvPr id="4" name="Slide Number Placeholder 3"/>
          <p:cNvSpPr>
            <a:spLocks noGrp="1"/>
          </p:cNvSpPr>
          <p:nvPr>
            <p:ph type="sldNum" sz="quarter" idx="10"/>
          </p:nvPr>
        </p:nvSpPr>
        <p:spPr>
          <a:xfrm>
            <a:off x="3970939" y="8829967"/>
            <a:ext cx="3037840" cy="464820"/>
          </a:xfrm>
          <a:prstGeom prst="rect">
            <a:avLst/>
          </a:prstGeom>
        </p:spPr>
        <p:txBody>
          <a:bodyPr/>
          <a:lstStyle/>
          <a:p>
            <a:fld id="{FB0FA457-90B3-4991-96BA-2F23FC05B80E}" type="slidenum">
              <a:rPr lang="en-US" smtClean="0"/>
              <a:t>6</a:t>
            </a:fld>
            <a:endParaRPr lang="en-US" dirty="0"/>
          </a:p>
        </p:txBody>
      </p:sp>
    </p:spTree>
    <p:extLst>
      <p:ext uri="{BB962C8B-B14F-4D97-AF65-F5344CB8AC3E}">
        <p14:creationId xmlns:p14="http://schemas.microsoft.com/office/powerpoint/2010/main" val="39710272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400" dirty="0"/>
          </a:p>
        </p:txBody>
      </p:sp>
      <p:sp>
        <p:nvSpPr>
          <p:cNvPr id="4" name="Slide Number Placeholder 3"/>
          <p:cNvSpPr>
            <a:spLocks noGrp="1"/>
          </p:cNvSpPr>
          <p:nvPr>
            <p:ph type="sldNum" sz="quarter" idx="10"/>
          </p:nvPr>
        </p:nvSpPr>
        <p:spPr/>
        <p:txBody>
          <a:bodyPr/>
          <a:lstStyle/>
          <a:p>
            <a:fld id="{58FA8886-F9D7-4067-BA3E-C8F53A48D968}" type="slidenum">
              <a:rPr lang="en-US" smtClean="0"/>
              <a:t>7</a:t>
            </a:fld>
            <a:endParaRPr lang="en-US" dirty="0"/>
          </a:p>
        </p:txBody>
      </p:sp>
    </p:spTree>
    <p:extLst>
      <p:ext uri="{BB962C8B-B14F-4D97-AF65-F5344CB8AC3E}">
        <p14:creationId xmlns:p14="http://schemas.microsoft.com/office/powerpoint/2010/main" val="7716100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1" y="4415790"/>
            <a:ext cx="5608320" cy="4183380"/>
          </a:xfrm>
          <a:prstGeom prst="rect">
            <a:avLst/>
          </a:prstGeom>
        </p:spPr>
        <p:txBody>
          <a:bodyPr/>
          <a:lstStyle/>
          <a:p>
            <a:r>
              <a:rPr lang="en-US" sz="1600" dirty="0"/>
              <a:t>Show them mycalpers notifications</a:t>
            </a:r>
          </a:p>
          <a:p>
            <a:endParaRPr lang="en-US" sz="1600" dirty="0"/>
          </a:p>
          <a:p>
            <a:r>
              <a:rPr lang="en-US" sz="1600" dirty="0"/>
              <a:t>Trivia:</a:t>
            </a:r>
            <a:r>
              <a:rPr lang="en-US" sz="1600" baseline="0" dirty="0"/>
              <a:t> How many counties do we have in California? 58  How many counties don’t have an HMO available? 18</a:t>
            </a:r>
          </a:p>
          <a:p>
            <a:endParaRPr lang="en-US" sz="1600" baseline="0" dirty="0"/>
          </a:p>
          <a:p>
            <a:r>
              <a:rPr lang="en-US" sz="1600" baseline="0" dirty="0"/>
              <a:t>We have two EPO plans.  Blue Shield in Colusa, Mendocino and Sierra counties.  And Anthem Blue Cross in Del Norte county.   </a:t>
            </a:r>
            <a:endParaRPr lang="en-US" sz="1600" dirty="0"/>
          </a:p>
        </p:txBody>
      </p:sp>
      <p:sp>
        <p:nvSpPr>
          <p:cNvPr id="4" name="Slide Number Placeholder 3"/>
          <p:cNvSpPr>
            <a:spLocks noGrp="1"/>
          </p:cNvSpPr>
          <p:nvPr>
            <p:ph type="sldNum" sz="quarter" idx="10"/>
          </p:nvPr>
        </p:nvSpPr>
        <p:spPr>
          <a:xfrm>
            <a:off x="3970939" y="8829967"/>
            <a:ext cx="3037840" cy="464820"/>
          </a:xfrm>
          <a:prstGeom prst="rect">
            <a:avLst/>
          </a:prstGeom>
        </p:spPr>
        <p:txBody>
          <a:bodyPr/>
          <a:lstStyle/>
          <a:p>
            <a:fld id="{FB0FA457-90B3-4991-96BA-2F23FC05B80E}" type="slidenum">
              <a:rPr lang="en-US" smtClean="0"/>
              <a:t>8</a:t>
            </a:fld>
            <a:endParaRPr lang="en-US" dirty="0"/>
          </a:p>
        </p:txBody>
      </p:sp>
    </p:spTree>
    <p:extLst>
      <p:ext uri="{BB962C8B-B14F-4D97-AF65-F5344CB8AC3E}">
        <p14:creationId xmlns:p14="http://schemas.microsoft.com/office/powerpoint/2010/main" val="9164324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1" y="4415790"/>
            <a:ext cx="5608320" cy="4183380"/>
          </a:xfrm>
          <a:prstGeom prst="rect">
            <a:avLst/>
          </a:prstGeom>
        </p:spPr>
        <p:txBody>
          <a:bodyPr/>
          <a:lstStyle/>
          <a:p>
            <a:endParaRPr lang="en-US" sz="1400" dirty="0"/>
          </a:p>
          <a:p>
            <a:endParaRPr lang="en-US" sz="1400" dirty="0"/>
          </a:p>
        </p:txBody>
      </p:sp>
      <p:sp>
        <p:nvSpPr>
          <p:cNvPr id="4" name="Slide Number Placeholder 3"/>
          <p:cNvSpPr>
            <a:spLocks noGrp="1"/>
          </p:cNvSpPr>
          <p:nvPr>
            <p:ph type="sldNum" sz="quarter" idx="10"/>
          </p:nvPr>
        </p:nvSpPr>
        <p:spPr>
          <a:xfrm>
            <a:off x="3970939" y="8829967"/>
            <a:ext cx="3037840" cy="464820"/>
          </a:xfrm>
          <a:prstGeom prst="rect">
            <a:avLst/>
          </a:prstGeom>
        </p:spPr>
        <p:txBody>
          <a:bodyPr/>
          <a:lstStyle/>
          <a:p>
            <a:fld id="{FB0FA457-90B3-4991-96BA-2F23FC05B80E}" type="slidenum">
              <a:rPr lang="en-US" smtClean="0"/>
              <a:t>9</a:t>
            </a:fld>
            <a:endParaRPr lang="en-US" dirty="0"/>
          </a:p>
        </p:txBody>
      </p:sp>
    </p:spTree>
    <p:extLst>
      <p:ext uri="{BB962C8B-B14F-4D97-AF65-F5344CB8AC3E}">
        <p14:creationId xmlns:p14="http://schemas.microsoft.com/office/powerpoint/2010/main" val="95710047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8" name="Right Triangle 27"/>
          <p:cNvSpPr/>
          <p:nvPr userDrawn="1"/>
        </p:nvSpPr>
        <p:spPr>
          <a:xfrm>
            <a:off x="0" y="5334000"/>
            <a:ext cx="1524000" cy="1524000"/>
          </a:xfrm>
          <a:prstGeom prst="r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ight Triangle 26"/>
          <p:cNvSpPr/>
          <p:nvPr userDrawn="1"/>
        </p:nvSpPr>
        <p:spPr>
          <a:xfrm rot="10800000">
            <a:off x="7620000" y="0"/>
            <a:ext cx="1524000" cy="1524000"/>
          </a:xfrm>
          <a:prstGeom prst="r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Snip Diagonal Corner Rectangle 15"/>
          <p:cNvSpPr/>
          <p:nvPr userDrawn="1"/>
        </p:nvSpPr>
        <p:spPr>
          <a:xfrm>
            <a:off x="0" y="0"/>
            <a:ext cx="9144000" cy="6858000"/>
          </a:xfrm>
          <a:prstGeom prst="snip2DiagRect">
            <a:avLst/>
          </a:prstGeom>
          <a:gradFill flip="none" rotWithShape="1">
            <a:gsLst>
              <a:gs pos="100000">
                <a:srgbClr val="0068AA"/>
              </a:gs>
              <a:gs pos="0">
                <a:srgbClr val="4B9FEB">
                  <a:lumMod val="100000"/>
                </a:srgb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9" name="Picture 2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409940" y="1685540"/>
            <a:ext cx="2124460" cy="2124460"/>
          </a:xfrm>
          <a:prstGeom prst="rect">
            <a:avLst/>
          </a:prstGeom>
        </p:spPr>
      </p:pic>
      <p:sp>
        <p:nvSpPr>
          <p:cNvPr id="2" name="Title 1"/>
          <p:cNvSpPr>
            <a:spLocks noGrp="1"/>
          </p:cNvSpPr>
          <p:nvPr>
            <p:ph type="ctrTitle"/>
          </p:nvPr>
        </p:nvSpPr>
        <p:spPr>
          <a:xfrm>
            <a:off x="685800" y="1524000"/>
            <a:ext cx="5486400" cy="2433829"/>
          </a:xfrm>
        </p:spPr>
        <p:txBody>
          <a:bodyPr>
            <a:noAutofit/>
          </a:bodyPr>
          <a:lstStyle>
            <a:lvl1pPr algn="l">
              <a:defRPr>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685800" y="4114800"/>
            <a:ext cx="7848600" cy="1219200"/>
          </a:xfrm>
        </p:spPr>
        <p:txBody>
          <a:bodyPr>
            <a:noAutofit/>
          </a:bodyPr>
          <a:lstStyle>
            <a:lvl1pPr marL="0" indent="0" algn="l">
              <a:buNone/>
              <a:defRPr>
                <a:solidFill>
                  <a:schemeClr val="accent4">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0" name="Rectangle 39"/>
          <p:cNvSpPr/>
          <p:nvPr userDrawn="1"/>
        </p:nvSpPr>
        <p:spPr>
          <a:xfrm>
            <a:off x="-2404" y="5420518"/>
            <a:ext cx="1450204" cy="1437481"/>
          </a:xfrm>
          <a:custGeom>
            <a:avLst/>
            <a:gdLst>
              <a:gd name="connsiteX0" fmla="*/ 0 w 76200"/>
              <a:gd name="connsiteY0" fmla="*/ 0 h 1676400"/>
              <a:gd name="connsiteX1" fmla="*/ 76200 w 76200"/>
              <a:gd name="connsiteY1" fmla="*/ 0 h 1676400"/>
              <a:gd name="connsiteX2" fmla="*/ 76200 w 76200"/>
              <a:gd name="connsiteY2" fmla="*/ 1676400 h 1676400"/>
              <a:gd name="connsiteX3" fmla="*/ 0 w 76200"/>
              <a:gd name="connsiteY3" fmla="*/ 1676400 h 1676400"/>
              <a:gd name="connsiteX4" fmla="*/ 0 w 76200"/>
              <a:gd name="connsiteY4" fmla="*/ 0 h 1676400"/>
              <a:gd name="connsiteX0" fmla="*/ 0 w 1441450"/>
              <a:gd name="connsiteY0" fmla="*/ 323850 h 1676400"/>
              <a:gd name="connsiteX1" fmla="*/ 1441450 w 1441450"/>
              <a:gd name="connsiteY1" fmla="*/ 0 h 1676400"/>
              <a:gd name="connsiteX2" fmla="*/ 1441450 w 1441450"/>
              <a:gd name="connsiteY2" fmla="*/ 1676400 h 1676400"/>
              <a:gd name="connsiteX3" fmla="*/ 1365250 w 1441450"/>
              <a:gd name="connsiteY3" fmla="*/ 1676400 h 1676400"/>
              <a:gd name="connsiteX4" fmla="*/ 0 w 1441450"/>
              <a:gd name="connsiteY4" fmla="*/ 323850 h 1676400"/>
              <a:gd name="connsiteX0" fmla="*/ 6350 w 1447800"/>
              <a:gd name="connsiteY0" fmla="*/ 95250 h 1447800"/>
              <a:gd name="connsiteX1" fmla="*/ 0 w 1447800"/>
              <a:gd name="connsiteY1" fmla="*/ 0 h 1447800"/>
              <a:gd name="connsiteX2" fmla="*/ 1447800 w 1447800"/>
              <a:gd name="connsiteY2" fmla="*/ 1447800 h 1447800"/>
              <a:gd name="connsiteX3" fmla="*/ 1371600 w 1447800"/>
              <a:gd name="connsiteY3" fmla="*/ 1447800 h 1447800"/>
              <a:gd name="connsiteX4" fmla="*/ 6350 w 1447800"/>
              <a:gd name="connsiteY4" fmla="*/ 95250 h 1447800"/>
              <a:gd name="connsiteX0" fmla="*/ 0 w 1441450"/>
              <a:gd name="connsiteY0" fmla="*/ 95250 h 1447800"/>
              <a:gd name="connsiteX1" fmla="*/ 44450 w 1441450"/>
              <a:gd name="connsiteY1" fmla="*/ 0 h 1447800"/>
              <a:gd name="connsiteX2" fmla="*/ 1441450 w 1441450"/>
              <a:gd name="connsiteY2" fmla="*/ 1447800 h 1447800"/>
              <a:gd name="connsiteX3" fmla="*/ 1365250 w 1441450"/>
              <a:gd name="connsiteY3" fmla="*/ 1447800 h 1447800"/>
              <a:gd name="connsiteX4" fmla="*/ 0 w 1441450"/>
              <a:gd name="connsiteY4" fmla="*/ 95250 h 1447800"/>
              <a:gd name="connsiteX0" fmla="*/ 0 w 1441450"/>
              <a:gd name="connsiteY0" fmla="*/ 88900 h 1441450"/>
              <a:gd name="connsiteX1" fmla="*/ 6350 w 1441450"/>
              <a:gd name="connsiteY1" fmla="*/ 0 h 1441450"/>
              <a:gd name="connsiteX2" fmla="*/ 1441450 w 1441450"/>
              <a:gd name="connsiteY2" fmla="*/ 1441450 h 1441450"/>
              <a:gd name="connsiteX3" fmla="*/ 1365250 w 1441450"/>
              <a:gd name="connsiteY3" fmla="*/ 1441450 h 1441450"/>
              <a:gd name="connsiteX4" fmla="*/ 0 w 1441450"/>
              <a:gd name="connsiteY4" fmla="*/ 88900 h 1441450"/>
              <a:gd name="connsiteX0" fmla="*/ 6350 w 1447800"/>
              <a:gd name="connsiteY0" fmla="*/ 92075 h 1444625"/>
              <a:gd name="connsiteX1" fmla="*/ 0 w 1447800"/>
              <a:gd name="connsiteY1" fmla="*/ 0 h 1444625"/>
              <a:gd name="connsiteX2" fmla="*/ 1447800 w 1447800"/>
              <a:gd name="connsiteY2" fmla="*/ 1444625 h 1444625"/>
              <a:gd name="connsiteX3" fmla="*/ 1371600 w 1447800"/>
              <a:gd name="connsiteY3" fmla="*/ 1444625 h 1444625"/>
              <a:gd name="connsiteX4" fmla="*/ 6350 w 1447800"/>
              <a:gd name="connsiteY4" fmla="*/ 92075 h 1444625"/>
              <a:gd name="connsiteX0" fmla="*/ 6350 w 1447800"/>
              <a:gd name="connsiteY0" fmla="*/ 82550 h 1435100"/>
              <a:gd name="connsiteX1" fmla="*/ 0 w 1447800"/>
              <a:gd name="connsiteY1" fmla="*/ 0 h 1435100"/>
              <a:gd name="connsiteX2" fmla="*/ 1447800 w 1447800"/>
              <a:gd name="connsiteY2" fmla="*/ 1435100 h 1435100"/>
              <a:gd name="connsiteX3" fmla="*/ 1371600 w 1447800"/>
              <a:gd name="connsiteY3" fmla="*/ 1435100 h 1435100"/>
              <a:gd name="connsiteX4" fmla="*/ 6350 w 1447800"/>
              <a:gd name="connsiteY4" fmla="*/ 82550 h 1435100"/>
              <a:gd name="connsiteX0" fmla="*/ 0 w 1448594"/>
              <a:gd name="connsiteY0" fmla="*/ 82550 h 1435100"/>
              <a:gd name="connsiteX1" fmla="*/ 794 w 1448594"/>
              <a:gd name="connsiteY1" fmla="*/ 0 h 1435100"/>
              <a:gd name="connsiteX2" fmla="*/ 1448594 w 1448594"/>
              <a:gd name="connsiteY2" fmla="*/ 1435100 h 1435100"/>
              <a:gd name="connsiteX3" fmla="*/ 1372394 w 1448594"/>
              <a:gd name="connsiteY3" fmla="*/ 1435100 h 1435100"/>
              <a:gd name="connsiteX4" fmla="*/ 0 w 1448594"/>
              <a:gd name="connsiteY4" fmla="*/ 82550 h 1435100"/>
              <a:gd name="connsiteX0" fmla="*/ 1610 w 1450204"/>
              <a:gd name="connsiteY0" fmla="*/ 84931 h 1437481"/>
              <a:gd name="connsiteX1" fmla="*/ 23 w 1450204"/>
              <a:gd name="connsiteY1" fmla="*/ 0 h 1437481"/>
              <a:gd name="connsiteX2" fmla="*/ 1450204 w 1450204"/>
              <a:gd name="connsiteY2" fmla="*/ 1437481 h 1437481"/>
              <a:gd name="connsiteX3" fmla="*/ 1374004 w 1450204"/>
              <a:gd name="connsiteY3" fmla="*/ 1437481 h 1437481"/>
              <a:gd name="connsiteX4" fmla="*/ 1610 w 1450204"/>
              <a:gd name="connsiteY4" fmla="*/ 84931 h 14374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50204" h="1437481">
                <a:moveTo>
                  <a:pt x="1610" y="84931"/>
                </a:moveTo>
                <a:cubicBezTo>
                  <a:pt x="1875" y="57414"/>
                  <a:pt x="-242" y="27517"/>
                  <a:pt x="23" y="0"/>
                </a:cubicBezTo>
                <a:lnTo>
                  <a:pt x="1450204" y="1437481"/>
                </a:lnTo>
                <a:lnTo>
                  <a:pt x="1374004" y="1437481"/>
                </a:lnTo>
                <a:lnTo>
                  <a:pt x="1610" y="84931"/>
                </a:lnTo>
                <a:close/>
              </a:path>
            </a:pathLst>
          </a:custGeom>
          <a:solidFill>
            <a:srgbClr val="FCB61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Rectangle 39"/>
          <p:cNvSpPr/>
          <p:nvPr userDrawn="1"/>
        </p:nvSpPr>
        <p:spPr>
          <a:xfrm>
            <a:off x="7696200" y="0"/>
            <a:ext cx="1447800" cy="1435100"/>
          </a:xfrm>
          <a:custGeom>
            <a:avLst/>
            <a:gdLst>
              <a:gd name="connsiteX0" fmla="*/ 0 w 76200"/>
              <a:gd name="connsiteY0" fmla="*/ 0 h 1676400"/>
              <a:gd name="connsiteX1" fmla="*/ 76200 w 76200"/>
              <a:gd name="connsiteY1" fmla="*/ 0 h 1676400"/>
              <a:gd name="connsiteX2" fmla="*/ 76200 w 76200"/>
              <a:gd name="connsiteY2" fmla="*/ 1676400 h 1676400"/>
              <a:gd name="connsiteX3" fmla="*/ 0 w 76200"/>
              <a:gd name="connsiteY3" fmla="*/ 1676400 h 1676400"/>
              <a:gd name="connsiteX4" fmla="*/ 0 w 76200"/>
              <a:gd name="connsiteY4" fmla="*/ 0 h 1676400"/>
              <a:gd name="connsiteX0" fmla="*/ 0 w 1441450"/>
              <a:gd name="connsiteY0" fmla="*/ 323850 h 1676400"/>
              <a:gd name="connsiteX1" fmla="*/ 1441450 w 1441450"/>
              <a:gd name="connsiteY1" fmla="*/ 0 h 1676400"/>
              <a:gd name="connsiteX2" fmla="*/ 1441450 w 1441450"/>
              <a:gd name="connsiteY2" fmla="*/ 1676400 h 1676400"/>
              <a:gd name="connsiteX3" fmla="*/ 1365250 w 1441450"/>
              <a:gd name="connsiteY3" fmla="*/ 1676400 h 1676400"/>
              <a:gd name="connsiteX4" fmla="*/ 0 w 1441450"/>
              <a:gd name="connsiteY4" fmla="*/ 323850 h 1676400"/>
              <a:gd name="connsiteX0" fmla="*/ 6350 w 1447800"/>
              <a:gd name="connsiteY0" fmla="*/ 95250 h 1447800"/>
              <a:gd name="connsiteX1" fmla="*/ 0 w 1447800"/>
              <a:gd name="connsiteY1" fmla="*/ 0 h 1447800"/>
              <a:gd name="connsiteX2" fmla="*/ 1447800 w 1447800"/>
              <a:gd name="connsiteY2" fmla="*/ 1447800 h 1447800"/>
              <a:gd name="connsiteX3" fmla="*/ 1371600 w 1447800"/>
              <a:gd name="connsiteY3" fmla="*/ 1447800 h 1447800"/>
              <a:gd name="connsiteX4" fmla="*/ 6350 w 1447800"/>
              <a:gd name="connsiteY4" fmla="*/ 95250 h 1447800"/>
              <a:gd name="connsiteX0" fmla="*/ 0 w 1441450"/>
              <a:gd name="connsiteY0" fmla="*/ 95250 h 1447800"/>
              <a:gd name="connsiteX1" fmla="*/ 44450 w 1441450"/>
              <a:gd name="connsiteY1" fmla="*/ 0 h 1447800"/>
              <a:gd name="connsiteX2" fmla="*/ 1441450 w 1441450"/>
              <a:gd name="connsiteY2" fmla="*/ 1447800 h 1447800"/>
              <a:gd name="connsiteX3" fmla="*/ 1365250 w 1441450"/>
              <a:gd name="connsiteY3" fmla="*/ 1447800 h 1447800"/>
              <a:gd name="connsiteX4" fmla="*/ 0 w 1441450"/>
              <a:gd name="connsiteY4" fmla="*/ 95250 h 1447800"/>
              <a:gd name="connsiteX0" fmla="*/ 0 w 1441450"/>
              <a:gd name="connsiteY0" fmla="*/ 88900 h 1441450"/>
              <a:gd name="connsiteX1" fmla="*/ 6350 w 1441450"/>
              <a:gd name="connsiteY1" fmla="*/ 0 h 1441450"/>
              <a:gd name="connsiteX2" fmla="*/ 1441450 w 1441450"/>
              <a:gd name="connsiteY2" fmla="*/ 1441450 h 1441450"/>
              <a:gd name="connsiteX3" fmla="*/ 1365250 w 1441450"/>
              <a:gd name="connsiteY3" fmla="*/ 1441450 h 1441450"/>
              <a:gd name="connsiteX4" fmla="*/ 0 w 1441450"/>
              <a:gd name="connsiteY4" fmla="*/ 88900 h 1441450"/>
              <a:gd name="connsiteX0" fmla="*/ 6350 w 1447800"/>
              <a:gd name="connsiteY0" fmla="*/ 92075 h 1444625"/>
              <a:gd name="connsiteX1" fmla="*/ 0 w 1447800"/>
              <a:gd name="connsiteY1" fmla="*/ 0 h 1444625"/>
              <a:gd name="connsiteX2" fmla="*/ 1447800 w 1447800"/>
              <a:gd name="connsiteY2" fmla="*/ 1444625 h 1444625"/>
              <a:gd name="connsiteX3" fmla="*/ 1371600 w 1447800"/>
              <a:gd name="connsiteY3" fmla="*/ 1444625 h 1444625"/>
              <a:gd name="connsiteX4" fmla="*/ 6350 w 1447800"/>
              <a:gd name="connsiteY4" fmla="*/ 92075 h 1444625"/>
              <a:gd name="connsiteX0" fmla="*/ 6350 w 1447800"/>
              <a:gd name="connsiteY0" fmla="*/ 82550 h 1435100"/>
              <a:gd name="connsiteX1" fmla="*/ 0 w 1447800"/>
              <a:gd name="connsiteY1" fmla="*/ 0 h 1435100"/>
              <a:gd name="connsiteX2" fmla="*/ 1447800 w 1447800"/>
              <a:gd name="connsiteY2" fmla="*/ 1435100 h 1435100"/>
              <a:gd name="connsiteX3" fmla="*/ 1371600 w 1447800"/>
              <a:gd name="connsiteY3" fmla="*/ 1435100 h 1435100"/>
              <a:gd name="connsiteX4" fmla="*/ 6350 w 1447800"/>
              <a:gd name="connsiteY4" fmla="*/ 82550 h 1435100"/>
              <a:gd name="connsiteX0" fmla="*/ 101600 w 1447800"/>
              <a:gd name="connsiteY0" fmla="*/ 1587 h 1435100"/>
              <a:gd name="connsiteX1" fmla="*/ 0 w 1447800"/>
              <a:gd name="connsiteY1" fmla="*/ 0 h 1435100"/>
              <a:gd name="connsiteX2" fmla="*/ 1447800 w 1447800"/>
              <a:gd name="connsiteY2" fmla="*/ 1435100 h 1435100"/>
              <a:gd name="connsiteX3" fmla="*/ 1371600 w 1447800"/>
              <a:gd name="connsiteY3" fmla="*/ 1435100 h 1435100"/>
              <a:gd name="connsiteX4" fmla="*/ 101600 w 1447800"/>
              <a:gd name="connsiteY4" fmla="*/ 1587 h 1435100"/>
              <a:gd name="connsiteX0" fmla="*/ 101600 w 1447800"/>
              <a:gd name="connsiteY0" fmla="*/ 1587 h 1435100"/>
              <a:gd name="connsiteX1" fmla="*/ 0 w 1447800"/>
              <a:gd name="connsiteY1" fmla="*/ 0 h 1435100"/>
              <a:gd name="connsiteX2" fmla="*/ 1447800 w 1447800"/>
              <a:gd name="connsiteY2" fmla="*/ 1435100 h 1435100"/>
              <a:gd name="connsiteX3" fmla="*/ 1447800 w 1447800"/>
              <a:gd name="connsiteY3" fmla="*/ 1318419 h 1435100"/>
              <a:gd name="connsiteX4" fmla="*/ 101600 w 1447800"/>
              <a:gd name="connsiteY4" fmla="*/ 1587 h 1435100"/>
              <a:gd name="connsiteX0" fmla="*/ 101600 w 1447800"/>
              <a:gd name="connsiteY0" fmla="*/ 1587 h 1435100"/>
              <a:gd name="connsiteX1" fmla="*/ 0 w 1447800"/>
              <a:gd name="connsiteY1" fmla="*/ 0 h 1435100"/>
              <a:gd name="connsiteX2" fmla="*/ 1447800 w 1447800"/>
              <a:gd name="connsiteY2" fmla="*/ 1435100 h 1435100"/>
              <a:gd name="connsiteX3" fmla="*/ 1447800 w 1447800"/>
              <a:gd name="connsiteY3" fmla="*/ 1356519 h 1435100"/>
              <a:gd name="connsiteX4" fmla="*/ 101600 w 1447800"/>
              <a:gd name="connsiteY4" fmla="*/ 1587 h 14351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7800" h="1435100">
                <a:moveTo>
                  <a:pt x="101600" y="1587"/>
                </a:moveTo>
                <a:lnTo>
                  <a:pt x="0" y="0"/>
                </a:lnTo>
                <a:lnTo>
                  <a:pt x="1447800" y="1435100"/>
                </a:lnTo>
                <a:lnTo>
                  <a:pt x="1447800" y="1356519"/>
                </a:lnTo>
                <a:lnTo>
                  <a:pt x="101600" y="1587"/>
                </a:lnTo>
                <a:close/>
              </a:path>
            </a:pathLst>
          </a:custGeom>
          <a:solidFill>
            <a:srgbClr val="FCB61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Tree>
    <p:extLst>
      <p:ext uri="{BB962C8B-B14F-4D97-AF65-F5344CB8AC3E}">
        <p14:creationId xmlns:p14="http://schemas.microsoft.com/office/powerpoint/2010/main" val="7883643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A0C65035-9AD5-42B1-84AC-939784913F7D}" type="slidenum">
              <a:rPr lang="en-US" smtClean="0"/>
              <a:t>‹#›</a:t>
            </a:fld>
            <a:endParaRPr lang="en-US" dirty="0"/>
          </a:p>
        </p:txBody>
      </p:sp>
      <p:sp>
        <p:nvSpPr>
          <p:cNvPr id="8" name="Date Placeholder 3"/>
          <p:cNvSpPr>
            <a:spLocks noGrp="1"/>
          </p:cNvSpPr>
          <p:nvPr>
            <p:ph type="dt" sz="half" idx="2"/>
          </p:nvPr>
        </p:nvSpPr>
        <p:spPr>
          <a:xfrm>
            <a:off x="457200" y="152400"/>
            <a:ext cx="8229600" cy="365125"/>
          </a:xfrm>
          <a:prstGeom prst="rect">
            <a:avLst/>
          </a:prstGeom>
        </p:spPr>
        <p:txBody>
          <a:bodyPr vert="horz" lIns="91440" tIns="45720" rIns="91440" bIns="45720" rtlCol="0" anchor="ctr"/>
          <a:lstStyle>
            <a:lvl1pPr algn="l">
              <a:defRPr sz="1400">
                <a:solidFill>
                  <a:srgbClr val="0068AA"/>
                </a:solidFill>
                <a:latin typeface="Verdana" panose="020B0604030504040204" pitchFamily="34" charset="0"/>
                <a:ea typeface="Verdana" panose="020B0604030504040204" pitchFamily="34" charset="0"/>
                <a:cs typeface="Verdana" panose="020B0604030504040204" pitchFamily="34" charset="0"/>
              </a:defRPr>
            </a:lvl1pPr>
          </a:lstStyle>
          <a:p>
            <a:r>
              <a:rPr lang="en-US" dirty="0"/>
              <a:t>Header Text</a:t>
            </a:r>
          </a:p>
        </p:txBody>
      </p:sp>
    </p:spTree>
    <p:extLst>
      <p:ext uri="{BB962C8B-B14F-4D97-AF65-F5344CB8AC3E}">
        <p14:creationId xmlns:p14="http://schemas.microsoft.com/office/powerpoint/2010/main" val="14310561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1"/>
            <a:ext cx="40386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p>
            <a:fld id="{A0C65035-9AD5-42B1-84AC-939784913F7D}" type="slidenum">
              <a:rPr lang="en-US" smtClean="0"/>
              <a:t>‹#›</a:t>
            </a:fld>
            <a:endParaRPr lang="en-US" dirty="0"/>
          </a:p>
        </p:txBody>
      </p:sp>
      <p:sp>
        <p:nvSpPr>
          <p:cNvPr id="8" name="Date Placeholder 3"/>
          <p:cNvSpPr>
            <a:spLocks noGrp="1"/>
          </p:cNvSpPr>
          <p:nvPr>
            <p:ph type="dt" sz="half" idx="13"/>
          </p:nvPr>
        </p:nvSpPr>
        <p:spPr>
          <a:xfrm>
            <a:off x="457200" y="152400"/>
            <a:ext cx="8229600" cy="365125"/>
          </a:xfrm>
          <a:prstGeom prst="rect">
            <a:avLst/>
          </a:prstGeom>
        </p:spPr>
        <p:txBody>
          <a:bodyPr vert="horz" lIns="91440" tIns="45720" rIns="91440" bIns="45720" rtlCol="0" anchor="ctr"/>
          <a:lstStyle>
            <a:lvl1pPr algn="l">
              <a:defRPr sz="1400">
                <a:solidFill>
                  <a:srgbClr val="0068AA"/>
                </a:solidFill>
                <a:latin typeface="Verdana" panose="020B0604030504040204" pitchFamily="34" charset="0"/>
                <a:ea typeface="Verdana" panose="020B0604030504040204" pitchFamily="34" charset="0"/>
                <a:cs typeface="Verdana" panose="020B0604030504040204" pitchFamily="34" charset="0"/>
              </a:defRPr>
            </a:lvl1pPr>
          </a:lstStyle>
          <a:p>
            <a:r>
              <a:rPr lang="en-US" dirty="0"/>
              <a:t>Header Text</a:t>
            </a:r>
          </a:p>
        </p:txBody>
      </p:sp>
    </p:spTree>
    <p:extLst>
      <p:ext uri="{BB962C8B-B14F-4D97-AF65-F5344CB8AC3E}">
        <p14:creationId xmlns:p14="http://schemas.microsoft.com/office/powerpoint/2010/main" val="7919146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no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8449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no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8449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p>
            <a:fld id="{A0C65035-9AD5-42B1-84AC-939784913F7D}" type="slidenum">
              <a:rPr lang="en-US" smtClean="0"/>
              <a:t>‹#›</a:t>
            </a:fld>
            <a:endParaRPr lang="en-US" dirty="0"/>
          </a:p>
        </p:txBody>
      </p:sp>
      <p:sp>
        <p:nvSpPr>
          <p:cNvPr id="10" name="Date Placeholder 3"/>
          <p:cNvSpPr>
            <a:spLocks noGrp="1"/>
          </p:cNvSpPr>
          <p:nvPr>
            <p:ph type="dt" sz="half" idx="13"/>
          </p:nvPr>
        </p:nvSpPr>
        <p:spPr>
          <a:xfrm>
            <a:off x="457200" y="152400"/>
            <a:ext cx="8229600" cy="365125"/>
          </a:xfrm>
          <a:prstGeom prst="rect">
            <a:avLst/>
          </a:prstGeom>
        </p:spPr>
        <p:txBody>
          <a:bodyPr vert="horz" lIns="91440" tIns="45720" rIns="91440" bIns="45720" rtlCol="0" anchor="ctr"/>
          <a:lstStyle>
            <a:lvl1pPr algn="l">
              <a:defRPr sz="1400">
                <a:solidFill>
                  <a:srgbClr val="0068AA"/>
                </a:solidFill>
                <a:latin typeface="Verdana" panose="020B0604030504040204" pitchFamily="34" charset="0"/>
                <a:ea typeface="Verdana" panose="020B0604030504040204" pitchFamily="34" charset="0"/>
                <a:cs typeface="Verdana" panose="020B0604030504040204" pitchFamily="34" charset="0"/>
              </a:defRPr>
            </a:lvl1pPr>
          </a:lstStyle>
          <a:p>
            <a:r>
              <a:rPr lang="en-US" dirty="0"/>
              <a:t>Header Text</a:t>
            </a:r>
          </a:p>
        </p:txBody>
      </p:sp>
    </p:spTree>
    <p:extLst>
      <p:ext uri="{BB962C8B-B14F-4D97-AF65-F5344CB8AC3E}">
        <p14:creationId xmlns:p14="http://schemas.microsoft.com/office/powerpoint/2010/main" val="18356619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3008313" cy="7493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685801"/>
            <a:ext cx="5111750" cy="5334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524001"/>
            <a:ext cx="3008313" cy="44958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A0C65035-9AD5-42B1-84AC-939784913F7D}" type="slidenum">
              <a:rPr lang="en-US" smtClean="0"/>
              <a:t>‹#›</a:t>
            </a:fld>
            <a:endParaRPr lang="en-US" dirty="0"/>
          </a:p>
        </p:txBody>
      </p:sp>
      <p:sp>
        <p:nvSpPr>
          <p:cNvPr id="8" name="Date Placeholder 3"/>
          <p:cNvSpPr>
            <a:spLocks noGrp="1"/>
          </p:cNvSpPr>
          <p:nvPr>
            <p:ph type="dt" sz="half" idx="13"/>
          </p:nvPr>
        </p:nvSpPr>
        <p:spPr>
          <a:xfrm>
            <a:off x="457200" y="152400"/>
            <a:ext cx="8229600" cy="365125"/>
          </a:xfrm>
          <a:prstGeom prst="rect">
            <a:avLst/>
          </a:prstGeom>
        </p:spPr>
        <p:txBody>
          <a:bodyPr vert="horz" lIns="91440" tIns="45720" rIns="91440" bIns="45720" rtlCol="0" anchor="ctr"/>
          <a:lstStyle>
            <a:lvl1pPr algn="l">
              <a:defRPr sz="1400">
                <a:solidFill>
                  <a:srgbClr val="0068AA"/>
                </a:solidFill>
                <a:latin typeface="Verdana" panose="020B0604030504040204" pitchFamily="34" charset="0"/>
                <a:ea typeface="Verdana" panose="020B0604030504040204" pitchFamily="34" charset="0"/>
                <a:cs typeface="Verdana" panose="020B0604030504040204" pitchFamily="34" charset="0"/>
              </a:defRPr>
            </a:lvl1pPr>
          </a:lstStyle>
          <a:p>
            <a:r>
              <a:rPr lang="en-US" dirty="0"/>
              <a:t>Header Text</a:t>
            </a:r>
          </a:p>
        </p:txBody>
      </p:sp>
    </p:spTree>
    <p:extLst>
      <p:ext uri="{BB962C8B-B14F-4D97-AF65-F5344CB8AC3E}">
        <p14:creationId xmlns:p14="http://schemas.microsoft.com/office/powerpoint/2010/main" val="38563673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0"/>
            <a:ext cx="82296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457200" y="612775"/>
            <a:ext cx="8229600" cy="38830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457200" y="5181600"/>
            <a:ext cx="8229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A0C65035-9AD5-42B1-84AC-939784913F7D}" type="slidenum">
              <a:rPr lang="en-US" smtClean="0"/>
              <a:t>‹#›</a:t>
            </a:fld>
            <a:endParaRPr lang="en-US" dirty="0"/>
          </a:p>
        </p:txBody>
      </p:sp>
      <p:sp>
        <p:nvSpPr>
          <p:cNvPr id="8" name="Date Placeholder 3"/>
          <p:cNvSpPr>
            <a:spLocks noGrp="1"/>
          </p:cNvSpPr>
          <p:nvPr>
            <p:ph type="dt" sz="half" idx="13"/>
          </p:nvPr>
        </p:nvSpPr>
        <p:spPr>
          <a:xfrm>
            <a:off x="457200" y="152400"/>
            <a:ext cx="8229600" cy="365125"/>
          </a:xfrm>
          <a:prstGeom prst="rect">
            <a:avLst/>
          </a:prstGeom>
        </p:spPr>
        <p:txBody>
          <a:bodyPr vert="horz" lIns="91440" tIns="45720" rIns="91440" bIns="45720" rtlCol="0" anchor="ctr"/>
          <a:lstStyle>
            <a:lvl1pPr algn="l">
              <a:defRPr sz="1400">
                <a:solidFill>
                  <a:srgbClr val="0068AA"/>
                </a:solidFill>
                <a:latin typeface="Verdana" panose="020B0604030504040204" pitchFamily="34" charset="0"/>
                <a:ea typeface="Verdana" panose="020B0604030504040204" pitchFamily="34" charset="0"/>
                <a:cs typeface="Verdana" panose="020B0604030504040204" pitchFamily="34" charset="0"/>
              </a:defRPr>
            </a:lvl1pPr>
          </a:lstStyle>
          <a:p>
            <a:r>
              <a:rPr lang="en-US" dirty="0"/>
              <a:t>Header Text</a:t>
            </a:r>
          </a:p>
        </p:txBody>
      </p:sp>
    </p:spTree>
    <p:extLst>
      <p:ext uri="{BB962C8B-B14F-4D97-AF65-F5344CB8AC3E}">
        <p14:creationId xmlns:p14="http://schemas.microsoft.com/office/powerpoint/2010/main" val="39289864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A621695D-EF9F-4B94-BF7A-590AB45B230E}" type="slidenum">
              <a:rPr lang="en-US" smtClean="0"/>
              <a:t>‹#›</a:t>
            </a:fld>
            <a:endParaRPr lang="en-US" dirty="0"/>
          </a:p>
        </p:txBody>
      </p:sp>
    </p:spTree>
    <p:extLst>
      <p:ext uri="{BB962C8B-B14F-4D97-AF65-F5344CB8AC3E}">
        <p14:creationId xmlns:p14="http://schemas.microsoft.com/office/powerpoint/2010/main" val="21785268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685800"/>
            <a:ext cx="8229600" cy="792162"/>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457200" y="1570037"/>
            <a:ext cx="8229600" cy="4449763"/>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6553200" y="6477000"/>
            <a:ext cx="2133600" cy="188977"/>
          </a:xfrm>
          <a:prstGeom prst="rect">
            <a:avLst/>
          </a:prstGeom>
        </p:spPr>
        <p:txBody>
          <a:bodyPr vert="horz" lIns="91440" tIns="45720" rIns="91440" bIns="45720" rtlCol="0" anchor="ctr"/>
          <a:lstStyle>
            <a:lvl1pPr algn="r">
              <a:defRPr sz="1200">
                <a:solidFill>
                  <a:srgbClr val="0068AA"/>
                </a:solidFill>
                <a:latin typeface="Century Gothic" panose="020B0502020202020204" pitchFamily="34" charset="0"/>
              </a:defRPr>
            </a:lvl1pPr>
          </a:lstStyle>
          <a:p>
            <a:fld id="{A0C65035-9AD5-42B1-84AC-939784913F7D}" type="slidenum">
              <a:rPr lang="en-US" smtClean="0"/>
              <a:pPr/>
              <a:t>‹#›</a:t>
            </a:fld>
            <a:endParaRPr lang="en-US" dirty="0"/>
          </a:p>
        </p:txBody>
      </p:sp>
      <p:cxnSp>
        <p:nvCxnSpPr>
          <p:cNvPr id="8" name="Straight Connector 7"/>
          <p:cNvCxnSpPr/>
          <p:nvPr userDrawn="1"/>
        </p:nvCxnSpPr>
        <p:spPr>
          <a:xfrm>
            <a:off x="457200" y="533400"/>
            <a:ext cx="8686800" cy="0"/>
          </a:xfrm>
          <a:prstGeom prst="line">
            <a:avLst/>
          </a:prstGeom>
          <a:ln w="28575">
            <a:solidFill>
              <a:srgbClr val="FCB614"/>
            </a:solidFill>
          </a:ln>
        </p:spPr>
        <p:style>
          <a:lnRef idx="1">
            <a:schemeClr val="accent1"/>
          </a:lnRef>
          <a:fillRef idx="0">
            <a:schemeClr val="accent1"/>
          </a:fillRef>
          <a:effectRef idx="0">
            <a:schemeClr val="accent1"/>
          </a:effectRef>
          <a:fontRef idx="minor">
            <a:schemeClr val="tx1"/>
          </a:fontRef>
        </p:style>
      </p:cxnSp>
      <p:pic>
        <p:nvPicPr>
          <p:cNvPr id="14" name="Picture 13"/>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457200" y="6172200"/>
            <a:ext cx="2542037" cy="493777"/>
          </a:xfrm>
          <a:prstGeom prst="rect">
            <a:avLst/>
          </a:prstGeom>
        </p:spPr>
      </p:pic>
      <p:cxnSp>
        <p:nvCxnSpPr>
          <p:cNvPr id="15" name="Straight Connector 14"/>
          <p:cNvCxnSpPr/>
          <p:nvPr userDrawn="1"/>
        </p:nvCxnSpPr>
        <p:spPr>
          <a:xfrm>
            <a:off x="0" y="6096000"/>
            <a:ext cx="8686800" cy="0"/>
          </a:xfrm>
          <a:prstGeom prst="line">
            <a:avLst/>
          </a:prstGeom>
          <a:ln w="28575">
            <a:solidFill>
              <a:srgbClr val="0068AA"/>
            </a:solidFill>
          </a:ln>
        </p:spPr>
        <p:style>
          <a:lnRef idx="1">
            <a:schemeClr val="accent1"/>
          </a:lnRef>
          <a:fillRef idx="0">
            <a:schemeClr val="accent1"/>
          </a:fillRef>
          <a:effectRef idx="0">
            <a:schemeClr val="accent1"/>
          </a:effectRef>
          <a:fontRef idx="minor">
            <a:schemeClr val="tx1"/>
          </a:fontRef>
        </p:style>
      </p:cxnSp>
      <p:sp>
        <p:nvSpPr>
          <p:cNvPr id="4" name="Date Placeholder 3"/>
          <p:cNvSpPr>
            <a:spLocks noGrp="1"/>
          </p:cNvSpPr>
          <p:nvPr>
            <p:ph type="dt" sz="half" idx="2"/>
          </p:nvPr>
        </p:nvSpPr>
        <p:spPr>
          <a:xfrm>
            <a:off x="457200" y="152400"/>
            <a:ext cx="8229600" cy="365125"/>
          </a:xfrm>
          <a:prstGeom prst="rect">
            <a:avLst/>
          </a:prstGeom>
        </p:spPr>
        <p:txBody>
          <a:bodyPr vert="horz" lIns="91440" tIns="45720" rIns="91440" bIns="45720" rtlCol="0" anchor="ctr"/>
          <a:lstStyle>
            <a:lvl1pPr algn="l">
              <a:defRPr sz="1400">
                <a:solidFill>
                  <a:srgbClr val="0068AA"/>
                </a:solidFill>
                <a:latin typeface="Verdana" panose="020B0604030504040204" pitchFamily="34" charset="0"/>
                <a:ea typeface="Verdana" panose="020B0604030504040204" pitchFamily="34" charset="0"/>
                <a:cs typeface="Verdana" panose="020B0604030504040204" pitchFamily="34" charset="0"/>
              </a:defRPr>
            </a:lvl1pPr>
          </a:lstStyle>
          <a:p>
            <a:r>
              <a:rPr lang="en-US" dirty="0"/>
              <a:t>Header Text</a:t>
            </a:r>
          </a:p>
        </p:txBody>
      </p:sp>
    </p:spTree>
    <p:extLst>
      <p:ext uri="{BB962C8B-B14F-4D97-AF65-F5344CB8AC3E}">
        <p14:creationId xmlns:p14="http://schemas.microsoft.com/office/powerpoint/2010/main" val="5958196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6" r:id="rId5"/>
    <p:sldLayoutId id="2147483657" r:id="rId6"/>
    <p:sldLayoutId id="2147483658" r:id="rId7"/>
  </p:sldLayoutIdLst>
  <p:hf hdr="0" ftr="0"/>
  <p:txStyles>
    <p:titleStyle>
      <a:lvl1pPr algn="ctr" defTabSz="914400" rtl="0" eaLnBrk="1" latinLnBrk="0" hangingPunct="1">
        <a:spcBef>
          <a:spcPct val="0"/>
        </a:spcBef>
        <a:buNone/>
        <a:defRPr sz="4000" kern="1200">
          <a:solidFill>
            <a:srgbClr val="0068AA"/>
          </a:solidFill>
          <a:latin typeface="Verdana" panose="020B0604030504040204" pitchFamily="34" charset="0"/>
          <a:ea typeface="Verdana" panose="020B0604030504040204" pitchFamily="34" charset="0"/>
          <a:cs typeface="Verdana" panose="020B060403050404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www.calpers.ca.gov/"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s://my.calpers.ca.gov/" TargetMode="Externa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br>
              <a:rPr lang="en-US" sz="3000" b="1" dirty="0"/>
            </a:br>
            <a:br>
              <a:rPr lang="en-US" sz="3000" b="1" dirty="0"/>
            </a:br>
            <a:r>
              <a:rPr lang="en-US" sz="4400" b="1" dirty="0">
                <a:latin typeface="Arial" panose="020B0604020202020204" pitchFamily="34" charset="0"/>
                <a:cs typeface="Arial" panose="020B0604020202020204" pitchFamily="34" charset="0"/>
              </a:rPr>
              <a:t>Health Benefits </a:t>
            </a:r>
            <a:br>
              <a:rPr lang="en-US" sz="4400" b="1" dirty="0">
                <a:latin typeface="Arial" panose="020B0604020202020204" pitchFamily="34" charset="0"/>
                <a:cs typeface="Arial" panose="020B0604020202020204" pitchFamily="34" charset="0"/>
              </a:rPr>
            </a:br>
            <a:r>
              <a:rPr lang="en-US" sz="4400" b="1" dirty="0">
                <a:latin typeface="Arial" panose="020B0604020202020204" pitchFamily="34" charset="0"/>
                <a:cs typeface="Arial" panose="020B0604020202020204" pitchFamily="34" charset="0"/>
              </a:rPr>
              <a:t>Administration</a:t>
            </a:r>
            <a:br>
              <a:rPr lang="en-US" sz="4400" b="1" dirty="0">
                <a:latin typeface="Arial" panose="020B0604020202020204" pitchFamily="34" charset="0"/>
                <a:cs typeface="Arial" panose="020B0604020202020204" pitchFamily="34" charset="0"/>
              </a:rPr>
            </a:br>
            <a:endParaRPr lang="en-US" sz="4400" b="1" dirty="0">
              <a:latin typeface="Arial" panose="020B0604020202020204" pitchFamily="34" charset="0"/>
              <a:cs typeface="Arial" panose="020B0604020202020204" pitchFamily="34" charset="0"/>
            </a:endParaRPr>
          </a:p>
        </p:txBody>
      </p:sp>
      <p:sp>
        <p:nvSpPr>
          <p:cNvPr id="10" name="Slide Number Placeholder 9"/>
          <p:cNvSpPr>
            <a:spLocks noGrp="1"/>
          </p:cNvSpPr>
          <p:nvPr>
            <p:ph type="sldNum" sz="quarter" idx="12"/>
          </p:nvPr>
        </p:nvSpPr>
        <p:spPr/>
        <p:txBody>
          <a:bodyPr/>
          <a:lstStyle/>
          <a:p>
            <a:fld id="{A0C65035-9AD5-42B1-84AC-939784913F7D}" type="slidenum">
              <a:rPr lang="en-US" smtClean="0"/>
              <a:t>1</a:t>
            </a:fld>
            <a:endParaRPr lang="en-US" dirty="0"/>
          </a:p>
        </p:txBody>
      </p:sp>
      <p:pic>
        <p:nvPicPr>
          <p:cNvPr id="5" name="Content Placeholder 4" descr="Image of a health care professional" title="Health Benefits Administration"/>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600200" y="1981200"/>
            <a:ext cx="5677259" cy="3749040"/>
          </a:xfrm>
          <a:prstGeom prst="ellipse">
            <a:avLst/>
          </a:prstGeom>
          <a:ln>
            <a:noFill/>
          </a:ln>
          <a:effectLst>
            <a:softEdge rad="112500"/>
          </a:effectLst>
        </p:spPr>
      </p:pic>
      <p:sp>
        <p:nvSpPr>
          <p:cNvPr id="4" name="AutoShape 2" descr="Image result for health plan"/>
          <p:cNvSpPr>
            <a:spLocks noChangeAspect="1" noChangeArrowheads="1"/>
          </p:cNvSpPr>
          <p:nvPr/>
        </p:nvSpPr>
        <p:spPr bwMode="auto">
          <a:xfrm>
            <a:off x="0"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38276444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4800" y="304800"/>
            <a:ext cx="7791450" cy="1066800"/>
          </a:xfrm>
        </p:spPr>
        <p:txBody>
          <a:bodyPr/>
          <a:lstStyle/>
          <a:p>
            <a:r>
              <a:rPr lang="en-US" b="1" dirty="0">
                <a:latin typeface="Arial" panose="020B0604020202020204" pitchFamily="34" charset="0"/>
                <a:cs typeface="Arial" panose="020B0604020202020204" pitchFamily="34" charset="0"/>
              </a:rPr>
              <a:t>CalPERS Resources</a:t>
            </a:r>
          </a:p>
        </p:txBody>
      </p:sp>
      <p:sp>
        <p:nvSpPr>
          <p:cNvPr id="2" name="Content Placeholder 1"/>
          <p:cNvSpPr>
            <a:spLocks noGrp="1"/>
          </p:cNvSpPr>
          <p:nvPr>
            <p:ph idx="1"/>
          </p:nvPr>
        </p:nvSpPr>
        <p:spPr>
          <a:xfrm>
            <a:off x="457200" y="1524000"/>
            <a:ext cx="8039100" cy="4572000"/>
          </a:xfrm>
        </p:spPr>
        <p:txBody>
          <a:bodyPr anchor="t" anchorCtr="0">
            <a:normAutofit/>
          </a:bodyPr>
          <a:lstStyle/>
          <a:p>
            <a:pPr>
              <a:spcBef>
                <a:spcPts val="0"/>
              </a:spcBef>
              <a:spcAft>
                <a:spcPts val="1800"/>
              </a:spcAft>
              <a:buFont typeface="Arial" panose="020B0604020202020204" pitchFamily="34" charset="0"/>
              <a:buChar char="•"/>
            </a:pPr>
            <a:r>
              <a:rPr lang="en-US" sz="3200" dirty="0">
                <a:latin typeface="Arial" panose="020B0604020202020204" pitchFamily="34" charset="0"/>
                <a:cs typeface="Arial" panose="020B0604020202020204" pitchFamily="34" charset="0"/>
              </a:rPr>
              <a:t>Web site—</a:t>
            </a:r>
            <a:r>
              <a:rPr lang="en-US" sz="3200" dirty="0">
                <a:latin typeface="Arial" panose="020B0604020202020204" pitchFamily="34" charset="0"/>
                <a:cs typeface="Arial" panose="020B0604020202020204" pitchFamily="34" charset="0"/>
                <a:hlinkClick r:id="rId3" tooltip="www.calpers.ca.gov"/>
              </a:rPr>
              <a:t>www.calpers.ca.gov</a:t>
            </a:r>
            <a:endParaRPr lang="en-US" sz="3200" dirty="0">
              <a:latin typeface="Arial" panose="020B0604020202020204" pitchFamily="34" charset="0"/>
              <a:cs typeface="Arial" panose="020B0604020202020204" pitchFamily="34" charset="0"/>
            </a:endParaRPr>
          </a:p>
          <a:p>
            <a:pPr>
              <a:spcBef>
                <a:spcPts val="0"/>
              </a:spcBef>
              <a:spcAft>
                <a:spcPts val="1800"/>
              </a:spcAft>
              <a:buFont typeface="Arial" panose="020B0604020202020204" pitchFamily="34" charset="0"/>
              <a:buChar char="•"/>
            </a:pPr>
            <a:r>
              <a:rPr lang="en-US" sz="3200" dirty="0">
                <a:latin typeface="Arial" panose="020B0604020202020204" pitchFamily="34" charset="0"/>
                <a:cs typeface="Arial" panose="020B0604020202020204" pitchFamily="34" charset="0"/>
              </a:rPr>
              <a:t>Health Plan Web site links</a:t>
            </a:r>
          </a:p>
          <a:p>
            <a:pPr>
              <a:spcBef>
                <a:spcPts val="0"/>
              </a:spcBef>
              <a:spcAft>
                <a:spcPts val="1800"/>
              </a:spcAft>
            </a:pPr>
            <a:r>
              <a:rPr lang="en-US" sz="3200" dirty="0">
                <a:latin typeface="Arial" panose="020B0604020202020204" pitchFamily="34" charset="0"/>
                <a:cs typeface="Arial" panose="020B0604020202020204" pitchFamily="34" charset="0"/>
              </a:rPr>
              <a:t>Health Plan Evidence of Coverage (EOC)</a:t>
            </a:r>
          </a:p>
          <a:p>
            <a:pPr>
              <a:spcBef>
                <a:spcPts val="0"/>
              </a:spcBef>
              <a:spcAft>
                <a:spcPts val="1800"/>
              </a:spcAft>
              <a:buFont typeface="Arial" panose="020B0604020202020204" pitchFamily="34" charset="0"/>
              <a:buChar char="•"/>
            </a:pPr>
            <a:r>
              <a:rPr lang="en-US" sz="3200" dirty="0">
                <a:latin typeface="Arial" panose="020B0604020202020204" pitchFamily="34" charset="0"/>
                <a:cs typeface="Arial" panose="020B0604020202020204" pitchFamily="34" charset="0"/>
              </a:rPr>
              <a:t>Summary of Benefits</a:t>
            </a:r>
          </a:p>
          <a:p>
            <a:pPr>
              <a:spcBef>
                <a:spcPts val="0"/>
              </a:spcBef>
              <a:spcAft>
                <a:spcPts val="1800"/>
              </a:spcAft>
              <a:buFont typeface="Arial" panose="020B0604020202020204" pitchFamily="34" charset="0"/>
              <a:buChar char="•"/>
            </a:pPr>
            <a:r>
              <a:rPr lang="en-US" sz="3200" dirty="0">
                <a:latin typeface="Arial" panose="020B0604020202020204" pitchFamily="34" charset="0"/>
                <a:cs typeface="Arial" panose="020B0604020202020204" pitchFamily="34" charset="0"/>
              </a:rPr>
              <a:t>Health Program Guide</a:t>
            </a:r>
          </a:p>
          <a:p>
            <a:pPr>
              <a:spcBef>
                <a:spcPts val="0"/>
              </a:spcBef>
              <a:spcAft>
                <a:spcPts val="1800"/>
              </a:spcAft>
              <a:buFont typeface="Arial" panose="020B0604020202020204" pitchFamily="34" charset="0"/>
              <a:buChar char="•"/>
            </a:pPr>
            <a:endParaRPr lang="en-US"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783219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4800" y="381000"/>
            <a:ext cx="7772400" cy="975360"/>
          </a:xfrm>
        </p:spPr>
        <p:txBody>
          <a:bodyPr/>
          <a:lstStyle/>
          <a:p>
            <a:r>
              <a:rPr lang="en-US" b="1" dirty="0">
                <a:latin typeface="Arial" panose="020B0604020202020204" pitchFamily="34" charset="0"/>
                <a:cs typeface="Arial" panose="020B0604020202020204" pitchFamily="34" charset="0"/>
              </a:rPr>
              <a:t>Know the Rules 1</a:t>
            </a:r>
          </a:p>
        </p:txBody>
      </p:sp>
      <p:sp>
        <p:nvSpPr>
          <p:cNvPr id="2" name="Content Placeholder 1"/>
          <p:cNvSpPr>
            <a:spLocks noGrp="1"/>
          </p:cNvSpPr>
          <p:nvPr>
            <p:ph idx="1"/>
          </p:nvPr>
        </p:nvSpPr>
        <p:spPr>
          <a:xfrm>
            <a:off x="228600" y="1371600"/>
            <a:ext cx="8153400" cy="5181600"/>
          </a:xfrm>
        </p:spPr>
        <p:txBody>
          <a:bodyPr anchor="t" anchorCtr="0">
            <a:noAutofit/>
          </a:bodyPr>
          <a:lstStyle/>
          <a:p>
            <a:pPr marL="411480" lvl="1" indent="0">
              <a:spcBef>
                <a:spcPts val="0"/>
              </a:spcBef>
              <a:spcAft>
                <a:spcPts val="2400"/>
              </a:spcAft>
              <a:buNone/>
            </a:pPr>
            <a:r>
              <a:rPr lang="en-US" sz="2700" dirty="0">
                <a:latin typeface="Arial" panose="020B0604020202020204" pitchFamily="34" charset="0"/>
                <a:cs typeface="Arial" panose="020B0604020202020204" pitchFamily="34" charset="0"/>
              </a:rPr>
              <a:t>Government Code §22750–22944 defines  - </a:t>
            </a:r>
          </a:p>
          <a:p>
            <a:pPr marL="411480" lvl="1" indent="0">
              <a:spcBef>
                <a:spcPts val="0"/>
              </a:spcBef>
              <a:spcAft>
                <a:spcPts val="2400"/>
              </a:spcAft>
              <a:buNone/>
            </a:pPr>
            <a:r>
              <a:rPr lang="en-US" sz="2700" dirty="0">
                <a:latin typeface="Arial" panose="020B0604020202020204" pitchFamily="34" charset="0"/>
                <a:cs typeface="Arial" panose="020B0604020202020204" pitchFamily="34" charset="0"/>
              </a:rPr>
              <a:t>The Public Employees’ Medical &amp; Hospital Care Act (PEMHCA) </a:t>
            </a:r>
          </a:p>
          <a:p>
            <a:pPr marL="411480" lvl="1" indent="0">
              <a:spcBef>
                <a:spcPts val="0"/>
              </a:spcBef>
              <a:spcAft>
                <a:spcPts val="2400"/>
              </a:spcAft>
              <a:buNone/>
            </a:pPr>
            <a:r>
              <a:rPr lang="en-US" sz="2700" dirty="0">
                <a:latin typeface="Arial" panose="020B0604020202020204" pitchFamily="34" charset="0"/>
                <a:cs typeface="Arial" panose="020B0604020202020204" pitchFamily="34" charset="0"/>
              </a:rPr>
              <a:t>CA Code of Regulations §599.500–599.517</a:t>
            </a:r>
          </a:p>
          <a:p>
            <a:pPr marL="411480" lvl="1" indent="0">
              <a:spcBef>
                <a:spcPts val="0"/>
              </a:spcBef>
              <a:spcAft>
                <a:spcPts val="2400"/>
              </a:spcAft>
              <a:buNone/>
            </a:pPr>
            <a:r>
              <a:rPr lang="en-US" sz="2700" dirty="0">
                <a:latin typeface="Arial" panose="020B0604020202020204" pitchFamily="34" charset="0"/>
                <a:cs typeface="Arial" panose="020B0604020202020204" pitchFamily="34" charset="0"/>
              </a:rPr>
              <a:t>CCR.OAL.CA.GOV</a:t>
            </a:r>
          </a:p>
        </p:txBody>
      </p:sp>
    </p:spTree>
    <p:extLst>
      <p:ext uri="{BB962C8B-B14F-4D97-AF65-F5344CB8AC3E}">
        <p14:creationId xmlns:p14="http://schemas.microsoft.com/office/powerpoint/2010/main" val="28439771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p:cNvSpPr>
            <a:spLocks noGrp="1"/>
          </p:cNvSpPr>
          <p:nvPr>
            <p:ph type="title"/>
          </p:nvPr>
        </p:nvSpPr>
        <p:spPr>
          <a:xfrm>
            <a:off x="457200" y="609600"/>
            <a:ext cx="8229600" cy="792162"/>
          </a:xfrm>
        </p:spPr>
        <p:txBody>
          <a:bodyPr/>
          <a:lstStyle/>
          <a:p>
            <a:r>
              <a:rPr lang="en-US" b="1" dirty="0">
                <a:latin typeface="Arial" panose="020B0604020202020204" pitchFamily="34" charset="0"/>
                <a:cs typeface="Arial" panose="020B0604020202020204" pitchFamily="34" charset="0"/>
              </a:rPr>
              <a:t>Know the Rules 2</a:t>
            </a:r>
          </a:p>
        </p:txBody>
      </p:sp>
      <p:sp>
        <p:nvSpPr>
          <p:cNvPr id="3" name="Content Placeholder 2"/>
          <p:cNvSpPr>
            <a:spLocks noGrp="1"/>
          </p:cNvSpPr>
          <p:nvPr>
            <p:ph idx="1"/>
          </p:nvPr>
        </p:nvSpPr>
        <p:spPr>
          <a:xfrm>
            <a:off x="304800" y="1524000"/>
            <a:ext cx="8382000" cy="4449763"/>
          </a:xfrm>
        </p:spPr>
        <p:txBody>
          <a:bodyPr/>
          <a:lstStyle/>
          <a:p>
            <a:pPr>
              <a:spcBef>
                <a:spcPts val="0"/>
              </a:spcBef>
              <a:spcAft>
                <a:spcPts val="2400"/>
              </a:spcAft>
            </a:pPr>
            <a:r>
              <a:rPr lang="en-US" b="1" dirty="0">
                <a:latin typeface="Arial" panose="020B0604020202020204" pitchFamily="34" charset="0"/>
                <a:cs typeface="Arial" panose="020B0604020202020204" pitchFamily="34" charset="0"/>
              </a:rPr>
              <a:t>CalPERS Circular Letters </a:t>
            </a:r>
            <a:r>
              <a:rPr lang="en-US" dirty="0">
                <a:latin typeface="Arial" panose="020B0604020202020204" pitchFamily="34" charset="0"/>
                <a:cs typeface="Arial" panose="020B0604020202020204" pitchFamily="34" charset="0"/>
              </a:rPr>
              <a:t>https://www.calpers.ca.gov/page/employers/policies-and-procedures/circular-letters</a:t>
            </a:r>
          </a:p>
          <a:p>
            <a:pPr>
              <a:spcBef>
                <a:spcPts val="0"/>
              </a:spcBef>
              <a:spcAft>
                <a:spcPts val="2400"/>
              </a:spcAft>
            </a:pPr>
            <a:r>
              <a:rPr lang="en-US" b="1" dirty="0">
                <a:latin typeface="Arial" panose="020B0604020202020204" pitchFamily="34" charset="0"/>
                <a:cs typeface="Arial" panose="020B0604020202020204" pitchFamily="34" charset="0"/>
              </a:rPr>
              <a:t>CalHR Health Policy Statement </a:t>
            </a:r>
            <a:r>
              <a:rPr lang="en-US" dirty="0">
                <a:latin typeface="Arial" panose="020B0604020202020204" pitchFamily="34" charset="0"/>
                <a:cs typeface="Arial" panose="020B0604020202020204" pitchFamily="34" charset="0"/>
              </a:rPr>
              <a:t>http://hrmanual.calhr.ca.gov/Home/ManualItem/1/1401</a:t>
            </a:r>
          </a:p>
          <a:p>
            <a:pPr>
              <a:spcBef>
                <a:spcPts val="0"/>
              </a:spcBef>
              <a:spcAft>
                <a:spcPts val="2400"/>
              </a:spcAft>
            </a:pPr>
            <a:r>
              <a:rPr lang="en-US" b="1" dirty="0">
                <a:latin typeface="Arial" panose="020B0604020202020204" pitchFamily="34" charset="0"/>
                <a:cs typeface="Arial" panose="020B0604020202020204" pitchFamily="34" charset="0"/>
              </a:rPr>
              <a:t>State Collective Bargaining Contracts </a:t>
            </a:r>
            <a:r>
              <a:rPr lang="en-US" dirty="0">
                <a:latin typeface="Arial" panose="020B0604020202020204" pitchFamily="34" charset="0"/>
                <a:cs typeface="Arial" panose="020B0604020202020204" pitchFamily="34" charset="0"/>
              </a:rPr>
              <a:t>http://calhr.ca.gov/state-hr-professionals/pages/bargaining-contracts.aspx</a:t>
            </a: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423998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52450" y="457200"/>
            <a:ext cx="7543800" cy="914400"/>
          </a:xfrm>
        </p:spPr>
        <p:txBody>
          <a:bodyPr/>
          <a:lstStyle/>
          <a:p>
            <a:r>
              <a:rPr lang="en-US" b="1" dirty="0">
                <a:latin typeface="Arial" panose="020B0604020202020204" pitchFamily="34" charset="0"/>
                <a:cs typeface="Arial" panose="020B0604020202020204" pitchFamily="34" charset="0"/>
              </a:rPr>
              <a:t>Why is all this important?</a:t>
            </a:r>
          </a:p>
        </p:txBody>
      </p:sp>
      <p:sp>
        <p:nvSpPr>
          <p:cNvPr id="2" name="Content Placeholder 1"/>
          <p:cNvSpPr>
            <a:spLocks noGrp="1"/>
          </p:cNvSpPr>
          <p:nvPr>
            <p:ph idx="1"/>
          </p:nvPr>
        </p:nvSpPr>
        <p:spPr>
          <a:xfrm>
            <a:off x="304800" y="1828800"/>
            <a:ext cx="8458200" cy="3962400"/>
          </a:xfrm>
        </p:spPr>
        <p:txBody>
          <a:bodyPr anchor="t" anchorCtr="0">
            <a:normAutofit lnSpcReduction="10000"/>
          </a:bodyPr>
          <a:lstStyle/>
          <a:p>
            <a:pPr>
              <a:spcBef>
                <a:spcPts val="0"/>
              </a:spcBef>
              <a:buFont typeface="Arial" panose="020B0604020202020204" pitchFamily="34" charset="0"/>
              <a:buChar char="•"/>
            </a:pPr>
            <a:r>
              <a:rPr lang="en-US" sz="3200" dirty="0">
                <a:latin typeface="Arial" panose="020B0604020202020204" pitchFamily="34" charset="0"/>
                <a:cs typeface="Arial" panose="020B0604020202020204" pitchFamily="34" charset="0"/>
              </a:rPr>
              <a:t>Rising health benefit costs are a leading cause of anemic pay raises</a:t>
            </a:r>
          </a:p>
          <a:p>
            <a:pPr marL="0" indent="0">
              <a:spcBef>
                <a:spcPts val="0"/>
              </a:spcBef>
              <a:buNone/>
            </a:pPr>
            <a:endParaRPr lang="en-US" sz="3200" dirty="0">
              <a:latin typeface="Arial" panose="020B0604020202020204" pitchFamily="34" charset="0"/>
              <a:cs typeface="Arial" panose="020B0604020202020204" pitchFamily="34" charset="0"/>
            </a:endParaRPr>
          </a:p>
          <a:p>
            <a:pPr>
              <a:spcAft>
                <a:spcPts val="800"/>
              </a:spcAft>
              <a:buFont typeface="Arial" panose="020B0604020202020204" pitchFamily="34" charset="0"/>
              <a:buChar char="•"/>
            </a:pPr>
            <a:r>
              <a:rPr lang="en-US" sz="3200" dirty="0">
                <a:latin typeface="Arial" panose="020B0604020202020204" pitchFamily="34" charset="0"/>
                <a:cs typeface="Arial" panose="020B0604020202020204" pitchFamily="34" charset="0"/>
              </a:rPr>
              <a:t>You’ll be a better resource for employees</a:t>
            </a:r>
          </a:p>
          <a:p>
            <a:pPr marL="0" indent="0">
              <a:spcAft>
                <a:spcPts val="800"/>
              </a:spcAft>
              <a:buNone/>
            </a:pPr>
            <a:endParaRPr lang="en-US" sz="3200" dirty="0">
              <a:latin typeface="Arial" panose="020B0604020202020204" pitchFamily="34" charset="0"/>
              <a:cs typeface="Arial" panose="020B0604020202020204" pitchFamily="34" charset="0"/>
            </a:endParaRPr>
          </a:p>
          <a:p>
            <a:pPr>
              <a:spcAft>
                <a:spcPts val="800"/>
              </a:spcAft>
              <a:buFont typeface="Arial" panose="020B0604020202020204" pitchFamily="34" charset="0"/>
              <a:buChar char="•"/>
            </a:pPr>
            <a:r>
              <a:rPr lang="en-US" sz="3200" dirty="0">
                <a:latin typeface="Arial" panose="020B0604020202020204" pitchFamily="34" charset="0"/>
                <a:cs typeface="Arial" panose="020B0604020202020204" pitchFamily="34" charset="0"/>
              </a:rPr>
              <a:t>Ensure that we only enroll eligible employees and dependents</a:t>
            </a:r>
          </a:p>
        </p:txBody>
      </p:sp>
    </p:spTree>
    <p:extLst>
      <p:ext uri="{BB962C8B-B14F-4D97-AF65-F5344CB8AC3E}">
        <p14:creationId xmlns:p14="http://schemas.microsoft.com/office/powerpoint/2010/main" val="1618184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52450" y="457200"/>
            <a:ext cx="7543800" cy="914400"/>
          </a:xfrm>
        </p:spPr>
        <p:txBody>
          <a:bodyPr/>
          <a:lstStyle/>
          <a:p>
            <a:r>
              <a:rPr lang="en-US" b="1" dirty="0">
                <a:latin typeface="Arial" panose="020B0604020202020204" pitchFamily="34" charset="0"/>
                <a:cs typeface="Arial" panose="020B0604020202020204" pitchFamily="34" charset="0"/>
              </a:rPr>
              <a:t>Eligibility</a:t>
            </a:r>
          </a:p>
        </p:txBody>
      </p:sp>
      <p:sp>
        <p:nvSpPr>
          <p:cNvPr id="2" name="Content Placeholder 1"/>
          <p:cNvSpPr>
            <a:spLocks noGrp="1"/>
          </p:cNvSpPr>
          <p:nvPr>
            <p:ph idx="1"/>
          </p:nvPr>
        </p:nvSpPr>
        <p:spPr>
          <a:xfrm>
            <a:off x="304800" y="1752600"/>
            <a:ext cx="8382000" cy="3962400"/>
          </a:xfrm>
        </p:spPr>
        <p:txBody>
          <a:bodyPr anchor="t" anchorCtr="0">
            <a:noAutofit/>
          </a:bodyPr>
          <a:lstStyle/>
          <a:p>
            <a:pPr>
              <a:spcAft>
                <a:spcPts val="800"/>
              </a:spcAft>
              <a:buFont typeface="Arial" panose="020B0604020202020204" pitchFamily="34" charset="0"/>
              <a:buChar char="•"/>
            </a:pPr>
            <a:r>
              <a:rPr lang="en-US" sz="3200" dirty="0">
                <a:latin typeface="Arial" panose="020B0604020202020204" pitchFamily="34" charset="0"/>
                <a:cs typeface="Arial" panose="020B0604020202020204" pitchFamily="34" charset="0"/>
              </a:rPr>
              <a:t>Based on appointment tenure and time base</a:t>
            </a:r>
          </a:p>
          <a:p>
            <a:pPr lvl="1">
              <a:spcAft>
                <a:spcPts val="800"/>
              </a:spcAft>
              <a:buFont typeface="Arial" panose="020B0604020202020204" pitchFamily="34" charset="0"/>
              <a:buChar char="•"/>
            </a:pPr>
            <a:r>
              <a:rPr lang="en-US" sz="3200" dirty="0">
                <a:latin typeface="Arial" panose="020B0604020202020204" pitchFamily="34" charset="0"/>
                <a:cs typeface="Arial" panose="020B0604020202020204" pitchFamily="34" charset="0"/>
              </a:rPr>
              <a:t>Special Rules for:</a:t>
            </a:r>
          </a:p>
          <a:p>
            <a:pPr lvl="2">
              <a:spcAft>
                <a:spcPts val="800"/>
              </a:spcAft>
              <a:buFont typeface="Arial" panose="020B0604020202020204" pitchFamily="34" charset="0"/>
              <a:buChar char="•"/>
            </a:pPr>
            <a:r>
              <a:rPr lang="en-US" sz="3200" dirty="0">
                <a:latin typeface="Arial" panose="020B0604020202020204" pitchFamily="34" charset="0"/>
                <a:cs typeface="Arial" panose="020B0604020202020204" pitchFamily="34" charset="0"/>
              </a:rPr>
              <a:t>Permanent Intermittents</a:t>
            </a:r>
          </a:p>
          <a:p>
            <a:pPr lvl="2">
              <a:spcAft>
                <a:spcPts val="800"/>
              </a:spcAft>
              <a:buFont typeface="Arial" panose="020B0604020202020204" pitchFamily="34" charset="0"/>
              <a:buChar char="•"/>
            </a:pPr>
            <a:r>
              <a:rPr lang="en-US" sz="3200" dirty="0">
                <a:latin typeface="Arial" panose="020B0604020202020204" pitchFamily="34" charset="0"/>
                <a:cs typeface="Arial" panose="020B0604020202020204" pitchFamily="34" charset="0"/>
              </a:rPr>
              <a:t>Seasonal Firefighters (BU8)</a:t>
            </a:r>
          </a:p>
        </p:txBody>
      </p:sp>
    </p:spTree>
    <p:extLst>
      <p:ext uri="{BB962C8B-B14F-4D97-AF65-F5344CB8AC3E}">
        <p14:creationId xmlns:p14="http://schemas.microsoft.com/office/powerpoint/2010/main" val="18890919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3400" y="381000"/>
            <a:ext cx="7543800" cy="914400"/>
          </a:xfrm>
        </p:spPr>
        <p:txBody>
          <a:bodyPr/>
          <a:lstStyle/>
          <a:p>
            <a:r>
              <a:rPr lang="en-US" b="1" dirty="0">
                <a:latin typeface="Arial" panose="020B0604020202020204" pitchFamily="34" charset="0"/>
                <a:cs typeface="Arial" panose="020B0604020202020204" pitchFamily="34" charset="0"/>
              </a:rPr>
              <a:t>Eligible Employees 1</a:t>
            </a:r>
          </a:p>
        </p:txBody>
      </p:sp>
      <p:sp>
        <p:nvSpPr>
          <p:cNvPr id="2" name="Content Placeholder 1"/>
          <p:cNvSpPr>
            <a:spLocks noGrp="1"/>
          </p:cNvSpPr>
          <p:nvPr>
            <p:ph idx="1"/>
          </p:nvPr>
        </p:nvSpPr>
        <p:spPr>
          <a:xfrm>
            <a:off x="228600" y="1447800"/>
            <a:ext cx="8039100" cy="4800600"/>
          </a:xfrm>
        </p:spPr>
        <p:txBody>
          <a:bodyPr anchor="t" anchorCtr="0">
            <a:noAutofit/>
          </a:bodyPr>
          <a:lstStyle/>
          <a:p>
            <a:pPr>
              <a:spcBef>
                <a:spcPts val="0"/>
              </a:spcBef>
              <a:spcAft>
                <a:spcPts val="1800"/>
              </a:spcAft>
              <a:buFont typeface="Arial" panose="020B0604020202020204" pitchFamily="34" charset="0"/>
              <a:buChar char="•"/>
            </a:pPr>
            <a:r>
              <a:rPr lang="en-US" sz="3200" dirty="0">
                <a:latin typeface="Arial" panose="020B0604020202020204" pitchFamily="34" charset="0"/>
                <a:cs typeface="Arial" panose="020B0604020202020204" pitchFamily="34" charset="0"/>
              </a:rPr>
              <a:t>Permanent Full-Time</a:t>
            </a:r>
          </a:p>
          <a:p>
            <a:pPr>
              <a:spcBef>
                <a:spcPts val="0"/>
              </a:spcBef>
              <a:spcAft>
                <a:spcPts val="1800"/>
              </a:spcAft>
              <a:buFont typeface="Arial" panose="020B0604020202020204" pitchFamily="34" charset="0"/>
              <a:buChar char="•"/>
            </a:pPr>
            <a:r>
              <a:rPr lang="en-US" sz="3200" dirty="0">
                <a:latin typeface="Arial" panose="020B0604020202020204" pitchFamily="34" charset="0"/>
                <a:cs typeface="Arial" panose="020B0604020202020204" pitchFamily="34" charset="0"/>
              </a:rPr>
              <a:t>Permanent Part-Time (half-time or more)</a:t>
            </a:r>
          </a:p>
          <a:p>
            <a:pPr>
              <a:spcBef>
                <a:spcPts val="0"/>
              </a:spcBef>
              <a:spcAft>
                <a:spcPts val="1800"/>
              </a:spcAft>
              <a:buFont typeface="Arial" panose="020B0604020202020204" pitchFamily="34" charset="0"/>
              <a:buChar char="•"/>
            </a:pPr>
            <a:r>
              <a:rPr lang="en-US" sz="3200" dirty="0">
                <a:latin typeface="Arial" panose="020B0604020202020204" pitchFamily="34" charset="0"/>
                <a:cs typeface="Arial" panose="020B0604020202020204" pitchFamily="34" charset="0"/>
              </a:rPr>
              <a:t>Permanent Intermittent</a:t>
            </a:r>
          </a:p>
          <a:p>
            <a:pPr lvl="1">
              <a:spcBef>
                <a:spcPts val="0"/>
              </a:spcBef>
              <a:spcAft>
                <a:spcPts val="1800"/>
              </a:spcAft>
            </a:pPr>
            <a:r>
              <a:rPr lang="en-US" sz="3200" dirty="0">
                <a:latin typeface="Arial" panose="020B0604020202020204" pitchFamily="34" charset="0"/>
                <a:cs typeface="Arial" panose="020B0604020202020204" pitchFamily="34" charset="0"/>
              </a:rPr>
              <a:t>Must work ≥  480 hours in control period</a:t>
            </a:r>
          </a:p>
          <a:p>
            <a:pPr lvl="1">
              <a:spcBef>
                <a:spcPts val="0"/>
              </a:spcBef>
              <a:spcAft>
                <a:spcPts val="1800"/>
              </a:spcAft>
            </a:pPr>
            <a:r>
              <a:rPr lang="en-US" sz="3200" dirty="0">
                <a:latin typeface="Arial" panose="020B0604020202020204" pitchFamily="34" charset="0"/>
                <a:cs typeface="Arial" panose="020B0604020202020204" pitchFamily="34" charset="0"/>
              </a:rPr>
              <a:t>Must requalify each control period</a:t>
            </a:r>
          </a:p>
        </p:txBody>
      </p:sp>
    </p:spTree>
    <p:extLst>
      <p:ext uri="{BB962C8B-B14F-4D97-AF65-F5344CB8AC3E}">
        <p14:creationId xmlns:p14="http://schemas.microsoft.com/office/powerpoint/2010/main" val="1124625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52450" y="457200"/>
            <a:ext cx="7543800" cy="914400"/>
          </a:xfrm>
        </p:spPr>
        <p:txBody>
          <a:bodyPr/>
          <a:lstStyle/>
          <a:p>
            <a:r>
              <a:rPr lang="en-US" b="1" dirty="0">
                <a:latin typeface="Arial" panose="020B0604020202020204" pitchFamily="34" charset="0"/>
                <a:cs typeface="Arial" panose="020B0604020202020204" pitchFamily="34" charset="0"/>
              </a:rPr>
              <a:t>Eligible Employees 2</a:t>
            </a:r>
          </a:p>
        </p:txBody>
      </p:sp>
      <p:sp>
        <p:nvSpPr>
          <p:cNvPr id="2" name="Content Placeholder 1"/>
          <p:cNvSpPr>
            <a:spLocks noGrp="1"/>
          </p:cNvSpPr>
          <p:nvPr>
            <p:ph idx="1"/>
          </p:nvPr>
        </p:nvSpPr>
        <p:spPr>
          <a:xfrm>
            <a:off x="228600" y="1600200"/>
            <a:ext cx="8534400" cy="3810000"/>
          </a:xfrm>
        </p:spPr>
        <p:txBody>
          <a:bodyPr anchor="t" anchorCtr="0">
            <a:normAutofit/>
          </a:bodyPr>
          <a:lstStyle/>
          <a:p>
            <a:pPr>
              <a:spcAft>
                <a:spcPts val="800"/>
              </a:spcAft>
              <a:buFont typeface="Arial" panose="020B0604020202020204" pitchFamily="34" charset="0"/>
              <a:buChar char="•"/>
            </a:pPr>
            <a:r>
              <a:rPr lang="en-US" sz="3200" dirty="0">
                <a:latin typeface="Arial" panose="020B0604020202020204" pitchFamily="34" charset="0"/>
                <a:cs typeface="Arial" panose="020B0604020202020204" pitchFamily="34" charset="0"/>
              </a:rPr>
              <a:t>Limited Term of more than 6 months and:</a:t>
            </a:r>
            <a:endParaRPr lang="en-US" sz="3200" u="sng" dirty="0">
              <a:latin typeface="Arial" panose="020B0604020202020204" pitchFamily="34" charset="0"/>
              <a:cs typeface="Arial" panose="020B0604020202020204" pitchFamily="34" charset="0"/>
            </a:endParaRPr>
          </a:p>
          <a:p>
            <a:pPr lvl="2">
              <a:spcAft>
                <a:spcPts val="800"/>
              </a:spcAft>
              <a:buFont typeface="Arial" panose="020B0604020202020204" pitchFamily="34" charset="0"/>
              <a:buChar char="•"/>
            </a:pPr>
            <a:r>
              <a:rPr lang="en-US" sz="3200" dirty="0">
                <a:latin typeface="Arial" panose="020B0604020202020204" pitchFamily="34" charset="0"/>
                <a:cs typeface="Arial" panose="020B0604020202020204" pitchFamily="34" charset="0"/>
              </a:rPr>
              <a:t>Full-Time, or</a:t>
            </a:r>
          </a:p>
          <a:p>
            <a:pPr lvl="2">
              <a:spcAft>
                <a:spcPts val="800"/>
              </a:spcAft>
              <a:buFont typeface="Arial" panose="020B0604020202020204" pitchFamily="34" charset="0"/>
              <a:buChar char="•"/>
            </a:pPr>
            <a:r>
              <a:rPr lang="en-US" sz="3200" dirty="0">
                <a:latin typeface="Arial" panose="020B0604020202020204" pitchFamily="34" charset="0"/>
                <a:cs typeface="Arial" panose="020B0604020202020204" pitchFamily="34" charset="0"/>
              </a:rPr>
              <a:t>Half time or more</a:t>
            </a:r>
          </a:p>
        </p:txBody>
      </p:sp>
    </p:spTree>
    <p:extLst>
      <p:ext uri="{BB962C8B-B14F-4D97-AF65-F5344CB8AC3E}">
        <p14:creationId xmlns:p14="http://schemas.microsoft.com/office/powerpoint/2010/main" val="6906370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3400" y="457200"/>
            <a:ext cx="7543800" cy="914400"/>
          </a:xfrm>
        </p:spPr>
        <p:txBody>
          <a:bodyPr/>
          <a:lstStyle/>
          <a:p>
            <a:r>
              <a:rPr lang="en-US" b="1" dirty="0">
                <a:latin typeface="Arial" panose="020B0604020202020204" pitchFamily="34" charset="0"/>
                <a:cs typeface="Arial" panose="020B0604020202020204" pitchFamily="34" charset="0"/>
              </a:rPr>
              <a:t>Ineligible Employees </a:t>
            </a:r>
          </a:p>
        </p:txBody>
      </p:sp>
      <p:sp>
        <p:nvSpPr>
          <p:cNvPr id="2" name="Content Placeholder 1"/>
          <p:cNvSpPr>
            <a:spLocks noGrp="1"/>
          </p:cNvSpPr>
          <p:nvPr>
            <p:ph idx="1"/>
          </p:nvPr>
        </p:nvSpPr>
        <p:spPr>
          <a:xfrm>
            <a:off x="304800" y="1447800"/>
            <a:ext cx="8039100" cy="4572000"/>
          </a:xfrm>
        </p:spPr>
        <p:txBody>
          <a:bodyPr anchor="t" anchorCtr="0">
            <a:normAutofit/>
          </a:bodyPr>
          <a:lstStyle/>
          <a:p>
            <a:pPr>
              <a:spcBef>
                <a:spcPts val="0"/>
              </a:spcBef>
              <a:spcAft>
                <a:spcPts val="1800"/>
              </a:spcAft>
              <a:buFont typeface="Arial" panose="020B0604020202020204" pitchFamily="34" charset="0"/>
              <a:buChar char="•"/>
            </a:pPr>
            <a:r>
              <a:rPr lang="en-US" sz="3200" dirty="0">
                <a:effectLst/>
                <a:latin typeface="Arial" panose="020B0604020202020204" pitchFamily="34" charset="0"/>
                <a:cs typeface="Arial" panose="020B0604020202020204" pitchFamily="34" charset="0"/>
              </a:rPr>
              <a:t>Employees whose appointment is:</a:t>
            </a:r>
          </a:p>
          <a:p>
            <a:pPr lvl="1">
              <a:spcBef>
                <a:spcPts val="0"/>
              </a:spcBef>
              <a:spcAft>
                <a:spcPts val="1800"/>
              </a:spcAft>
              <a:buFont typeface="Arial" panose="020B0604020202020204" pitchFamily="34" charset="0"/>
              <a:buChar char="•"/>
            </a:pPr>
            <a:r>
              <a:rPr lang="en-US" sz="3200" dirty="0">
                <a:effectLst/>
                <a:latin typeface="Arial" panose="020B0604020202020204" pitchFamily="34" charset="0"/>
                <a:cs typeface="Arial" panose="020B0604020202020204" pitchFamily="34" charset="0"/>
              </a:rPr>
              <a:t>Limited Term, 6 months or less</a:t>
            </a:r>
            <a:endParaRPr lang="en-US" sz="3200" dirty="0">
              <a:latin typeface="Arial" panose="020B0604020202020204" pitchFamily="34" charset="0"/>
              <a:cs typeface="Arial" panose="020B0604020202020204" pitchFamily="34" charset="0"/>
            </a:endParaRPr>
          </a:p>
          <a:p>
            <a:pPr lvl="1">
              <a:spcBef>
                <a:spcPts val="0"/>
              </a:spcBef>
              <a:spcAft>
                <a:spcPts val="1800"/>
              </a:spcAft>
              <a:buFont typeface="Arial" panose="020B0604020202020204" pitchFamily="34" charset="0"/>
              <a:buChar char="•"/>
            </a:pPr>
            <a:r>
              <a:rPr lang="en-US" sz="3200" dirty="0">
                <a:effectLst/>
                <a:latin typeface="Arial" panose="020B0604020202020204" pitchFamily="34" charset="0"/>
                <a:cs typeface="Arial" panose="020B0604020202020204" pitchFamily="34" charset="0"/>
              </a:rPr>
              <a:t>Less than half-time</a:t>
            </a:r>
          </a:p>
          <a:p>
            <a:pPr lvl="1">
              <a:spcBef>
                <a:spcPts val="0"/>
              </a:spcBef>
              <a:spcAft>
                <a:spcPts val="1800"/>
              </a:spcAft>
              <a:buFont typeface="Arial" panose="020B0604020202020204" pitchFamily="34" charset="0"/>
              <a:buChar char="•"/>
            </a:pPr>
            <a:r>
              <a:rPr lang="en-US" sz="3200" dirty="0">
                <a:latin typeface="Arial" panose="020B0604020202020204" pitchFamily="34" charset="0"/>
                <a:cs typeface="Arial" panose="020B0604020202020204" pitchFamily="34" charset="0"/>
              </a:rPr>
              <a:t>Intermittent, other than Permanent Intermittent</a:t>
            </a:r>
          </a:p>
          <a:p>
            <a:pPr marL="114300" indent="0">
              <a:spcAft>
                <a:spcPts val="800"/>
              </a:spcAft>
              <a:buNone/>
            </a:pPr>
            <a:endParaRPr lang="en-US" sz="320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611800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3400" y="381000"/>
            <a:ext cx="7810500" cy="960120"/>
          </a:xfrm>
        </p:spPr>
        <p:txBody>
          <a:bodyPr/>
          <a:lstStyle/>
          <a:p>
            <a:r>
              <a:rPr lang="en-US" b="1" dirty="0">
                <a:latin typeface="Arial" panose="020B0604020202020204" pitchFamily="34" charset="0"/>
                <a:cs typeface="Arial" panose="020B0604020202020204" pitchFamily="34" charset="0"/>
              </a:rPr>
              <a:t>Dependent Eligibility</a:t>
            </a:r>
          </a:p>
        </p:txBody>
      </p:sp>
      <p:sp>
        <p:nvSpPr>
          <p:cNvPr id="2" name="Content Placeholder 1"/>
          <p:cNvSpPr>
            <a:spLocks noGrp="1"/>
          </p:cNvSpPr>
          <p:nvPr>
            <p:ph idx="1"/>
          </p:nvPr>
        </p:nvSpPr>
        <p:spPr>
          <a:xfrm>
            <a:off x="533400" y="1447800"/>
            <a:ext cx="7543800" cy="4419600"/>
          </a:xfrm>
        </p:spPr>
        <p:txBody>
          <a:bodyPr anchor="t" anchorCtr="0">
            <a:normAutofit fontScale="92500" lnSpcReduction="10000"/>
          </a:bodyPr>
          <a:lstStyle/>
          <a:p>
            <a:pPr>
              <a:spcAft>
                <a:spcPts val="800"/>
              </a:spcAft>
              <a:buFont typeface="Arial" panose="020B0604020202020204" pitchFamily="34" charset="0"/>
              <a:buChar char="•"/>
            </a:pPr>
            <a:r>
              <a:rPr lang="en-US" sz="3200" dirty="0">
                <a:latin typeface="Arial" panose="020B0604020202020204" pitchFamily="34" charset="0"/>
                <a:cs typeface="Arial" panose="020B0604020202020204" pitchFamily="34" charset="0"/>
              </a:rPr>
              <a:t>Spouses / Registered Domestic Partners are eligible.</a:t>
            </a:r>
          </a:p>
          <a:p>
            <a:pPr>
              <a:spcAft>
                <a:spcPts val="800"/>
              </a:spcAft>
              <a:buFont typeface="Arial" panose="020B0604020202020204" pitchFamily="34" charset="0"/>
              <a:buChar char="•"/>
            </a:pPr>
            <a:r>
              <a:rPr lang="en-US" sz="3200" dirty="0">
                <a:latin typeface="Arial" panose="020B0604020202020204" pitchFamily="34" charset="0"/>
                <a:cs typeface="Arial" panose="020B0604020202020204" pitchFamily="34" charset="0"/>
              </a:rPr>
              <a:t>Children: </a:t>
            </a:r>
          </a:p>
          <a:p>
            <a:pPr lvl="1">
              <a:spcAft>
                <a:spcPts val="800"/>
              </a:spcAft>
            </a:pPr>
            <a:r>
              <a:rPr lang="en-US" sz="3000" dirty="0">
                <a:latin typeface="Arial" panose="020B0604020202020204" pitchFamily="34" charset="0"/>
                <a:cs typeface="Arial" panose="020B0604020202020204" pitchFamily="34" charset="0"/>
              </a:rPr>
              <a:t>Natural / Adopted</a:t>
            </a:r>
          </a:p>
          <a:p>
            <a:pPr lvl="1">
              <a:spcAft>
                <a:spcPts val="800"/>
              </a:spcAft>
            </a:pPr>
            <a:r>
              <a:rPr lang="en-US" sz="3000" dirty="0">
                <a:latin typeface="Arial" panose="020B0604020202020204" pitchFamily="34" charset="0"/>
                <a:cs typeface="Arial" panose="020B0604020202020204" pitchFamily="34" charset="0"/>
              </a:rPr>
              <a:t>Step Children / Domestic Partner Children</a:t>
            </a:r>
          </a:p>
          <a:p>
            <a:pPr lvl="1">
              <a:spcAft>
                <a:spcPts val="800"/>
              </a:spcAft>
            </a:pPr>
            <a:r>
              <a:rPr lang="en-US" sz="3000" dirty="0">
                <a:latin typeface="Arial" panose="020B0604020202020204" pitchFamily="34" charset="0"/>
                <a:cs typeface="Arial" panose="020B0604020202020204" pitchFamily="34" charset="0"/>
              </a:rPr>
              <a:t>Disabled Adult Dependent Children</a:t>
            </a:r>
          </a:p>
          <a:p>
            <a:pPr lvl="1">
              <a:spcAft>
                <a:spcPts val="800"/>
              </a:spcAft>
            </a:pPr>
            <a:r>
              <a:rPr lang="en-US" sz="3000" dirty="0">
                <a:latin typeface="Arial" panose="020B0604020202020204" pitchFamily="34" charset="0"/>
                <a:cs typeface="Arial" panose="020B0604020202020204" pitchFamily="34" charset="0"/>
              </a:rPr>
              <a:t>Parent-Child Relationships (PCR)</a:t>
            </a:r>
          </a:p>
          <a:p>
            <a:pPr marL="114300" indent="0">
              <a:spcAft>
                <a:spcPts val="800"/>
              </a:spcAft>
              <a:buNone/>
            </a:pPr>
            <a:endParaRPr lang="en-US" sz="3200" dirty="0">
              <a:latin typeface="Arial" panose="020B0604020202020204" pitchFamily="34" charset="0"/>
              <a:cs typeface="Arial" panose="020B0604020202020204" pitchFamily="34" charset="0"/>
            </a:endParaRPr>
          </a:p>
          <a:p>
            <a:pPr>
              <a:spcAft>
                <a:spcPts val="800"/>
              </a:spcAft>
              <a:buFont typeface="Arial" panose="020B0604020202020204" pitchFamily="34" charset="0"/>
              <a:buChar char="•"/>
            </a:pPr>
            <a:endParaRPr lang="en-US" sz="3200" dirty="0">
              <a:latin typeface="Arial" panose="020B0604020202020204" pitchFamily="34" charset="0"/>
              <a:cs typeface="Arial" panose="020B0604020202020204" pitchFamily="34" charset="0"/>
            </a:endParaRPr>
          </a:p>
          <a:p>
            <a:pPr>
              <a:spcAft>
                <a:spcPts val="800"/>
              </a:spcAft>
              <a:buFont typeface="Arial" panose="020B0604020202020204" pitchFamily="34" charset="0"/>
              <a:buChar char="•"/>
            </a:pPr>
            <a:endParaRPr lang="en-US"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734068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7620000" cy="1981200"/>
          </a:xfrm>
        </p:spPr>
        <p:txBody>
          <a:bodyPr/>
          <a:lstStyle/>
          <a:p>
            <a:br>
              <a:rPr lang="en-US" sz="3600" b="1" dirty="0">
                <a:latin typeface="Arial" panose="020B0604020202020204" pitchFamily="34" charset="0"/>
                <a:cs typeface="Arial" panose="020B0604020202020204" pitchFamily="34" charset="0"/>
              </a:rPr>
            </a:br>
            <a:r>
              <a:rPr lang="en-US" b="1" dirty="0">
                <a:latin typeface="Arial" panose="020B0604020202020204" pitchFamily="34" charset="0"/>
                <a:cs typeface="Arial" panose="020B0604020202020204" pitchFamily="34" charset="0"/>
              </a:rPr>
              <a:t>Health Benefit Plan Enrollment Form for Active Employees</a:t>
            </a:r>
            <a:br>
              <a:rPr lang="en-US" b="1" dirty="0">
                <a:latin typeface="Arial" panose="020B0604020202020204" pitchFamily="34" charset="0"/>
                <a:cs typeface="Arial" panose="020B0604020202020204" pitchFamily="34" charset="0"/>
              </a:rPr>
            </a:br>
            <a:r>
              <a:rPr lang="en-US" sz="3400" b="1" dirty="0">
                <a:latin typeface="Arial" panose="020B0604020202020204" pitchFamily="34" charset="0"/>
                <a:cs typeface="Arial" panose="020B0604020202020204" pitchFamily="34" charset="0"/>
              </a:rPr>
              <a:t>(CalPERS HBD – 12)</a:t>
            </a:r>
            <a:br>
              <a:rPr lang="en-US" sz="4000" dirty="0">
                <a:latin typeface="Arial" panose="020B0604020202020204" pitchFamily="34" charset="0"/>
                <a:cs typeface="Arial" panose="020B0604020202020204" pitchFamily="34" charset="0"/>
              </a:rPr>
            </a:br>
            <a:endParaRPr lang="en-US" sz="40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2362200"/>
            <a:ext cx="8153400" cy="3733800"/>
          </a:xfrm>
        </p:spPr>
        <p:txBody>
          <a:bodyPr/>
          <a:lstStyle/>
          <a:p>
            <a:pPr marL="114300" indent="0">
              <a:buNone/>
            </a:pPr>
            <a:endParaRPr lang="en-US" sz="1000" dirty="0">
              <a:latin typeface="Arial" panose="020B0604020202020204" pitchFamily="34" charset="0"/>
              <a:cs typeface="Arial" panose="020B0604020202020204" pitchFamily="34" charset="0"/>
            </a:endParaRPr>
          </a:p>
          <a:p>
            <a:pPr marL="114300" indent="0">
              <a:buNone/>
            </a:pPr>
            <a:r>
              <a:rPr lang="en-US" sz="3200" dirty="0">
                <a:latin typeface="Arial" panose="020B0604020202020204" pitchFamily="34" charset="0"/>
                <a:cs typeface="Arial" panose="020B0604020202020204" pitchFamily="34" charset="0"/>
              </a:rPr>
              <a:t>Required to:</a:t>
            </a:r>
          </a:p>
          <a:p>
            <a:r>
              <a:rPr lang="en-US" sz="3200" dirty="0">
                <a:latin typeface="Arial" panose="020B0604020202020204" pitchFamily="34" charset="0"/>
                <a:cs typeface="Arial" panose="020B0604020202020204" pitchFamily="34" charset="0"/>
              </a:rPr>
              <a:t>Enroll</a:t>
            </a:r>
          </a:p>
          <a:p>
            <a:r>
              <a:rPr lang="en-US" sz="3200" dirty="0">
                <a:latin typeface="Arial" panose="020B0604020202020204" pitchFamily="34" charset="0"/>
                <a:cs typeface="Arial" panose="020B0604020202020204" pitchFamily="34" charset="0"/>
              </a:rPr>
              <a:t>Add/Delete Dependents </a:t>
            </a:r>
          </a:p>
          <a:p>
            <a:r>
              <a:rPr lang="en-US" sz="3200" dirty="0">
                <a:latin typeface="Arial" panose="020B0604020202020204" pitchFamily="34" charset="0"/>
                <a:cs typeface="Arial" panose="020B0604020202020204" pitchFamily="34" charset="0"/>
              </a:rPr>
              <a:t>Change Health Plans </a:t>
            </a:r>
          </a:p>
          <a:p>
            <a:r>
              <a:rPr lang="en-US" sz="3200" dirty="0">
                <a:latin typeface="Arial" panose="020B0604020202020204" pitchFamily="34" charset="0"/>
                <a:cs typeface="Arial" panose="020B0604020202020204" pitchFamily="34" charset="0"/>
              </a:rPr>
              <a:t>Cancel coverage </a:t>
            </a:r>
          </a:p>
          <a:p>
            <a:r>
              <a:rPr lang="en-US" sz="3200" dirty="0">
                <a:latin typeface="Arial" panose="020B0604020202020204" pitchFamily="34" charset="0"/>
                <a:cs typeface="Arial" panose="020B0604020202020204" pitchFamily="34" charset="0"/>
              </a:rPr>
              <a:t>Decline coverage</a:t>
            </a: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67084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4800" y="457200"/>
            <a:ext cx="8039100" cy="1036320"/>
          </a:xfrm>
        </p:spPr>
        <p:txBody>
          <a:bodyPr/>
          <a:lstStyle/>
          <a:p>
            <a:r>
              <a:rPr lang="en-US" b="1" dirty="0">
                <a:latin typeface="Arial" panose="020B0604020202020204" pitchFamily="34" charset="0"/>
                <a:cs typeface="Arial" panose="020B0604020202020204" pitchFamily="34" charset="0"/>
              </a:rPr>
              <a:t>Learning Objectives</a:t>
            </a:r>
          </a:p>
        </p:txBody>
      </p:sp>
      <p:sp>
        <p:nvSpPr>
          <p:cNvPr id="2" name="Content Placeholder 1"/>
          <p:cNvSpPr>
            <a:spLocks noGrp="1"/>
          </p:cNvSpPr>
          <p:nvPr>
            <p:ph idx="1"/>
          </p:nvPr>
        </p:nvSpPr>
        <p:spPr>
          <a:xfrm>
            <a:off x="533400" y="1752600"/>
            <a:ext cx="8115300" cy="4038600"/>
          </a:xfrm>
        </p:spPr>
        <p:txBody>
          <a:bodyPr anchor="t" anchorCtr="0">
            <a:normAutofit/>
          </a:bodyPr>
          <a:lstStyle/>
          <a:p>
            <a:pPr>
              <a:spcBef>
                <a:spcPts val="0"/>
              </a:spcBef>
              <a:spcAft>
                <a:spcPts val="1800"/>
              </a:spcAft>
              <a:buFont typeface="Arial" panose="020B0604020202020204" pitchFamily="34" charset="0"/>
              <a:buChar char="•"/>
            </a:pPr>
            <a:r>
              <a:rPr lang="en-US" sz="3200" dirty="0">
                <a:latin typeface="Arial" panose="020B0604020202020204" pitchFamily="34" charset="0"/>
                <a:cs typeface="Arial" panose="020B0604020202020204" pitchFamily="34" charset="0"/>
              </a:rPr>
              <a:t>Describe the HR Professional’s role in health eligibility, enrollment, and re-verification</a:t>
            </a:r>
          </a:p>
          <a:p>
            <a:pPr>
              <a:spcBef>
                <a:spcPts val="0"/>
              </a:spcBef>
              <a:spcAft>
                <a:spcPts val="1800"/>
              </a:spcAft>
              <a:buFont typeface="Arial" panose="020B0604020202020204" pitchFamily="34" charset="0"/>
              <a:buChar char="•"/>
            </a:pPr>
            <a:r>
              <a:rPr lang="en-US" sz="3200" dirty="0">
                <a:latin typeface="Arial" panose="020B0604020202020204" pitchFamily="34" charset="0"/>
                <a:cs typeface="Arial" panose="020B0604020202020204" pitchFamily="34" charset="0"/>
              </a:rPr>
              <a:t>Make determinations of eligibility</a:t>
            </a:r>
          </a:p>
          <a:p>
            <a:pPr>
              <a:spcBef>
                <a:spcPts val="0"/>
              </a:spcBef>
              <a:spcAft>
                <a:spcPts val="1800"/>
              </a:spcAft>
            </a:pPr>
            <a:r>
              <a:rPr lang="en-US" sz="3200" dirty="0">
                <a:latin typeface="Arial" panose="020B0604020202020204" pitchFamily="34" charset="0"/>
                <a:cs typeface="Arial" panose="020B0604020202020204" pitchFamily="34" charset="0"/>
              </a:rPr>
              <a:t>Locate and identify needed rules, procedures, and information</a:t>
            </a:r>
          </a:p>
          <a:p>
            <a:pPr marL="18288" indent="0">
              <a:spcAft>
                <a:spcPts val="800"/>
              </a:spcAft>
              <a:buNone/>
            </a:pPr>
            <a:endParaRPr lang="en-US" sz="3200" dirty="0">
              <a:latin typeface="Arial" panose="020B0604020202020204" pitchFamily="34" charset="0"/>
              <a:cs typeface="Arial" panose="020B0604020202020204" pitchFamily="34" charset="0"/>
            </a:endParaRPr>
          </a:p>
          <a:p>
            <a:pPr>
              <a:spcAft>
                <a:spcPts val="800"/>
              </a:spcAft>
              <a:buFont typeface="Arial" panose="020B0604020202020204" pitchFamily="34" charset="0"/>
              <a:buChar char="•"/>
            </a:pPr>
            <a:endParaRPr lang="en-US" sz="3200" dirty="0">
              <a:latin typeface="Arial" panose="020B0604020202020204" pitchFamily="34" charset="0"/>
              <a:cs typeface="Arial" panose="020B0604020202020204" pitchFamily="34" charset="0"/>
            </a:endParaRPr>
          </a:p>
          <a:p>
            <a:pPr>
              <a:spcAft>
                <a:spcPts val="800"/>
              </a:spcAft>
              <a:buFont typeface="Arial" panose="020B0604020202020204" pitchFamily="34" charset="0"/>
              <a:buChar char="•"/>
            </a:pPr>
            <a:endParaRPr lang="en-US" sz="3200" dirty="0">
              <a:latin typeface="Arial" panose="020B0604020202020204" pitchFamily="34" charset="0"/>
              <a:cs typeface="Arial" panose="020B0604020202020204" pitchFamily="34" charset="0"/>
            </a:endParaRPr>
          </a:p>
          <a:p>
            <a:pPr>
              <a:spcAft>
                <a:spcPts val="800"/>
              </a:spcAft>
              <a:buFont typeface="Arial" panose="020B0604020202020204" pitchFamily="34" charset="0"/>
              <a:buChar char="•"/>
            </a:pPr>
            <a:endParaRPr lang="en-US" sz="3200" dirty="0">
              <a:latin typeface="Arial" panose="020B0604020202020204" pitchFamily="34" charset="0"/>
              <a:cs typeface="Arial" panose="020B0604020202020204" pitchFamily="34" charset="0"/>
            </a:endParaRPr>
          </a:p>
          <a:p>
            <a:pPr>
              <a:spcAft>
                <a:spcPts val="800"/>
              </a:spcAft>
              <a:buFont typeface="Arial" panose="020B0604020202020204" pitchFamily="34" charset="0"/>
              <a:buChar char="•"/>
            </a:pPr>
            <a:endParaRPr lang="en-US"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274436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458200" cy="1600200"/>
          </a:xfrm>
        </p:spPr>
        <p:txBody>
          <a:bodyPr/>
          <a:lstStyle/>
          <a:p>
            <a:r>
              <a:rPr lang="en-US" sz="4000" b="1" dirty="0">
                <a:latin typeface="Arial" panose="020B0604020202020204" pitchFamily="34" charset="0"/>
                <a:cs typeface="Arial" panose="020B0604020202020204" pitchFamily="34" charset="0"/>
              </a:rPr>
              <a:t>Dependent Eligibility Verification </a:t>
            </a:r>
            <a:br>
              <a:rPr lang="en-US" sz="4000" b="1" dirty="0">
                <a:latin typeface="Arial" panose="020B0604020202020204" pitchFamily="34" charset="0"/>
                <a:cs typeface="Arial" panose="020B0604020202020204" pitchFamily="34" charset="0"/>
              </a:rPr>
            </a:br>
            <a:r>
              <a:rPr lang="en-US" b="1" dirty="0">
                <a:latin typeface="Arial" panose="020B0604020202020204" pitchFamily="34" charset="0"/>
                <a:cs typeface="Arial" panose="020B0604020202020204" pitchFamily="34" charset="0"/>
              </a:rPr>
              <a:t>Checklist </a:t>
            </a:r>
            <a:r>
              <a:rPr lang="en-US" sz="3000" b="1" dirty="0">
                <a:latin typeface="Arial" panose="020B0604020202020204" pitchFamily="34" charset="0"/>
                <a:cs typeface="Arial" panose="020B0604020202020204" pitchFamily="34" charset="0"/>
              </a:rPr>
              <a:t>(CalHR Form 781) </a:t>
            </a:r>
          </a:p>
        </p:txBody>
      </p:sp>
      <p:sp>
        <p:nvSpPr>
          <p:cNvPr id="3" name="Content Placeholder 2"/>
          <p:cNvSpPr>
            <a:spLocks noGrp="1"/>
          </p:cNvSpPr>
          <p:nvPr>
            <p:ph idx="1"/>
          </p:nvPr>
        </p:nvSpPr>
        <p:spPr>
          <a:xfrm>
            <a:off x="304800" y="1905000"/>
            <a:ext cx="8534400" cy="4038600"/>
          </a:xfrm>
        </p:spPr>
        <p:txBody>
          <a:bodyPr>
            <a:normAutofit fontScale="85000" lnSpcReduction="10000"/>
          </a:bodyPr>
          <a:lstStyle/>
          <a:p>
            <a:pPr marL="114300" indent="0">
              <a:spcBef>
                <a:spcPts val="0"/>
              </a:spcBef>
              <a:buNone/>
            </a:pPr>
            <a:r>
              <a:rPr lang="en-US" sz="3300" dirty="0">
                <a:latin typeface="Arial" panose="020B0604020202020204" pitchFamily="34" charset="0"/>
                <a:cs typeface="Arial" panose="020B0604020202020204" pitchFamily="34" charset="0"/>
              </a:rPr>
              <a:t>Required to:</a:t>
            </a:r>
          </a:p>
          <a:p>
            <a:pPr marL="114300" indent="0">
              <a:spcBef>
                <a:spcPts val="0"/>
              </a:spcBef>
              <a:buNone/>
            </a:pPr>
            <a:endParaRPr lang="en-US" sz="3300" dirty="0">
              <a:latin typeface="Arial" panose="020B0604020202020204" pitchFamily="34" charset="0"/>
              <a:cs typeface="Arial" panose="020B0604020202020204" pitchFamily="34" charset="0"/>
            </a:endParaRPr>
          </a:p>
          <a:p>
            <a:pPr>
              <a:spcBef>
                <a:spcPts val="0"/>
              </a:spcBef>
              <a:spcAft>
                <a:spcPts val="3000"/>
              </a:spcAft>
            </a:pPr>
            <a:r>
              <a:rPr lang="en-US" sz="3300" dirty="0">
                <a:latin typeface="Arial" panose="020B0604020202020204" pitchFamily="34" charset="0"/>
                <a:cs typeface="Arial" panose="020B0604020202020204" pitchFamily="34" charset="0"/>
              </a:rPr>
              <a:t>Verify dependents are eligible for health, dental, and premier vision benefits before enrollment</a:t>
            </a:r>
          </a:p>
          <a:p>
            <a:pPr>
              <a:spcBef>
                <a:spcPts val="0"/>
              </a:spcBef>
              <a:spcAft>
                <a:spcPts val="3000"/>
              </a:spcAft>
            </a:pPr>
            <a:r>
              <a:rPr lang="en-US" sz="3300" dirty="0">
                <a:latin typeface="Arial" panose="020B0604020202020204" pitchFamily="34" charset="0"/>
                <a:cs typeface="Arial" panose="020B0604020202020204" pitchFamily="34" charset="0"/>
              </a:rPr>
              <a:t>Perform the triennial re-verification of dependents.</a:t>
            </a:r>
          </a:p>
          <a:p>
            <a:pPr>
              <a:spcBef>
                <a:spcPts val="0"/>
              </a:spcBef>
              <a:spcAft>
                <a:spcPts val="3000"/>
              </a:spcAft>
            </a:pPr>
            <a:r>
              <a:rPr lang="en-US" sz="3300" dirty="0">
                <a:latin typeface="Arial" panose="020B0604020202020204" pitchFamily="34" charset="0"/>
                <a:cs typeface="Arial" panose="020B0604020202020204" pitchFamily="34" charset="0"/>
              </a:rPr>
              <a:t>Annually recertify parent-child relationships (PCR)</a:t>
            </a:r>
          </a:p>
          <a:p>
            <a:pPr marL="114300" indent="0">
              <a:buNone/>
            </a:pPr>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156098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1000" y="609600"/>
            <a:ext cx="7886700" cy="914400"/>
          </a:xfrm>
        </p:spPr>
        <p:txBody>
          <a:bodyPr/>
          <a:lstStyle/>
          <a:p>
            <a:r>
              <a:rPr lang="en-US" b="1" dirty="0">
                <a:latin typeface="Arial" panose="020B0604020202020204" pitchFamily="34" charset="0"/>
                <a:cs typeface="Arial" panose="020B0604020202020204" pitchFamily="34" charset="0"/>
              </a:rPr>
              <a:t>Required Enrollment Documents and Information</a:t>
            </a:r>
          </a:p>
        </p:txBody>
      </p:sp>
      <p:sp>
        <p:nvSpPr>
          <p:cNvPr id="2" name="Content Placeholder 1"/>
          <p:cNvSpPr>
            <a:spLocks noGrp="1"/>
          </p:cNvSpPr>
          <p:nvPr>
            <p:ph idx="1"/>
          </p:nvPr>
        </p:nvSpPr>
        <p:spPr>
          <a:xfrm>
            <a:off x="228599" y="1981200"/>
            <a:ext cx="7924801" cy="4648200"/>
          </a:xfrm>
        </p:spPr>
        <p:txBody>
          <a:bodyPr anchor="t" anchorCtr="0">
            <a:noAutofit/>
          </a:bodyPr>
          <a:lstStyle/>
          <a:p>
            <a:pPr marL="274320" indent="274320"/>
            <a:r>
              <a:rPr lang="en-US" sz="2800" dirty="0">
                <a:effectLst/>
                <a:latin typeface="Arial" panose="020B0604020202020204" pitchFamily="34" charset="0"/>
                <a:cs typeface="Arial" panose="020B0604020202020204" pitchFamily="34" charset="0"/>
              </a:rPr>
              <a:t>CalPERS Circular Letter </a:t>
            </a:r>
            <a:r>
              <a:rPr lang="en-US" sz="2800" dirty="0">
                <a:latin typeface="Arial" panose="020B0604020202020204" pitchFamily="34" charset="0"/>
                <a:cs typeface="Arial" panose="020B0604020202020204" pitchFamily="34" charset="0"/>
              </a:rPr>
              <a:t>600-045-12</a:t>
            </a:r>
          </a:p>
          <a:p>
            <a:pPr marL="274320" indent="0">
              <a:buNone/>
            </a:pPr>
            <a:endParaRPr lang="en-US" sz="1200" dirty="0">
              <a:latin typeface="Arial" panose="020B0604020202020204" pitchFamily="34" charset="0"/>
              <a:cs typeface="Arial" panose="020B0604020202020204" pitchFamily="34" charset="0"/>
            </a:endParaRPr>
          </a:p>
          <a:p>
            <a:pPr marL="571500" lvl="1"/>
            <a:r>
              <a:rPr lang="en-US" sz="2800" dirty="0">
                <a:latin typeface="Arial" panose="020B0604020202020204" pitchFamily="34" charset="0"/>
                <a:cs typeface="Arial" panose="020B0604020202020204" pitchFamily="34" charset="0"/>
              </a:rPr>
              <a:t>CalHR Health Benefits Policy Statement</a:t>
            </a:r>
          </a:p>
          <a:p>
            <a:pPr marL="571500" lvl="1"/>
            <a:endParaRPr lang="en-US" sz="1200" dirty="0">
              <a:effectLst/>
              <a:latin typeface="Arial" panose="020B0604020202020204" pitchFamily="34" charset="0"/>
              <a:cs typeface="Arial" panose="020B0604020202020204" pitchFamily="34" charset="0"/>
            </a:endParaRPr>
          </a:p>
          <a:p>
            <a:pPr marL="571500" lvl="1"/>
            <a:r>
              <a:rPr lang="en-US" sz="2800" dirty="0">
                <a:effectLst/>
                <a:latin typeface="Arial" panose="020B0604020202020204" pitchFamily="34" charset="0"/>
                <a:cs typeface="Arial" panose="020B0604020202020204" pitchFamily="34" charset="0"/>
              </a:rPr>
              <a:t>CalPERS State Health Benefits Guide</a:t>
            </a:r>
          </a:p>
          <a:p>
            <a:pPr marL="571500" lvl="1"/>
            <a:endParaRPr lang="en-US" sz="1200" dirty="0">
              <a:latin typeface="Arial" panose="020B0604020202020204" pitchFamily="34" charset="0"/>
              <a:cs typeface="Arial" panose="020B0604020202020204" pitchFamily="34" charset="0"/>
            </a:endParaRPr>
          </a:p>
          <a:p>
            <a:pPr marL="571500" lvl="1"/>
            <a:r>
              <a:rPr lang="en-US" sz="2800" dirty="0">
                <a:latin typeface="Arial" panose="020B0604020202020204" pitchFamily="34" charset="0"/>
                <a:cs typeface="Arial" panose="020B0604020202020204" pitchFamily="34" charset="0"/>
              </a:rPr>
              <a:t>Dependent Eligibility Verification Checklist (CalHR 781)</a:t>
            </a:r>
            <a:endParaRPr lang="en-US" sz="280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658012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3400" y="381000"/>
            <a:ext cx="7543800" cy="914400"/>
          </a:xfrm>
        </p:spPr>
        <p:txBody>
          <a:bodyPr/>
          <a:lstStyle/>
          <a:p>
            <a:r>
              <a:rPr lang="en-US" b="1" dirty="0">
                <a:latin typeface="Arial" panose="020B0604020202020204" pitchFamily="34" charset="0"/>
                <a:cs typeface="Arial" panose="020B0604020202020204" pitchFamily="34" charset="0"/>
              </a:rPr>
              <a:t>Ineligible Dependents 1</a:t>
            </a:r>
          </a:p>
        </p:txBody>
      </p:sp>
      <p:sp>
        <p:nvSpPr>
          <p:cNvPr id="2" name="Content Placeholder 1"/>
          <p:cNvSpPr>
            <a:spLocks noGrp="1"/>
          </p:cNvSpPr>
          <p:nvPr>
            <p:ph idx="1"/>
          </p:nvPr>
        </p:nvSpPr>
        <p:spPr>
          <a:xfrm>
            <a:off x="152400" y="1447800"/>
            <a:ext cx="8153400" cy="4572000"/>
          </a:xfrm>
        </p:spPr>
        <p:txBody>
          <a:bodyPr anchor="t" anchorCtr="0">
            <a:normAutofit/>
          </a:bodyPr>
          <a:lstStyle/>
          <a:p>
            <a:pPr>
              <a:spcBef>
                <a:spcPts val="0"/>
              </a:spcBef>
              <a:spcAft>
                <a:spcPts val="3600"/>
              </a:spcAft>
            </a:pPr>
            <a:r>
              <a:rPr lang="en-US" sz="2800" dirty="0">
                <a:effectLst/>
                <a:latin typeface="Arial" panose="020B0604020202020204" pitchFamily="34" charset="0"/>
                <a:cs typeface="Arial" panose="020B0604020202020204" pitchFamily="34" charset="0"/>
              </a:rPr>
              <a:t>Former spouses and former registered domestic partners are </a:t>
            </a:r>
            <a:r>
              <a:rPr lang="en-US" sz="2800" u="sng" dirty="0">
                <a:effectLst/>
                <a:latin typeface="Arial" panose="020B0604020202020204" pitchFamily="34" charset="0"/>
                <a:cs typeface="Arial" panose="020B0604020202020204" pitchFamily="34" charset="0"/>
              </a:rPr>
              <a:t>not eligible </a:t>
            </a:r>
            <a:r>
              <a:rPr lang="en-US" sz="2800" dirty="0">
                <a:effectLst/>
                <a:latin typeface="Arial" panose="020B0604020202020204" pitchFamily="34" charset="0"/>
                <a:cs typeface="Arial" panose="020B0604020202020204" pitchFamily="34" charset="0"/>
              </a:rPr>
              <a:t>(</a:t>
            </a:r>
            <a:r>
              <a:rPr lang="en-US" sz="2800" i="1" dirty="0">
                <a:effectLst/>
                <a:latin typeface="Arial" panose="020B0604020202020204" pitchFamily="34" charset="0"/>
                <a:cs typeface="Arial" panose="020B0604020202020204" pitchFamily="34" charset="0"/>
              </a:rPr>
              <a:t>even if a court orders the employee to provide health coverage</a:t>
            </a:r>
            <a:r>
              <a:rPr lang="en-US" sz="2800" dirty="0">
                <a:effectLst/>
                <a:latin typeface="Arial" panose="020B0604020202020204" pitchFamily="34" charset="0"/>
                <a:cs typeface="Arial" panose="020B0604020202020204" pitchFamily="34" charset="0"/>
              </a:rPr>
              <a:t>)</a:t>
            </a:r>
          </a:p>
          <a:p>
            <a:pPr>
              <a:spcBef>
                <a:spcPts val="0"/>
              </a:spcBef>
              <a:spcAft>
                <a:spcPts val="3600"/>
              </a:spcAft>
              <a:buFont typeface="Arial" panose="020B0604020202020204" pitchFamily="34" charset="0"/>
              <a:buChar char="•"/>
            </a:pPr>
            <a:r>
              <a:rPr lang="en-US" sz="2800" dirty="0">
                <a:effectLst/>
                <a:latin typeface="Arial" panose="020B0604020202020204" pitchFamily="34" charset="0"/>
                <a:cs typeface="Arial" panose="020B0604020202020204" pitchFamily="34" charset="0"/>
              </a:rPr>
              <a:t>Children age 26 and older</a:t>
            </a:r>
          </a:p>
          <a:p>
            <a:pPr lvl="0">
              <a:spcBef>
                <a:spcPts val="0"/>
              </a:spcBef>
              <a:spcAft>
                <a:spcPts val="3600"/>
              </a:spcAft>
              <a:buFont typeface="Arial" panose="020B0604020202020204" pitchFamily="34" charset="0"/>
              <a:buChar char="•"/>
            </a:pPr>
            <a:r>
              <a:rPr lang="en-US" sz="2800" dirty="0">
                <a:effectLst/>
                <a:latin typeface="Arial" panose="020B0604020202020204" pitchFamily="34" charset="0"/>
                <a:cs typeface="Arial" panose="020B0604020202020204" pitchFamily="34" charset="0"/>
              </a:rPr>
              <a:t>Disabled adult children not enrolled and disabled prior to age 26</a:t>
            </a:r>
          </a:p>
        </p:txBody>
      </p:sp>
    </p:spTree>
    <p:extLst>
      <p:ext uri="{BB962C8B-B14F-4D97-AF65-F5344CB8AC3E}">
        <p14:creationId xmlns:p14="http://schemas.microsoft.com/office/powerpoint/2010/main" val="2693521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3400" y="381000"/>
            <a:ext cx="7543800" cy="914400"/>
          </a:xfrm>
        </p:spPr>
        <p:txBody>
          <a:bodyPr/>
          <a:lstStyle/>
          <a:p>
            <a:r>
              <a:rPr lang="en-US" b="1" dirty="0">
                <a:latin typeface="Arial" panose="020B0604020202020204" pitchFamily="34" charset="0"/>
                <a:cs typeface="Arial" panose="020B0604020202020204" pitchFamily="34" charset="0"/>
              </a:rPr>
              <a:t>Ineligible Dependents 2</a:t>
            </a:r>
          </a:p>
        </p:txBody>
      </p:sp>
      <p:sp>
        <p:nvSpPr>
          <p:cNvPr id="2" name="Content Placeholder 1"/>
          <p:cNvSpPr>
            <a:spLocks noGrp="1"/>
          </p:cNvSpPr>
          <p:nvPr>
            <p:ph idx="1"/>
          </p:nvPr>
        </p:nvSpPr>
        <p:spPr>
          <a:xfrm>
            <a:off x="457200" y="1447800"/>
            <a:ext cx="8229600" cy="4572000"/>
          </a:xfrm>
        </p:spPr>
        <p:txBody>
          <a:bodyPr anchor="t" anchorCtr="0">
            <a:normAutofit/>
          </a:bodyPr>
          <a:lstStyle/>
          <a:p>
            <a:pPr lvl="0">
              <a:spcBef>
                <a:spcPts val="0"/>
              </a:spcBef>
              <a:spcAft>
                <a:spcPts val="3000"/>
              </a:spcAft>
              <a:buFont typeface="Arial" panose="020B0604020202020204" pitchFamily="34" charset="0"/>
              <a:buChar char="•"/>
            </a:pPr>
            <a:r>
              <a:rPr lang="en-US" sz="3200" dirty="0">
                <a:effectLst/>
                <a:latin typeface="Arial" panose="020B0604020202020204" pitchFamily="34" charset="0"/>
                <a:cs typeface="Arial" panose="020B0604020202020204" pitchFamily="34" charset="0"/>
              </a:rPr>
              <a:t>Grandchildren, grandparents, parents, aunts, uncles, nieces, nephews, etc.</a:t>
            </a:r>
          </a:p>
          <a:p>
            <a:pPr lvl="0">
              <a:spcBef>
                <a:spcPts val="0"/>
              </a:spcBef>
              <a:spcAft>
                <a:spcPts val="3000"/>
              </a:spcAft>
              <a:buFont typeface="Arial" panose="020B0604020202020204" pitchFamily="34" charset="0"/>
              <a:buChar char="•"/>
            </a:pPr>
            <a:r>
              <a:rPr lang="en-US" sz="3200" dirty="0">
                <a:effectLst/>
                <a:latin typeface="Arial" panose="020B0604020202020204" pitchFamily="34" charset="0"/>
                <a:cs typeface="Arial" panose="020B0604020202020204" pitchFamily="34" charset="0"/>
              </a:rPr>
              <a:t>Foster children </a:t>
            </a:r>
          </a:p>
          <a:p>
            <a:pPr lvl="0">
              <a:spcBef>
                <a:spcPts val="0"/>
              </a:spcBef>
              <a:spcAft>
                <a:spcPts val="3000"/>
              </a:spcAft>
              <a:buFont typeface="Arial" panose="020B0604020202020204" pitchFamily="34" charset="0"/>
              <a:buChar char="•"/>
            </a:pPr>
            <a:r>
              <a:rPr lang="en-US" sz="3200" dirty="0">
                <a:effectLst/>
                <a:latin typeface="Arial" panose="020B0604020202020204" pitchFamily="34" charset="0"/>
                <a:cs typeface="Arial" panose="020B0604020202020204" pitchFamily="34" charset="0"/>
              </a:rPr>
              <a:t>Spouses/domestic partners of adult children </a:t>
            </a:r>
          </a:p>
          <a:p>
            <a:pPr lvl="0">
              <a:spcAft>
                <a:spcPts val="800"/>
              </a:spcAft>
              <a:buFont typeface="Arial" panose="020B0604020202020204" pitchFamily="34" charset="0"/>
              <a:buChar char="•"/>
            </a:pPr>
            <a:endParaRPr lang="en-US" sz="320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246483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3400" y="381000"/>
            <a:ext cx="7543800" cy="914400"/>
          </a:xfrm>
        </p:spPr>
        <p:txBody>
          <a:bodyPr/>
          <a:lstStyle/>
          <a:p>
            <a:r>
              <a:rPr lang="en-US" b="1" dirty="0">
                <a:latin typeface="Arial" panose="020B0604020202020204" pitchFamily="34" charset="0"/>
                <a:cs typeface="Arial" panose="020B0604020202020204" pitchFamily="34" charset="0"/>
              </a:rPr>
              <a:t>Ineligible Dependents 3 </a:t>
            </a:r>
          </a:p>
        </p:txBody>
      </p:sp>
      <p:sp>
        <p:nvSpPr>
          <p:cNvPr id="2" name="Content Placeholder 1"/>
          <p:cNvSpPr>
            <a:spLocks noGrp="1"/>
          </p:cNvSpPr>
          <p:nvPr>
            <p:ph idx="1"/>
          </p:nvPr>
        </p:nvSpPr>
        <p:spPr>
          <a:xfrm>
            <a:off x="381000" y="1524000"/>
            <a:ext cx="8305800" cy="4114800"/>
          </a:xfrm>
        </p:spPr>
        <p:txBody>
          <a:bodyPr anchor="t" anchorCtr="0">
            <a:normAutofit/>
          </a:bodyPr>
          <a:lstStyle/>
          <a:p>
            <a:pPr lvl="0">
              <a:spcBef>
                <a:spcPts val="0"/>
              </a:spcBef>
              <a:spcAft>
                <a:spcPts val="3600"/>
              </a:spcAft>
              <a:buFont typeface="Arial" panose="020B0604020202020204" pitchFamily="34" charset="0"/>
              <a:buChar char="•"/>
            </a:pPr>
            <a:r>
              <a:rPr lang="en-US" sz="3200" dirty="0">
                <a:effectLst/>
                <a:latin typeface="Arial" panose="020B0604020202020204" pitchFamily="34" charset="0"/>
                <a:cs typeface="Arial" panose="020B0604020202020204" pitchFamily="34" charset="0"/>
              </a:rPr>
              <a:t>Live-in boyfriend/girlfriend and his/her children</a:t>
            </a:r>
          </a:p>
          <a:p>
            <a:pPr lvl="0">
              <a:spcBef>
                <a:spcPts val="0"/>
              </a:spcBef>
              <a:spcAft>
                <a:spcPts val="3600"/>
              </a:spcAft>
              <a:buFont typeface="Arial" panose="020B0604020202020204" pitchFamily="34" charset="0"/>
              <a:buChar char="•"/>
            </a:pPr>
            <a:r>
              <a:rPr lang="en-US" sz="3200" dirty="0">
                <a:effectLst/>
                <a:latin typeface="Arial" panose="020B0604020202020204" pitchFamily="34" charset="0"/>
                <a:cs typeface="Arial" panose="020B0604020202020204" pitchFamily="34" charset="0"/>
              </a:rPr>
              <a:t>Anyone already enrolled in a CalPERS health plan on their own or as another subscriber’s dependent</a:t>
            </a:r>
          </a:p>
        </p:txBody>
      </p:sp>
    </p:spTree>
    <p:extLst>
      <p:ext uri="{BB962C8B-B14F-4D97-AF65-F5344CB8AC3E}">
        <p14:creationId xmlns:p14="http://schemas.microsoft.com/office/powerpoint/2010/main" val="25254862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2400" y="0"/>
            <a:ext cx="8610600" cy="762000"/>
          </a:xfrm>
        </p:spPr>
        <p:txBody>
          <a:bodyPr/>
          <a:lstStyle/>
          <a:p>
            <a:br>
              <a:rPr lang="en-US" sz="4000" b="1" dirty="0">
                <a:latin typeface="Arial" panose="020B0604020202020204" pitchFamily="34" charset="0"/>
                <a:cs typeface="Arial" panose="020B0604020202020204" pitchFamily="34" charset="0"/>
              </a:rPr>
            </a:br>
            <a:br>
              <a:rPr lang="en-US" b="1" dirty="0">
                <a:latin typeface="Arial" panose="020B0604020202020204" pitchFamily="34" charset="0"/>
                <a:cs typeface="Arial" panose="020B0604020202020204" pitchFamily="34" charset="0"/>
              </a:rPr>
            </a:br>
            <a:r>
              <a:rPr lang="en-US" sz="4000" b="1" dirty="0">
                <a:latin typeface="Arial" panose="020B0604020202020204" pitchFamily="34" charset="0"/>
                <a:cs typeface="Arial" panose="020B0604020202020204" pitchFamily="34" charset="0"/>
              </a:rPr>
              <a:t>Disabled Adult Dependent Child 1</a:t>
            </a:r>
          </a:p>
        </p:txBody>
      </p:sp>
      <p:sp>
        <p:nvSpPr>
          <p:cNvPr id="2" name="Content Placeholder 1"/>
          <p:cNvSpPr>
            <a:spLocks noGrp="1"/>
          </p:cNvSpPr>
          <p:nvPr>
            <p:ph idx="1"/>
          </p:nvPr>
        </p:nvSpPr>
        <p:spPr>
          <a:xfrm>
            <a:off x="228600" y="1596851"/>
            <a:ext cx="8763000" cy="5257800"/>
          </a:xfrm>
        </p:spPr>
        <p:txBody>
          <a:bodyPr anchor="t" anchorCtr="0">
            <a:noAutofit/>
          </a:bodyPr>
          <a:lstStyle/>
          <a:p>
            <a:pPr>
              <a:spcBef>
                <a:spcPts val="0"/>
              </a:spcBef>
              <a:spcAft>
                <a:spcPts val="1200"/>
              </a:spcAft>
              <a:buFont typeface="Arial" panose="020B0604020202020204" pitchFamily="34" charset="0"/>
              <a:buChar char="•"/>
            </a:pPr>
            <a:r>
              <a:rPr lang="en-US" dirty="0">
                <a:latin typeface="Arial" panose="020B0604020202020204" pitchFamily="34" charset="0"/>
                <a:cs typeface="Arial" panose="020B0604020202020204" pitchFamily="34" charset="0"/>
              </a:rPr>
              <a:t>E</a:t>
            </a:r>
            <a:r>
              <a:rPr lang="en-US" dirty="0">
                <a:effectLst/>
                <a:latin typeface="Arial" panose="020B0604020202020204" pitchFamily="34" charset="0"/>
                <a:cs typeface="Arial" panose="020B0604020202020204" pitchFamily="34" charset="0"/>
              </a:rPr>
              <a:t>mployee’s disabled adult children—</a:t>
            </a:r>
          </a:p>
          <a:p>
            <a:pPr marL="994410" lvl="1" indent="-457200">
              <a:spcBef>
                <a:spcPts val="0"/>
              </a:spcBef>
              <a:spcAft>
                <a:spcPts val="1200"/>
              </a:spcAft>
            </a:pPr>
            <a:r>
              <a:rPr lang="en-US" sz="2800" dirty="0">
                <a:effectLst/>
                <a:latin typeface="Arial" panose="020B0604020202020204" pitchFamily="34" charset="0"/>
                <a:cs typeface="Arial" panose="020B0604020202020204" pitchFamily="34" charset="0"/>
              </a:rPr>
              <a:t>Must be incapable of self-support due to a mental or physical condition</a:t>
            </a:r>
          </a:p>
          <a:p>
            <a:pPr marL="994410" lvl="1" indent="-457200">
              <a:spcBef>
                <a:spcPts val="0"/>
              </a:spcBef>
              <a:spcAft>
                <a:spcPts val="1200"/>
              </a:spcAft>
            </a:pPr>
            <a:r>
              <a:rPr lang="en-US" sz="2800" dirty="0">
                <a:effectLst/>
                <a:latin typeface="Arial" panose="020B0604020202020204" pitchFamily="34" charset="0"/>
                <a:cs typeface="Arial" panose="020B0604020202020204" pitchFamily="34" charset="0"/>
              </a:rPr>
              <a:t>Must be disabled and enrolled before age 26</a:t>
            </a:r>
          </a:p>
        </p:txBody>
      </p:sp>
    </p:spTree>
    <p:extLst>
      <p:ext uri="{BB962C8B-B14F-4D97-AF65-F5344CB8AC3E}">
        <p14:creationId xmlns:p14="http://schemas.microsoft.com/office/powerpoint/2010/main" val="33239216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2400" y="0"/>
            <a:ext cx="8610600" cy="762000"/>
          </a:xfrm>
        </p:spPr>
        <p:txBody>
          <a:bodyPr/>
          <a:lstStyle/>
          <a:p>
            <a:br>
              <a:rPr lang="en-US" sz="4000" b="1" dirty="0">
                <a:latin typeface="Arial" panose="020B0604020202020204" pitchFamily="34" charset="0"/>
                <a:cs typeface="Arial" panose="020B0604020202020204" pitchFamily="34" charset="0"/>
              </a:rPr>
            </a:br>
            <a:br>
              <a:rPr lang="en-US" b="1" dirty="0">
                <a:latin typeface="Arial" panose="020B0604020202020204" pitchFamily="34" charset="0"/>
                <a:cs typeface="Arial" panose="020B0604020202020204" pitchFamily="34" charset="0"/>
              </a:rPr>
            </a:br>
            <a:r>
              <a:rPr lang="en-US" sz="4000" b="1" dirty="0">
                <a:latin typeface="Arial" panose="020B0604020202020204" pitchFamily="34" charset="0"/>
                <a:cs typeface="Arial" panose="020B0604020202020204" pitchFamily="34" charset="0"/>
              </a:rPr>
              <a:t>Disabled Adult Dependent Child 2</a:t>
            </a:r>
          </a:p>
        </p:txBody>
      </p:sp>
      <p:sp>
        <p:nvSpPr>
          <p:cNvPr id="2" name="Content Placeholder 1"/>
          <p:cNvSpPr>
            <a:spLocks noGrp="1"/>
          </p:cNvSpPr>
          <p:nvPr>
            <p:ph idx="1"/>
          </p:nvPr>
        </p:nvSpPr>
        <p:spPr>
          <a:xfrm>
            <a:off x="-76200" y="1600200"/>
            <a:ext cx="8763000" cy="5257800"/>
          </a:xfrm>
        </p:spPr>
        <p:txBody>
          <a:bodyPr anchor="t" anchorCtr="0">
            <a:noAutofit/>
          </a:bodyPr>
          <a:lstStyle/>
          <a:p>
            <a:pPr marL="880110" lvl="1" indent="-342900">
              <a:spcBef>
                <a:spcPts val="0"/>
              </a:spcBef>
              <a:spcAft>
                <a:spcPts val="2400"/>
              </a:spcAft>
              <a:buFont typeface="Arial" panose="020B0604020202020204" pitchFamily="34" charset="0"/>
              <a:buChar char="•"/>
            </a:pPr>
            <a:r>
              <a:rPr lang="en-US" sz="2800" dirty="0">
                <a:effectLst/>
                <a:latin typeface="Arial" panose="020B0604020202020204" pitchFamily="34" charset="0"/>
                <a:cs typeface="Arial" panose="020B0604020202020204" pitchFamily="34" charset="0"/>
              </a:rPr>
              <a:t>Employee mails to CalPERS for approval: </a:t>
            </a:r>
          </a:p>
          <a:p>
            <a:pPr marL="1371600" lvl="1">
              <a:spcBef>
                <a:spcPts val="0"/>
              </a:spcBef>
              <a:spcAft>
                <a:spcPts val="2400"/>
              </a:spcAft>
            </a:pPr>
            <a:r>
              <a:rPr lang="en-US" sz="2800" dirty="0">
                <a:effectLst/>
                <a:latin typeface="Arial" panose="020B0604020202020204" pitchFamily="34" charset="0"/>
                <a:cs typeface="Arial" panose="020B0604020202020204" pitchFamily="34" charset="0"/>
              </a:rPr>
              <a:t>“</a:t>
            </a:r>
            <a:r>
              <a:rPr lang="en-US" sz="2800" dirty="0">
                <a:latin typeface="Arial" panose="020B0604020202020204" pitchFamily="34" charset="0"/>
                <a:cs typeface="Arial" panose="020B0604020202020204" pitchFamily="34" charset="0"/>
              </a:rPr>
              <a:t>Member Questionnaire for the CalPERS Disabled Dependent Health Benefit,” HBD-98</a:t>
            </a:r>
          </a:p>
          <a:p>
            <a:pPr marL="1371600" lvl="1">
              <a:spcBef>
                <a:spcPts val="0"/>
              </a:spcBef>
              <a:spcAft>
                <a:spcPts val="1200"/>
              </a:spcAft>
            </a:pPr>
            <a:r>
              <a:rPr lang="en-US" sz="2800" dirty="0">
                <a:latin typeface="Arial" panose="020B0604020202020204" pitchFamily="34" charset="0"/>
                <a:cs typeface="Arial" panose="020B0604020202020204" pitchFamily="34" charset="0"/>
              </a:rPr>
              <a:t>“Medical Report for the CalPERS Disabled Dependent Benefit,” HBD-34</a:t>
            </a:r>
            <a:endParaRPr lang="en-US" sz="280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693934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458200" cy="868362"/>
          </a:xfrm>
        </p:spPr>
        <p:txBody>
          <a:bodyPr/>
          <a:lstStyle/>
          <a:p>
            <a:br>
              <a:rPr lang="en-US" sz="4000" b="1" dirty="0">
                <a:latin typeface="Arial" panose="020B0604020202020204" pitchFamily="34" charset="0"/>
                <a:cs typeface="Arial" panose="020B0604020202020204" pitchFamily="34" charset="0"/>
              </a:rPr>
            </a:br>
            <a:r>
              <a:rPr lang="en-US" sz="4000" b="1" dirty="0">
                <a:latin typeface="Arial" panose="020B0604020202020204" pitchFamily="34" charset="0"/>
                <a:cs typeface="Arial" panose="020B0604020202020204" pitchFamily="34" charset="0"/>
              </a:rPr>
              <a:t>Disabled Adult Dependent Child </a:t>
            </a:r>
            <a:r>
              <a:rPr lang="en-US" b="1" dirty="0">
                <a:latin typeface="Arial" panose="020B0604020202020204" pitchFamily="34" charset="0"/>
                <a:cs typeface="Arial" panose="020B0604020202020204" pitchFamily="34" charset="0"/>
              </a:rPr>
              <a:t>3</a:t>
            </a:r>
            <a:endParaRPr lang="en-US" sz="40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381000" y="1828800"/>
            <a:ext cx="8229600" cy="4449763"/>
          </a:xfrm>
        </p:spPr>
        <p:txBody>
          <a:bodyPr>
            <a:noAutofit/>
          </a:bodyPr>
          <a:lstStyle/>
          <a:p>
            <a:pPr marL="114300" indent="0">
              <a:buNone/>
            </a:pPr>
            <a:r>
              <a:rPr lang="en-US" sz="2400" dirty="0">
                <a:latin typeface="Arial" panose="020B0604020202020204" pitchFamily="34" charset="0"/>
                <a:cs typeface="Arial" panose="020B0604020202020204" pitchFamily="34" charset="0"/>
              </a:rPr>
              <a:t>Initial certification of disabled adult dependent child must be:</a:t>
            </a:r>
          </a:p>
          <a:p>
            <a:pPr marL="114300" indent="0">
              <a:buNone/>
            </a:pPr>
            <a:endParaRPr lang="en-US" sz="1400" dirty="0">
              <a:latin typeface="Arial" panose="020B0604020202020204" pitchFamily="34" charset="0"/>
              <a:cs typeface="Arial" panose="020B0604020202020204" pitchFamily="34" charset="0"/>
            </a:endParaRPr>
          </a:p>
          <a:p>
            <a:pPr marL="914400"/>
            <a:r>
              <a:rPr lang="en-US" sz="2400" dirty="0">
                <a:latin typeface="Arial" panose="020B0604020202020204" pitchFamily="34" charset="0"/>
                <a:cs typeface="Arial" panose="020B0604020202020204" pitchFamily="34" charset="0"/>
              </a:rPr>
              <a:t>Within 60 days before and 60 days after child’s 26th birthday (employee and child currently enrolled)</a:t>
            </a:r>
          </a:p>
          <a:p>
            <a:pPr marL="685800" indent="0">
              <a:buNone/>
            </a:pPr>
            <a:endParaRPr lang="en-US" sz="1400" dirty="0">
              <a:latin typeface="Arial" panose="020B0604020202020204" pitchFamily="34" charset="0"/>
              <a:cs typeface="Arial" panose="020B0604020202020204" pitchFamily="34" charset="0"/>
            </a:endParaRPr>
          </a:p>
          <a:p>
            <a:pPr marL="685800" indent="0">
              <a:buNone/>
            </a:pPr>
            <a:r>
              <a:rPr lang="en-US" sz="2400" dirty="0">
                <a:latin typeface="Arial" panose="020B0604020202020204" pitchFamily="34" charset="0"/>
                <a:cs typeface="Arial" panose="020B0604020202020204" pitchFamily="34" charset="0"/>
              </a:rPr>
              <a:t>   </a:t>
            </a:r>
            <a:r>
              <a:rPr lang="en-US" sz="2400" b="1" dirty="0">
                <a:latin typeface="Arial" panose="020B0604020202020204" pitchFamily="34" charset="0"/>
                <a:cs typeface="Arial" panose="020B0604020202020204" pitchFamily="34" charset="0"/>
              </a:rPr>
              <a:t>Or</a:t>
            </a:r>
          </a:p>
          <a:p>
            <a:pPr marL="685800" indent="0">
              <a:buNone/>
            </a:pPr>
            <a:endParaRPr lang="en-US" sz="1400" dirty="0">
              <a:latin typeface="Arial" panose="020B0604020202020204" pitchFamily="34" charset="0"/>
              <a:cs typeface="Arial" panose="020B0604020202020204" pitchFamily="34" charset="0"/>
            </a:endParaRPr>
          </a:p>
          <a:p>
            <a:pPr marL="914400"/>
            <a:r>
              <a:rPr lang="en-US" sz="2400" dirty="0">
                <a:latin typeface="Arial" panose="020B0604020202020204" pitchFamily="34" charset="0"/>
                <a:cs typeface="Arial" panose="020B0604020202020204" pitchFamily="34" charset="0"/>
              </a:rPr>
              <a:t>Within 60 days of newly eligible employee’s initial health enrollment</a:t>
            </a:r>
          </a:p>
        </p:txBody>
      </p:sp>
    </p:spTree>
    <p:extLst>
      <p:ext uri="{BB962C8B-B14F-4D97-AF65-F5344CB8AC3E}">
        <p14:creationId xmlns:p14="http://schemas.microsoft.com/office/powerpoint/2010/main" val="26483094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3400" y="533400"/>
            <a:ext cx="7543800" cy="914400"/>
          </a:xfrm>
        </p:spPr>
        <p:txBody>
          <a:bodyPr/>
          <a:lstStyle/>
          <a:p>
            <a:r>
              <a:rPr lang="en-US" b="1" dirty="0">
                <a:latin typeface="Arial" panose="020B0604020202020204" pitchFamily="34" charset="0"/>
                <a:cs typeface="Arial" panose="020B0604020202020204" pitchFamily="34" charset="0"/>
              </a:rPr>
              <a:t>PCR Eligibility</a:t>
            </a:r>
          </a:p>
        </p:txBody>
      </p:sp>
      <p:sp>
        <p:nvSpPr>
          <p:cNvPr id="2" name="Content Placeholder 1"/>
          <p:cNvSpPr>
            <a:spLocks noGrp="1"/>
          </p:cNvSpPr>
          <p:nvPr>
            <p:ph idx="1"/>
          </p:nvPr>
        </p:nvSpPr>
        <p:spPr>
          <a:xfrm>
            <a:off x="381000" y="1524000"/>
            <a:ext cx="8153400" cy="5181600"/>
          </a:xfrm>
        </p:spPr>
        <p:txBody>
          <a:bodyPr anchor="t" anchorCtr="0">
            <a:noAutofit/>
          </a:bodyPr>
          <a:lstStyle/>
          <a:p>
            <a:pPr marL="0">
              <a:spcBef>
                <a:spcPts val="0"/>
              </a:spcBef>
              <a:buFont typeface="Arial" panose="020B0604020202020204" pitchFamily="34" charset="0"/>
              <a:buChar char="•"/>
            </a:pPr>
            <a:r>
              <a:rPr lang="en-US" sz="3200" dirty="0">
                <a:effectLst/>
                <a:latin typeface="Arial" panose="020B0604020202020204" pitchFamily="34" charset="0"/>
                <a:cs typeface="Arial" panose="020B0604020202020204" pitchFamily="34" charset="0"/>
              </a:rPr>
              <a:t>Children up to age 26 for whom employee has: </a:t>
            </a:r>
          </a:p>
          <a:p>
            <a:pPr marL="822960" lvl="2" indent="0">
              <a:spcBef>
                <a:spcPts val="0"/>
              </a:spcBef>
              <a:spcAft>
                <a:spcPts val="600"/>
              </a:spcAft>
              <a:buNone/>
            </a:pPr>
            <a:r>
              <a:rPr lang="en-US" sz="3000" dirty="0">
                <a:effectLst/>
                <a:latin typeface="Arial" panose="020B0604020202020204" pitchFamily="34" charset="0"/>
                <a:cs typeface="Arial" panose="020B0604020202020204" pitchFamily="34" charset="0"/>
              </a:rPr>
              <a:t>“assumed a parent-child relationship. . . by intentional assumption of parental status, or assumption of parental duties” </a:t>
            </a:r>
          </a:p>
          <a:p>
            <a:pPr marL="822960" lvl="2" indent="0">
              <a:spcBef>
                <a:spcPts val="0"/>
              </a:spcBef>
              <a:spcAft>
                <a:spcPts val="3000"/>
              </a:spcAft>
              <a:buNone/>
            </a:pPr>
            <a:r>
              <a:rPr lang="en-US" sz="3000" dirty="0">
                <a:latin typeface="Arial" panose="020B0604020202020204" pitchFamily="34" charset="0"/>
                <a:cs typeface="Arial" panose="020B0604020202020204" pitchFamily="34" charset="0"/>
              </a:rPr>
              <a:t> </a:t>
            </a:r>
            <a:r>
              <a:rPr lang="en-US" sz="3000" dirty="0">
                <a:effectLst/>
                <a:latin typeface="Arial" panose="020B0604020202020204" pitchFamily="34" charset="0"/>
                <a:cs typeface="Arial" panose="020B0604020202020204" pitchFamily="34" charset="0"/>
              </a:rPr>
              <a:t>[CA Code of Regulations §599.500(o)]</a:t>
            </a:r>
          </a:p>
        </p:txBody>
      </p:sp>
    </p:spTree>
    <p:extLst>
      <p:ext uri="{BB962C8B-B14F-4D97-AF65-F5344CB8AC3E}">
        <p14:creationId xmlns:p14="http://schemas.microsoft.com/office/powerpoint/2010/main" val="263744807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1000" y="457200"/>
            <a:ext cx="8496300" cy="762000"/>
          </a:xfrm>
        </p:spPr>
        <p:txBody>
          <a:bodyPr/>
          <a:lstStyle/>
          <a:p>
            <a:r>
              <a:rPr lang="en-US" sz="4400" b="1" dirty="0">
                <a:latin typeface="Arial" panose="020B0604020202020204" pitchFamily="34" charset="0"/>
                <a:cs typeface="Arial" panose="020B0604020202020204" pitchFamily="34" charset="0"/>
              </a:rPr>
              <a:t>PCR Eligibility Procedure</a:t>
            </a:r>
          </a:p>
        </p:txBody>
      </p:sp>
      <p:sp>
        <p:nvSpPr>
          <p:cNvPr id="2" name="Content Placeholder 1"/>
          <p:cNvSpPr>
            <a:spLocks noGrp="1"/>
          </p:cNvSpPr>
          <p:nvPr>
            <p:ph idx="1"/>
          </p:nvPr>
        </p:nvSpPr>
        <p:spPr>
          <a:xfrm>
            <a:off x="304800" y="1295400"/>
            <a:ext cx="8001000" cy="4876800"/>
          </a:xfrm>
        </p:spPr>
        <p:txBody>
          <a:bodyPr anchor="t" anchorCtr="0">
            <a:noAutofit/>
          </a:bodyPr>
          <a:lstStyle/>
          <a:p>
            <a:pPr lvl="1">
              <a:spcAft>
                <a:spcPts val="800"/>
              </a:spcAft>
              <a:buFont typeface="Arial" panose="020B0604020202020204" pitchFamily="34" charset="0"/>
              <a:buChar char="•"/>
            </a:pPr>
            <a:r>
              <a:rPr lang="en-US" sz="3200" dirty="0">
                <a:effectLst/>
                <a:latin typeface="Arial" panose="020B0604020202020204" pitchFamily="34" charset="0"/>
                <a:cs typeface="Arial" panose="020B0604020202020204" pitchFamily="34" charset="0"/>
              </a:rPr>
              <a:t>Employee must complete Affidavit of Parent-Child Relationship (HBD</a:t>
            </a:r>
            <a:r>
              <a:rPr lang="en-US" sz="3200" dirty="0">
                <a:latin typeface="Arial" panose="020B0604020202020204" pitchFamily="34" charset="0"/>
                <a:cs typeface="Arial" panose="020B0604020202020204" pitchFamily="34" charset="0"/>
              </a:rPr>
              <a:t>-40)</a:t>
            </a:r>
            <a:r>
              <a:rPr lang="en-US" sz="3200" dirty="0">
                <a:effectLst/>
                <a:latin typeface="Arial" panose="020B0604020202020204" pitchFamily="34" charset="0"/>
                <a:cs typeface="Arial" panose="020B0604020202020204" pitchFamily="34" charset="0"/>
              </a:rPr>
              <a:t> </a:t>
            </a:r>
            <a:r>
              <a:rPr lang="en-US" sz="3200" u="sng" dirty="0">
                <a:effectLst/>
                <a:latin typeface="Arial" panose="020B0604020202020204" pitchFamily="34" charset="0"/>
                <a:cs typeface="Arial" panose="020B0604020202020204" pitchFamily="34" charset="0"/>
              </a:rPr>
              <a:t>and</a:t>
            </a:r>
            <a:r>
              <a:rPr lang="en-US" sz="3200" dirty="0">
                <a:latin typeface="Arial" panose="020B0604020202020204" pitchFamily="34" charset="0"/>
                <a:cs typeface="Arial" panose="020B0604020202020204" pitchFamily="34" charset="0"/>
              </a:rPr>
              <a:t> </a:t>
            </a:r>
            <a:r>
              <a:rPr lang="en-US" sz="3200" dirty="0">
                <a:effectLst/>
                <a:latin typeface="Arial" panose="020B0604020202020204" pitchFamily="34" charset="0"/>
                <a:cs typeface="Arial" panose="020B0604020202020204" pitchFamily="34" charset="0"/>
              </a:rPr>
              <a:t>provide documentations showing a current parent-child relationship</a:t>
            </a:r>
          </a:p>
          <a:p>
            <a:pPr marL="411480" lvl="1" indent="0">
              <a:spcAft>
                <a:spcPts val="800"/>
              </a:spcAft>
              <a:buNone/>
            </a:pPr>
            <a:endParaRPr lang="en-US" sz="1000" dirty="0">
              <a:effectLst/>
              <a:latin typeface="Arial" panose="020B0604020202020204" pitchFamily="34" charset="0"/>
              <a:cs typeface="Arial" panose="020B0604020202020204" pitchFamily="34" charset="0"/>
            </a:endParaRPr>
          </a:p>
          <a:p>
            <a:pPr lvl="1">
              <a:spcAft>
                <a:spcPts val="800"/>
              </a:spcAft>
              <a:buFont typeface="Arial" panose="020B0604020202020204" pitchFamily="34" charset="0"/>
              <a:buChar char="•"/>
            </a:pPr>
            <a:r>
              <a:rPr lang="en-US" sz="3200" dirty="0">
                <a:effectLst/>
                <a:latin typeface="Arial" panose="020B0604020202020204" pitchFamily="34" charset="0"/>
                <a:cs typeface="Arial" panose="020B0604020202020204" pitchFamily="34" charset="0"/>
              </a:rPr>
              <a:t>HR </a:t>
            </a:r>
            <a:r>
              <a:rPr lang="en-US" sz="3200" dirty="0">
                <a:latin typeface="Arial" panose="020B0604020202020204" pitchFamily="34" charset="0"/>
                <a:cs typeface="Arial" panose="020B0604020202020204" pitchFamily="34" charset="0"/>
              </a:rPr>
              <a:t>Manager and Health Benefits Officer must sign Affidavit </a:t>
            </a:r>
          </a:p>
        </p:txBody>
      </p:sp>
    </p:spTree>
    <p:extLst>
      <p:ext uri="{BB962C8B-B14F-4D97-AF65-F5344CB8AC3E}">
        <p14:creationId xmlns:p14="http://schemas.microsoft.com/office/powerpoint/2010/main" val="31584255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924800" cy="914400"/>
          </a:xfrm>
        </p:spPr>
        <p:txBody>
          <a:bodyPr/>
          <a:lstStyle/>
          <a:p>
            <a:br>
              <a:rPr lang="en-US" sz="4400" b="1" dirty="0">
                <a:latin typeface="Arial" panose="020B0604020202020204" pitchFamily="34" charset="0"/>
                <a:cs typeface="Arial" panose="020B0604020202020204" pitchFamily="34" charset="0"/>
              </a:rPr>
            </a:br>
            <a:r>
              <a:rPr lang="en-US" b="1" dirty="0">
                <a:latin typeface="Arial" panose="020B0604020202020204" pitchFamily="34" charset="0"/>
                <a:cs typeface="Arial" panose="020B0604020202020204" pitchFamily="34" charset="0"/>
              </a:rPr>
              <a:t>Pre-Quiz 1</a:t>
            </a:r>
          </a:p>
        </p:txBody>
      </p:sp>
      <p:sp>
        <p:nvSpPr>
          <p:cNvPr id="4" name="Content Placeholder 3"/>
          <p:cNvSpPr>
            <a:spLocks noGrp="1"/>
          </p:cNvSpPr>
          <p:nvPr>
            <p:ph idx="1"/>
          </p:nvPr>
        </p:nvSpPr>
        <p:spPr>
          <a:xfrm>
            <a:off x="457200" y="838200"/>
            <a:ext cx="8534400" cy="5257800"/>
          </a:xfrm>
        </p:spPr>
        <p:txBody>
          <a:bodyPr>
            <a:noAutofit/>
          </a:bodyPr>
          <a:lstStyle/>
          <a:p>
            <a:pPr marL="0" marR="0" indent="0">
              <a:lnSpc>
                <a:spcPct val="115000"/>
              </a:lnSpc>
              <a:spcBef>
                <a:spcPts val="0"/>
              </a:spcBef>
              <a:buNone/>
            </a:pPr>
            <a:r>
              <a:rPr lang="en-US" sz="2400" b="1" dirty="0">
                <a:latin typeface="Arial" panose="020B0604020202020204" pitchFamily="34" charset="0"/>
                <a:ea typeface="Calibri"/>
                <a:cs typeface="Arial" panose="020B0604020202020204" pitchFamily="34" charset="0"/>
              </a:rPr>
              <a:t>Eligibility</a:t>
            </a:r>
          </a:p>
          <a:p>
            <a:pPr marL="0" marR="0" indent="0">
              <a:lnSpc>
                <a:spcPct val="115000"/>
              </a:lnSpc>
              <a:spcBef>
                <a:spcPts val="0"/>
              </a:spcBef>
              <a:buNone/>
            </a:pPr>
            <a:endParaRPr lang="en-US" sz="1000" dirty="0">
              <a:latin typeface="Arial" panose="020B0604020202020204" pitchFamily="34" charset="0"/>
              <a:cs typeface="Arial" panose="020B0604020202020204" pitchFamily="34" charset="0"/>
            </a:endParaRPr>
          </a:p>
          <a:p>
            <a:pPr marL="0" marR="0" indent="0">
              <a:lnSpc>
                <a:spcPct val="115000"/>
              </a:lnSpc>
              <a:spcBef>
                <a:spcPts val="0"/>
              </a:spcBef>
              <a:buNone/>
            </a:pPr>
            <a:r>
              <a:rPr lang="en-US" sz="2175" dirty="0">
                <a:latin typeface="Arial" panose="020B0604020202020204" pitchFamily="34" charset="0"/>
                <a:cs typeface="Arial" panose="020B0604020202020204" pitchFamily="34" charset="0"/>
              </a:rPr>
              <a:t>1.  Which of the following dependents are eligible for health benefits?</a:t>
            </a:r>
          </a:p>
          <a:p>
            <a:pPr marL="457200" marR="0">
              <a:lnSpc>
                <a:spcPct val="115000"/>
              </a:lnSpc>
              <a:spcBef>
                <a:spcPts val="0"/>
              </a:spcBef>
              <a:buNone/>
            </a:pPr>
            <a:r>
              <a:rPr lang="en-US" sz="2175" dirty="0">
                <a:latin typeface="Arial" panose="020B0604020202020204" pitchFamily="34" charset="0"/>
                <a:cs typeface="Arial" panose="020B0604020202020204" pitchFamily="34" charset="0"/>
              </a:rPr>
              <a:t>a.  Grandparent		b.  Live-in fiancé</a:t>
            </a:r>
          </a:p>
          <a:p>
            <a:pPr marL="457200" marR="0">
              <a:lnSpc>
                <a:spcPct val="115000"/>
              </a:lnSpc>
              <a:spcBef>
                <a:spcPts val="0"/>
              </a:spcBef>
              <a:buNone/>
            </a:pPr>
            <a:r>
              <a:rPr lang="en-US" sz="2175" dirty="0">
                <a:latin typeface="Arial" panose="020B0604020202020204" pitchFamily="34" charset="0"/>
                <a:cs typeface="Arial" panose="020B0604020202020204" pitchFamily="34" charset="0"/>
              </a:rPr>
              <a:t>c.  25 year old child		d.  Foster child</a:t>
            </a:r>
          </a:p>
          <a:p>
            <a:pPr marL="228600" marR="0" indent="0">
              <a:lnSpc>
                <a:spcPct val="115000"/>
              </a:lnSpc>
              <a:spcBef>
                <a:spcPts val="0"/>
              </a:spcBef>
              <a:buNone/>
            </a:pPr>
            <a:endParaRPr lang="en-US" sz="2175" dirty="0">
              <a:latin typeface="Arial" panose="020B0604020202020204" pitchFamily="34" charset="0"/>
              <a:cs typeface="Arial" panose="020B0604020202020204" pitchFamily="34" charset="0"/>
            </a:endParaRPr>
          </a:p>
          <a:p>
            <a:pPr marL="0" marR="0" indent="0">
              <a:lnSpc>
                <a:spcPct val="115000"/>
              </a:lnSpc>
              <a:spcBef>
                <a:spcPts val="0"/>
              </a:spcBef>
              <a:buNone/>
            </a:pPr>
            <a:r>
              <a:rPr lang="en-US" sz="2175" dirty="0">
                <a:latin typeface="Arial" panose="020B0604020202020204" pitchFamily="34" charset="0"/>
                <a:cs typeface="Arial" panose="020B0604020202020204" pitchFamily="34" charset="0"/>
              </a:rPr>
              <a:t>2.  Which of the following people are </a:t>
            </a:r>
            <a:r>
              <a:rPr lang="en-US" sz="2175" u="sng" dirty="0">
                <a:latin typeface="Arial" panose="020B0604020202020204" pitchFamily="34" charset="0"/>
                <a:cs typeface="Arial" panose="020B0604020202020204" pitchFamily="34" charset="0"/>
              </a:rPr>
              <a:t>not</a:t>
            </a:r>
            <a:r>
              <a:rPr lang="en-US" sz="2175" dirty="0">
                <a:latin typeface="Arial" panose="020B0604020202020204" pitchFamily="34" charset="0"/>
                <a:cs typeface="Arial" panose="020B0604020202020204" pitchFamily="34" charset="0"/>
              </a:rPr>
              <a:t> eligible for health benefits?  </a:t>
            </a:r>
          </a:p>
          <a:p>
            <a:pPr marL="457200" marR="0">
              <a:lnSpc>
                <a:spcPct val="115000"/>
              </a:lnSpc>
              <a:spcBef>
                <a:spcPts val="0"/>
              </a:spcBef>
              <a:buNone/>
            </a:pPr>
            <a:r>
              <a:rPr lang="en-US" sz="2175" dirty="0">
                <a:latin typeface="Arial" panose="020B0604020202020204" pitchFamily="34" charset="0"/>
                <a:cs typeface="Arial" panose="020B0604020202020204" pitchFamily="34" charset="0"/>
              </a:rPr>
              <a:t>a.  Permanent Intermittent that worked 470 hours in a control  period</a:t>
            </a:r>
          </a:p>
          <a:p>
            <a:pPr marL="457200" marR="0">
              <a:lnSpc>
                <a:spcPct val="115000"/>
              </a:lnSpc>
              <a:spcBef>
                <a:spcPts val="0"/>
              </a:spcBef>
              <a:buNone/>
            </a:pPr>
            <a:r>
              <a:rPr lang="en-US" sz="2175" dirty="0">
                <a:latin typeface="Arial" panose="020B0604020202020204" pitchFamily="34" charset="0"/>
                <a:cs typeface="Arial" panose="020B0604020202020204" pitchFamily="34" charset="0"/>
              </a:rPr>
              <a:t>b.  Limited Term/Half Time employee that has a current 12 month position</a:t>
            </a:r>
          </a:p>
          <a:p>
            <a:pPr marL="457200" marR="0">
              <a:lnSpc>
                <a:spcPct val="115000"/>
              </a:lnSpc>
              <a:spcBef>
                <a:spcPts val="0"/>
              </a:spcBef>
              <a:buNone/>
            </a:pPr>
            <a:r>
              <a:rPr lang="en-US" sz="2175" dirty="0">
                <a:latin typeface="Arial" panose="020B0604020202020204" pitchFamily="34" charset="0"/>
                <a:cs typeface="Arial" panose="020B0604020202020204" pitchFamily="34" charset="0"/>
              </a:rPr>
              <a:t>c.  Half-Time employee that holds a permanent position</a:t>
            </a:r>
          </a:p>
          <a:p>
            <a:pPr marL="457200" marR="0">
              <a:lnSpc>
                <a:spcPct val="115000"/>
              </a:lnSpc>
              <a:spcBef>
                <a:spcPts val="0"/>
              </a:spcBef>
              <a:buNone/>
            </a:pPr>
            <a:r>
              <a:rPr lang="en-US" sz="2175" dirty="0">
                <a:latin typeface="Arial" panose="020B0604020202020204" pitchFamily="34" charset="0"/>
                <a:cs typeface="Arial" panose="020B0604020202020204" pitchFamily="34" charset="0"/>
              </a:rPr>
              <a:t>d.  Full-Time employee in Bargaining Unit 12</a:t>
            </a:r>
          </a:p>
          <a:p>
            <a:pPr marL="0" marR="0" indent="0">
              <a:lnSpc>
                <a:spcPct val="115000"/>
              </a:lnSpc>
              <a:spcBef>
                <a:spcPts val="0"/>
              </a:spcBef>
              <a:spcAft>
                <a:spcPts val="1000"/>
              </a:spcAft>
              <a:buNone/>
            </a:pP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8285296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2400" y="381000"/>
            <a:ext cx="8839200" cy="838200"/>
          </a:xfrm>
        </p:spPr>
        <p:txBody>
          <a:bodyPr/>
          <a:lstStyle/>
          <a:p>
            <a:br>
              <a:rPr lang="en-US" dirty="0">
                <a:latin typeface="Arial" panose="020B0604020202020204" pitchFamily="34" charset="0"/>
                <a:cs typeface="Arial" panose="020B0604020202020204" pitchFamily="34" charset="0"/>
              </a:rPr>
            </a:br>
            <a:r>
              <a:rPr lang="en-US" b="1" dirty="0">
                <a:latin typeface="Arial" panose="020B0604020202020204" pitchFamily="34" charset="0"/>
                <a:cs typeface="Arial" panose="020B0604020202020204" pitchFamily="34" charset="0"/>
              </a:rPr>
              <a:t>Enrolling PCR Child Under Age 19</a:t>
            </a:r>
            <a:br>
              <a:rPr lang="en-US" dirty="0">
                <a:latin typeface="Arial" panose="020B0604020202020204" pitchFamily="34" charset="0"/>
                <a:cs typeface="Arial" panose="020B0604020202020204" pitchFamily="34" charset="0"/>
              </a:rPr>
            </a:br>
            <a:endParaRPr lang="en-US" dirty="0">
              <a:latin typeface="Arial" panose="020B0604020202020204" pitchFamily="34" charset="0"/>
              <a:cs typeface="Arial" panose="020B0604020202020204" pitchFamily="34" charset="0"/>
            </a:endParaRPr>
          </a:p>
        </p:txBody>
      </p:sp>
      <p:sp>
        <p:nvSpPr>
          <p:cNvPr id="2" name="Content Placeholder 1"/>
          <p:cNvSpPr>
            <a:spLocks noGrp="1"/>
          </p:cNvSpPr>
          <p:nvPr>
            <p:ph idx="1"/>
          </p:nvPr>
        </p:nvSpPr>
        <p:spPr>
          <a:xfrm>
            <a:off x="381000" y="1295400"/>
            <a:ext cx="8077200" cy="5181600"/>
          </a:xfrm>
        </p:spPr>
        <p:txBody>
          <a:bodyPr anchor="t" anchorCtr="0">
            <a:noAutofit/>
          </a:bodyPr>
          <a:lstStyle/>
          <a:p>
            <a:pPr marL="0" indent="0">
              <a:spcBef>
                <a:spcPts val="0"/>
              </a:spcBef>
              <a:spcAft>
                <a:spcPts val="1800"/>
              </a:spcAft>
              <a:buNone/>
            </a:pPr>
            <a:r>
              <a:rPr lang="en-US" sz="2600" dirty="0">
                <a:latin typeface="Arial" panose="020B0604020202020204" pitchFamily="34" charset="0"/>
                <a:cs typeface="Arial" panose="020B0604020202020204" pitchFamily="34" charset="0"/>
              </a:rPr>
              <a:t>Employee submits:</a:t>
            </a:r>
          </a:p>
          <a:p>
            <a:pPr marL="91440">
              <a:spcBef>
                <a:spcPts val="0"/>
              </a:spcBef>
              <a:spcAft>
                <a:spcPts val="1800"/>
              </a:spcAft>
              <a:buFont typeface="Arial" panose="020B0604020202020204" pitchFamily="34" charset="0"/>
              <a:buChar char="•"/>
            </a:pPr>
            <a:r>
              <a:rPr lang="en-US" sz="2600" dirty="0">
                <a:latin typeface="Arial" panose="020B0604020202020204" pitchFamily="34" charset="0"/>
                <a:cs typeface="Arial" panose="020B0604020202020204" pitchFamily="34" charset="0"/>
              </a:rPr>
              <a:t>A copy of the first page from the previous tax year’s income tax return, showing child is a dependent</a:t>
            </a:r>
          </a:p>
          <a:p>
            <a:pPr marL="91440">
              <a:spcBef>
                <a:spcPts val="0"/>
              </a:spcBef>
              <a:spcAft>
                <a:spcPts val="1800"/>
              </a:spcAft>
              <a:buNone/>
            </a:pPr>
            <a:r>
              <a:rPr lang="en-US" sz="2600" dirty="0">
                <a:latin typeface="Arial" panose="020B0604020202020204" pitchFamily="34" charset="0"/>
                <a:cs typeface="Arial" panose="020B0604020202020204" pitchFamily="34" charset="0"/>
              </a:rPr>
              <a:t>              OR</a:t>
            </a:r>
          </a:p>
          <a:p>
            <a:pPr marL="91440">
              <a:spcBef>
                <a:spcPts val="0"/>
              </a:spcBef>
              <a:spcAft>
                <a:spcPts val="1800"/>
              </a:spcAft>
            </a:pPr>
            <a:r>
              <a:rPr lang="en-US" sz="2600" dirty="0">
                <a:effectLst/>
                <a:latin typeface="Arial" panose="020B0604020202020204" pitchFamily="34" charset="0"/>
                <a:cs typeface="Arial" panose="020B0604020202020204" pitchFamily="34" charset="0"/>
              </a:rPr>
              <a:t> Court order with employee as legal guardian</a:t>
            </a:r>
          </a:p>
          <a:p>
            <a:pPr marL="91440" lvl="1">
              <a:spcBef>
                <a:spcPts val="0"/>
              </a:spcBef>
              <a:spcAft>
                <a:spcPts val="1800"/>
              </a:spcAft>
            </a:pPr>
            <a:r>
              <a:rPr lang="en-US" sz="2600" dirty="0">
                <a:effectLst/>
                <a:latin typeface="Arial" panose="020B0604020202020204" pitchFamily="34" charset="0"/>
                <a:cs typeface="Arial" panose="020B0604020202020204" pitchFamily="34" charset="0"/>
              </a:rPr>
              <a:t> Bank, credit card, tuition or insurance statement</a:t>
            </a:r>
          </a:p>
          <a:p>
            <a:pPr marL="91440" lvl="1">
              <a:spcBef>
                <a:spcPts val="0"/>
              </a:spcBef>
              <a:spcAft>
                <a:spcPts val="1800"/>
              </a:spcAft>
            </a:pPr>
            <a:r>
              <a:rPr lang="en-US" sz="2600" dirty="0">
                <a:latin typeface="Arial" panose="020B0604020202020204" pitchFamily="34" charset="0"/>
                <a:cs typeface="Arial" panose="020B0604020202020204" pitchFamily="34" charset="0"/>
              </a:rPr>
              <a:t> S</a:t>
            </a:r>
            <a:r>
              <a:rPr lang="en-US" sz="2600" dirty="0">
                <a:effectLst/>
                <a:latin typeface="Arial" panose="020B0604020202020204" pitchFamily="34" charset="0"/>
                <a:cs typeface="Arial" panose="020B0604020202020204" pitchFamily="34" charset="0"/>
              </a:rPr>
              <a:t>chool records </a:t>
            </a:r>
          </a:p>
          <a:p>
            <a:pPr marL="91440" lvl="1">
              <a:spcBef>
                <a:spcPts val="0"/>
              </a:spcBef>
              <a:spcAft>
                <a:spcPts val="1800"/>
              </a:spcAft>
            </a:pPr>
            <a:r>
              <a:rPr lang="en-US" sz="2600" dirty="0">
                <a:latin typeface="Arial" panose="020B0604020202020204" pitchFamily="34" charset="0"/>
                <a:cs typeface="Arial" panose="020B0604020202020204" pitchFamily="34" charset="0"/>
              </a:rPr>
              <a:t> B</a:t>
            </a:r>
            <a:r>
              <a:rPr lang="en-US" sz="2600" dirty="0">
                <a:effectLst/>
                <a:latin typeface="Arial" panose="020B0604020202020204" pitchFamily="34" charset="0"/>
                <a:cs typeface="Arial" panose="020B0604020202020204" pitchFamily="34" charset="0"/>
              </a:rPr>
              <a:t>ills or mail indicating common residency</a:t>
            </a:r>
          </a:p>
        </p:txBody>
      </p:sp>
    </p:spTree>
    <p:extLst>
      <p:ext uri="{BB962C8B-B14F-4D97-AF65-F5344CB8AC3E}">
        <p14:creationId xmlns:p14="http://schemas.microsoft.com/office/powerpoint/2010/main" val="184741755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Arial" panose="020B0604020202020204" pitchFamily="34" charset="0"/>
                <a:cs typeface="Arial" panose="020B0604020202020204" pitchFamily="34" charset="0"/>
              </a:rPr>
              <a:t>Re-certifying PCR Child </a:t>
            </a:r>
            <a:br>
              <a:rPr lang="en-US" b="1" dirty="0">
                <a:latin typeface="Arial" panose="020B0604020202020204" pitchFamily="34" charset="0"/>
                <a:cs typeface="Arial" panose="020B0604020202020204" pitchFamily="34" charset="0"/>
              </a:rPr>
            </a:br>
            <a:r>
              <a:rPr lang="en-US" b="1" dirty="0">
                <a:latin typeface="Arial" panose="020B0604020202020204" pitchFamily="34" charset="0"/>
                <a:cs typeface="Arial" panose="020B0604020202020204" pitchFamily="34" charset="0"/>
              </a:rPr>
              <a:t>Under Age 19</a:t>
            </a:r>
          </a:p>
        </p:txBody>
      </p:sp>
      <p:sp>
        <p:nvSpPr>
          <p:cNvPr id="3" name="Content Placeholder 2"/>
          <p:cNvSpPr>
            <a:spLocks noGrp="1"/>
          </p:cNvSpPr>
          <p:nvPr>
            <p:ph idx="1"/>
          </p:nvPr>
        </p:nvSpPr>
        <p:spPr>
          <a:xfrm>
            <a:off x="457200" y="1752600"/>
            <a:ext cx="7620000" cy="4648200"/>
          </a:xfrm>
        </p:spPr>
        <p:txBody>
          <a:bodyPr>
            <a:normAutofit/>
          </a:bodyPr>
          <a:lstStyle/>
          <a:p>
            <a:pPr marL="114300" indent="0">
              <a:buNone/>
            </a:pPr>
            <a:r>
              <a:rPr lang="en-US" sz="3200" dirty="0">
                <a:latin typeface="Arial" panose="020B0604020202020204" pitchFamily="34" charset="0"/>
                <a:cs typeface="Arial" panose="020B0604020202020204" pitchFamily="34" charset="0"/>
              </a:rPr>
              <a:t>Employee </a:t>
            </a:r>
            <a:r>
              <a:rPr lang="en-US" sz="3200" b="1" dirty="0">
                <a:latin typeface="Arial" panose="020B0604020202020204" pitchFamily="34" charset="0"/>
                <a:cs typeface="Arial" panose="020B0604020202020204" pitchFamily="34" charset="0"/>
              </a:rPr>
              <a:t>must </a:t>
            </a:r>
            <a:r>
              <a:rPr lang="en-US" sz="3200" dirty="0">
                <a:latin typeface="Arial" panose="020B0604020202020204" pitchFamily="34" charset="0"/>
                <a:cs typeface="Arial" panose="020B0604020202020204" pitchFamily="34" charset="0"/>
              </a:rPr>
              <a:t>submit a copy of the first page from the previous tax year’s income tax return, showing child is a dependent.</a:t>
            </a:r>
          </a:p>
          <a:p>
            <a:pPr marL="114300" indent="0">
              <a:buNone/>
            </a:pPr>
            <a:endParaRPr lang="en-US" sz="3200" dirty="0">
              <a:latin typeface="Arial" panose="020B0604020202020204" pitchFamily="34" charset="0"/>
              <a:cs typeface="Arial" panose="020B0604020202020204" pitchFamily="34" charset="0"/>
            </a:endParaRPr>
          </a:p>
          <a:p>
            <a:pPr marL="114300" indent="0">
              <a:buNone/>
            </a:pPr>
            <a:r>
              <a:rPr lang="en-US" sz="3200" dirty="0">
                <a:latin typeface="Arial" panose="020B0604020202020204" pitchFamily="34" charset="0"/>
                <a:cs typeface="Arial" panose="020B0604020202020204" pitchFamily="34" charset="0"/>
              </a:rPr>
              <a:t>Go in to </a:t>
            </a:r>
            <a:r>
              <a:rPr lang="en-US" sz="3200" dirty="0">
                <a:latin typeface="Arial" panose="020B0604020202020204" pitchFamily="34" charset="0"/>
                <a:cs typeface="Arial" panose="020B0604020202020204" pitchFamily="34" charset="0"/>
                <a:hlinkClick r:id="rId3"/>
              </a:rPr>
              <a:t>my|CalPERS</a:t>
            </a:r>
            <a:r>
              <a:rPr lang="en-US" sz="3200" dirty="0">
                <a:latin typeface="Arial" panose="020B0604020202020204" pitchFamily="34" charset="0"/>
                <a:cs typeface="Arial" panose="020B0604020202020204" pitchFamily="34" charset="0"/>
              </a:rPr>
              <a:t> to re-certify.</a:t>
            </a:r>
          </a:p>
          <a:p>
            <a:pPr marL="114300" indent="0">
              <a:buNone/>
            </a:pPr>
            <a:endParaRPr lang="en-US" sz="3200"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884146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1000" y="228600"/>
            <a:ext cx="8001000" cy="762000"/>
          </a:xfrm>
        </p:spPr>
        <p:txBody>
          <a:bodyPr/>
          <a:lstStyle/>
          <a:p>
            <a:br>
              <a:rPr lang="en-US" sz="3600" b="1" dirty="0">
                <a:latin typeface="Arial" panose="020B0604020202020204" pitchFamily="34" charset="0"/>
                <a:cs typeface="Arial" panose="020B0604020202020204" pitchFamily="34" charset="0"/>
              </a:rPr>
            </a:br>
            <a:br>
              <a:rPr lang="en-US" sz="3600" b="1" dirty="0">
                <a:latin typeface="Arial" panose="020B0604020202020204" pitchFamily="34" charset="0"/>
                <a:cs typeface="Arial" panose="020B0604020202020204" pitchFamily="34" charset="0"/>
              </a:rPr>
            </a:br>
            <a:r>
              <a:rPr lang="en-US" b="1" dirty="0">
                <a:latin typeface="Arial" panose="020B0604020202020204" pitchFamily="34" charset="0"/>
                <a:cs typeface="Arial" panose="020B0604020202020204" pitchFamily="34" charset="0"/>
              </a:rPr>
              <a:t>Enrolling and Re-certifying PCR Child, Age 19 to 26</a:t>
            </a:r>
          </a:p>
        </p:txBody>
      </p:sp>
      <p:sp>
        <p:nvSpPr>
          <p:cNvPr id="2" name="Content Placeholder 1"/>
          <p:cNvSpPr>
            <a:spLocks noGrp="1"/>
          </p:cNvSpPr>
          <p:nvPr>
            <p:ph idx="1"/>
          </p:nvPr>
        </p:nvSpPr>
        <p:spPr>
          <a:xfrm>
            <a:off x="304800" y="1905000"/>
            <a:ext cx="8001000" cy="5257800"/>
          </a:xfrm>
        </p:spPr>
        <p:txBody>
          <a:bodyPr anchor="t" anchorCtr="0">
            <a:noAutofit/>
          </a:bodyPr>
          <a:lstStyle/>
          <a:p>
            <a:pPr marL="114300" indent="0">
              <a:spcBef>
                <a:spcPts val="0"/>
              </a:spcBef>
              <a:spcAft>
                <a:spcPts val="1800"/>
              </a:spcAft>
              <a:buNone/>
            </a:pPr>
            <a:r>
              <a:rPr lang="en-US" sz="2200" dirty="0">
                <a:solidFill>
                  <a:prstClr val="black"/>
                </a:solidFill>
                <a:latin typeface="Arial" panose="020B0604020202020204" pitchFamily="34" charset="0"/>
                <a:cs typeface="Arial" panose="020B0604020202020204" pitchFamily="34" charset="0"/>
              </a:rPr>
              <a:t>Employee submits: </a:t>
            </a:r>
          </a:p>
          <a:p>
            <a:pPr>
              <a:spcBef>
                <a:spcPts val="0"/>
              </a:spcBef>
              <a:spcAft>
                <a:spcPts val="1800"/>
              </a:spcAft>
            </a:pPr>
            <a:r>
              <a:rPr lang="en-US" sz="2200" dirty="0">
                <a:solidFill>
                  <a:prstClr val="black"/>
                </a:solidFill>
                <a:latin typeface="Arial" panose="020B0604020202020204" pitchFamily="34" charset="0"/>
                <a:cs typeface="Arial" panose="020B0604020202020204" pitchFamily="34" charset="0"/>
              </a:rPr>
              <a:t>A copy of the first page from the previous tax year’s income tax return, showing child is a dependent    </a:t>
            </a:r>
          </a:p>
          <a:p>
            <a:pPr marL="114300" indent="0">
              <a:spcBef>
                <a:spcPts val="0"/>
              </a:spcBef>
              <a:spcAft>
                <a:spcPts val="1800"/>
              </a:spcAft>
              <a:buNone/>
            </a:pPr>
            <a:r>
              <a:rPr lang="en-US" sz="2200" b="1" dirty="0">
                <a:solidFill>
                  <a:prstClr val="black"/>
                </a:solidFill>
                <a:latin typeface="Arial" panose="020B0604020202020204" pitchFamily="34" charset="0"/>
                <a:cs typeface="Arial" panose="020B0604020202020204" pitchFamily="34" charset="0"/>
              </a:rPr>
              <a:t>   </a:t>
            </a:r>
            <a:r>
              <a:rPr lang="en-US" sz="2200" b="1" dirty="0">
                <a:latin typeface="Arial" panose="020B0604020202020204" pitchFamily="34" charset="0"/>
                <a:cs typeface="Arial" panose="020B0604020202020204" pitchFamily="34" charset="0"/>
              </a:rPr>
              <a:t>OR</a:t>
            </a:r>
          </a:p>
          <a:p>
            <a:pPr>
              <a:spcBef>
                <a:spcPts val="0"/>
              </a:spcBef>
              <a:spcAft>
                <a:spcPts val="1800"/>
              </a:spcAft>
            </a:pPr>
            <a:r>
              <a:rPr lang="en-US" sz="2200" dirty="0">
                <a:latin typeface="Arial" panose="020B0604020202020204" pitchFamily="34" charset="0"/>
                <a:cs typeface="Arial" panose="020B0604020202020204" pitchFamily="34" charset="0"/>
              </a:rPr>
              <a:t>Other documentation showing child is financially dependent, provided that the child: 	</a:t>
            </a:r>
          </a:p>
          <a:p>
            <a:pPr marL="914400" lvl="1">
              <a:spcBef>
                <a:spcPts val="0"/>
              </a:spcBef>
              <a:spcAft>
                <a:spcPts val="1800"/>
              </a:spcAft>
            </a:pPr>
            <a:r>
              <a:rPr lang="en-US" sz="2200" dirty="0">
                <a:latin typeface="Arial" panose="020B0604020202020204" pitchFamily="34" charset="0"/>
                <a:cs typeface="Arial" panose="020B0604020202020204" pitchFamily="34" charset="0"/>
              </a:rPr>
              <a:t>Lives with employee for more than 50 percent or is a full-time student,    </a:t>
            </a:r>
            <a:r>
              <a:rPr lang="en-US" sz="2200" b="1" dirty="0">
                <a:latin typeface="Arial" panose="020B0604020202020204" pitchFamily="34" charset="0"/>
                <a:cs typeface="Arial" panose="020B0604020202020204" pitchFamily="34" charset="0"/>
              </a:rPr>
              <a:t>AND </a:t>
            </a:r>
            <a:endParaRPr lang="en-US" sz="2200" dirty="0">
              <a:latin typeface="Arial" panose="020B0604020202020204" pitchFamily="34" charset="0"/>
              <a:cs typeface="Arial" panose="020B0604020202020204" pitchFamily="34" charset="0"/>
            </a:endParaRPr>
          </a:p>
          <a:p>
            <a:pPr marL="914400" lvl="1">
              <a:spcBef>
                <a:spcPts val="0"/>
              </a:spcBef>
              <a:spcAft>
                <a:spcPts val="1800"/>
              </a:spcAft>
            </a:pPr>
            <a:r>
              <a:rPr lang="en-US" sz="2200" dirty="0">
                <a:latin typeface="Arial" panose="020B0604020202020204" pitchFamily="34" charset="0"/>
                <a:cs typeface="Arial" panose="020B0604020202020204" pitchFamily="34" charset="0"/>
              </a:rPr>
              <a:t>Is more than 50 percent dependent upon employee</a:t>
            </a:r>
          </a:p>
        </p:txBody>
      </p:sp>
    </p:spTree>
    <p:extLst>
      <p:ext uri="{BB962C8B-B14F-4D97-AF65-F5344CB8AC3E}">
        <p14:creationId xmlns:p14="http://schemas.microsoft.com/office/powerpoint/2010/main" val="55454823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4800" y="304800"/>
            <a:ext cx="8077200" cy="838200"/>
          </a:xfrm>
        </p:spPr>
        <p:txBody>
          <a:bodyPr/>
          <a:lstStyle/>
          <a:p>
            <a:br>
              <a:rPr lang="en-US" sz="4400" b="1" dirty="0">
                <a:latin typeface="Arial" panose="020B0604020202020204" pitchFamily="34" charset="0"/>
                <a:cs typeface="Arial" panose="020B0604020202020204" pitchFamily="34" charset="0"/>
              </a:rPr>
            </a:br>
            <a:r>
              <a:rPr lang="en-US" b="1" dirty="0">
                <a:latin typeface="Arial" panose="020B0604020202020204" pitchFamily="34" charset="0"/>
                <a:cs typeface="Arial" panose="020B0604020202020204" pitchFamily="34" charset="0"/>
              </a:rPr>
              <a:t>PCR Annual Recertification</a:t>
            </a:r>
          </a:p>
        </p:txBody>
      </p:sp>
      <p:sp>
        <p:nvSpPr>
          <p:cNvPr id="2" name="Content Placeholder 1"/>
          <p:cNvSpPr>
            <a:spLocks noGrp="1"/>
          </p:cNvSpPr>
          <p:nvPr>
            <p:ph idx="1"/>
          </p:nvPr>
        </p:nvSpPr>
        <p:spPr>
          <a:xfrm>
            <a:off x="152400" y="1524000"/>
            <a:ext cx="8763000" cy="4648200"/>
          </a:xfrm>
        </p:spPr>
        <p:txBody>
          <a:bodyPr anchor="t" anchorCtr="0">
            <a:noAutofit/>
          </a:bodyPr>
          <a:lstStyle/>
          <a:p>
            <a:pPr>
              <a:buFont typeface="Arial" panose="020B0604020202020204" pitchFamily="34" charset="0"/>
              <a:buChar char="•"/>
            </a:pPr>
            <a:r>
              <a:rPr lang="en-US" sz="2400" dirty="0">
                <a:effectLst/>
                <a:latin typeface="Arial" panose="020B0604020202020204" pitchFamily="34" charset="0"/>
                <a:cs typeface="Arial" panose="020B0604020202020204" pitchFamily="34" charset="0"/>
              </a:rPr>
              <a:t>Annual Recertification </a:t>
            </a:r>
            <a:r>
              <a:rPr lang="en-US" sz="2400" u="sng" dirty="0">
                <a:effectLst/>
                <a:latin typeface="Arial" panose="020B0604020202020204" pitchFamily="34" charset="0"/>
                <a:cs typeface="Arial" panose="020B0604020202020204" pitchFamily="34" charset="0"/>
              </a:rPr>
              <a:t>Required</a:t>
            </a:r>
            <a:r>
              <a:rPr lang="en-US" sz="2400" dirty="0">
                <a:effectLst/>
                <a:latin typeface="Arial" panose="020B0604020202020204" pitchFamily="34" charset="0"/>
                <a:cs typeface="Arial" panose="020B0604020202020204" pitchFamily="34" charset="0"/>
              </a:rPr>
              <a:t> (Circular Letter  600-008-15)</a:t>
            </a:r>
          </a:p>
          <a:p>
            <a:pPr marL="114300" indent="0">
              <a:spcAft>
                <a:spcPts val="800"/>
              </a:spcAft>
              <a:buNone/>
            </a:pPr>
            <a:endParaRPr lang="en-US" sz="1200" dirty="0">
              <a:effectLst/>
              <a:latin typeface="Arial" panose="020B0604020202020204" pitchFamily="34" charset="0"/>
              <a:cs typeface="Arial" panose="020B0604020202020204" pitchFamily="34" charset="0"/>
            </a:endParaRPr>
          </a:p>
          <a:p>
            <a:pPr marL="914400" lvl="1">
              <a:spcAft>
                <a:spcPts val="800"/>
              </a:spcAft>
              <a:buFont typeface="Arial" panose="020B0604020202020204" pitchFamily="34" charset="0"/>
              <a:buChar char="•"/>
            </a:pPr>
            <a:r>
              <a:rPr lang="en-US" dirty="0">
                <a:effectLst/>
                <a:latin typeface="Arial" panose="020B0604020202020204" pitchFamily="34" charset="0"/>
                <a:cs typeface="Arial" panose="020B0604020202020204" pitchFamily="34" charset="0"/>
              </a:rPr>
              <a:t>Employee must submit </a:t>
            </a:r>
            <a:r>
              <a:rPr lang="en-US" dirty="0">
                <a:latin typeface="Arial" panose="020B0604020202020204" pitchFamily="34" charset="0"/>
                <a:cs typeface="Arial" panose="020B0604020202020204" pitchFamily="34" charset="0"/>
              </a:rPr>
              <a:t>a new a</a:t>
            </a:r>
            <a:r>
              <a:rPr lang="en-US" dirty="0">
                <a:effectLst/>
                <a:latin typeface="Arial" panose="020B0604020202020204" pitchFamily="34" charset="0"/>
                <a:cs typeface="Arial" panose="020B0604020202020204" pitchFamily="34" charset="0"/>
              </a:rPr>
              <a:t>ffidavit (HBD-40) and documentation showing </a:t>
            </a:r>
            <a:r>
              <a:rPr lang="en-US" u="sng" dirty="0">
                <a:effectLst/>
                <a:latin typeface="Arial" panose="020B0604020202020204" pitchFamily="34" charset="0"/>
                <a:cs typeface="Arial" panose="020B0604020202020204" pitchFamily="34" charset="0"/>
              </a:rPr>
              <a:t>current</a:t>
            </a:r>
            <a:r>
              <a:rPr lang="en-US" dirty="0">
                <a:effectLst/>
                <a:latin typeface="Arial" panose="020B0604020202020204" pitchFamily="34" charset="0"/>
                <a:cs typeface="Arial" panose="020B0604020202020204" pitchFamily="34" charset="0"/>
              </a:rPr>
              <a:t> parent-child relationship</a:t>
            </a:r>
          </a:p>
          <a:p>
            <a:pPr marL="914400" lvl="1" indent="0">
              <a:spcAft>
                <a:spcPts val="800"/>
              </a:spcAft>
              <a:buNone/>
            </a:pPr>
            <a:endParaRPr lang="en-US" sz="1500" dirty="0">
              <a:effectLst/>
              <a:latin typeface="Arial" panose="020B0604020202020204" pitchFamily="34" charset="0"/>
              <a:cs typeface="Arial" panose="020B0604020202020204" pitchFamily="34" charset="0"/>
            </a:endParaRPr>
          </a:p>
          <a:p>
            <a:pPr marL="914400" lvl="1">
              <a:spcAft>
                <a:spcPts val="800"/>
              </a:spcAft>
              <a:buFont typeface="Arial" panose="020B0604020202020204" pitchFamily="34" charset="0"/>
              <a:buChar char="•"/>
            </a:pPr>
            <a:r>
              <a:rPr lang="en-US" dirty="0">
                <a:effectLst/>
                <a:latin typeface="Arial" panose="020B0604020202020204" pitchFamily="34" charset="0"/>
                <a:cs typeface="Arial" panose="020B0604020202020204" pitchFamily="34" charset="0"/>
              </a:rPr>
              <a:t>HR Manager and Health Benefits Officer must sign Affidavit</a:t>
            </a:r>
          </a:p>
          <a:p>
            <a:pPr marL="685800" lvl="1" indent="0">
              <a:spcAft>
                <a:spcPts val="800"/>
              </a:spcAft>
              <a:buNone/>
            </a:pPr>
            <a:endParaRPr lang="en-US" sz="1000" dirty="0">
              <a:effectLst/>
              <a:latin typeface="Arial" panose="020B0604020202020204" pitchFamily="34" charset="0"/>
              <a:cs typeface="Arial" panose="020B0604020202020204" pitchFamily="34" charset="0"/>
            </a:endParaRPr>
          </a:p>
          <a:p>
            <a:pPr marL="914400" lvl="1">
              <a:spcAft>
                <a:spcPts val="800"/>
              </a:spcAft>
              <a:buFont typeface="Arial" panose="020B0604020202020204" pitchFamily="34" charset="0"/>
              <a:buChar char="•"/>
            </a:pPr>
            <a:r>
              <a:rPr lang="en-US" dirty="0">
                <a:latin typeface="Arial" panose="020B0604020202020204" pitchFamily="34" charset="0"/>
                <a:cs typeface="Arial" panose="020B0604020202020204" pitchFamily="34" charset="0"/>
              </a:rPr>
              <a:t>CalHR Form 781</a:t>
            </a:r>
            <a:endParaRPr lang="en-US"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3927997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715962"/>
          </a:xfrm>
        </p:spPr>
        <p:txBody>
          <a:bodyPr/>
          <a:lstStyle/>
          <a:p>
            <a:br>
              <a:rPr lang="en-US" sz="4400" b="1" dirty="0">
                <a:solidFill>
                  <a:srgbClr val="242852"/>
                </a:solidFill>
                <a:latin typeface="Arial" panose="020B0604020202020204" pitchFamily="34" charset="0"/>
                <a:cs typeface="Arial" panose="020B0604020202020204" pitchFamily="34" charset="0"/>
              </a:rPr>
            </a:br>
            <a:r>
              <a:rPr lang="en-US" b="1" dirty="0">
                <a:solidFill>
                  <a:schemeClr val="bg2">
                    <a:lumMod val="50000"/>
                  </a:schemeClr>
                </a:solidFill>
                <a:latin typeface="Arial" panose="020B0604020202020204" pitchFamily="34" charset="0"/>
                <a:cs typeface="Arial" panose="020B0604020202020204" pitchFamily="34" charset="0"/>
              </a:rPr>
              <a:t>PCR Discussion 1</a:t>
            </a:r>
            <a:endParaRPr lang="en-US" dirty="0">
              <a:solidFill>
                <a:schemeClr val="bg2">
                  <a:lumMod val="50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381000" y="1143000"/>
            <a:ext cx="7848600" cy="5334000"/>
          </a:xfrm>
        </p:spPr>
        <p:txBody>
          <a:bodyPr>
            <a:normAutofit/>
          </a:bodyPr>
          <a:lstStyle/>
          <a:p>
            <a:pPr marL="0" indent="0" algn="ctr">
              <a:spcBef>
                <a:spcPts val="0"/>
              </a:spcBef>
              <a:buNone/>
            </a:pPr>
            <a:endParaRPr lang="en-US" sz="2800" dirty="0">
              <a:solidFill>
                <a:prstClr val="black"/>
              </a:solidFill>
              <a:latin typeface="Arial" panose="020B0604020202020204" pitchFamily="34" charset="0"/>
              <a:cs typeface="Arial" panose="020B0604020202020204" pitchFamily="34" charset="0"/>
            </a:endParaRPr>
          </a:p>
          <a:p>
            <a:pPr marL="0" indent="0" algn="ctr">
              <a:spcBef>
                <a:spcPts val="600"/>
              </a:spcBef>
              <a:buNone/>
            </a:pPr>
            <a:r>
              <a:rPr lang="en-US" dirty="0">
                <a:solidFill>
                  <a:prstClr val="black"/>
                </a:solidFill>
                <a:latin typeface="Arial" panose="020B0604020202020204" pitchFamily="34" charset="0"/>
                <a:cs typeface="Arial" panose="020B0604020202020204" pitchFamily="34" charset="0"/>
              </a:rPr>
              <a:t>In May 2018, Sandy Playa enrolled Annie Palmer, her daughter’s 12 year-old friend, as a PCR dependent.  In 2019, Ms. Playa provides you with documents during her birth month of December to recertify Annie.  The documents are listed on the next slide.  Would you recertify Annie as Ms. Playa’s PCR dependent?</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307599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7620000" cy="792162"/>
          </a:xfrm>
        </p:spPr>
        <p:txBody>
          <a:bodyPr/>
          <a:lstStyle/>
          <a:p>
            <a:r>
              <a:rPr lang="en-US" b="1" dirty="0">
                <a:solidFill>
                  <a:schemeClr val="bg2">
                    <a:lumMod val="50000"/>
                  </a:schemeClr>
                </a:solidFill>
                <a:latin typeface="Arial" panose="020B0604020202020204" pitchFamily="34" charset="0"/>
                <a:cs typeface="Arial" panose="020B0604020202020204" pitchFamily="34" charset="0"/>
              </a:rPr>
              <a:t>PCR Discussion 2</a:t>
            </a:r>
            <a:endParaRPr lang="en-US" dirty="0">
              <a:solidFill>
                <a:schemeClr val="bg2">
                  <a:lumMod val="50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1371600"/>
            <a:ext cx="7620000" cy="5257800"/>
          </a:xfrm>
        </p:spPr>
        <p:txBody>
          <a:bodyPr>
            <a:normAutofit/>
          </a:bodyPr>
          <a:lstStyle/>
          <a:p>
            <a:pPr marL="0" lvl="0" indent="0">
              <a:lnSpc>
                <a:spcPct val="150000"/>
              </a:lnSpc>
              <a:spcBef>
                <a:spcPts val="0"/>
              </a:spcBef>
              <a:buClr>
                <a:srgbClr val="629DD1"/>
              </a:buClr>
              <a:buNone/>
            </a:pPr>
            <a:r>
              <a:rPr lang="en-US" sz="2400" dirty="0">
                <a:solidFill>
                  <a:prstClr val="black"/>
                </a:solidFill>
                <a:latin typeface="Arial" panose="020B0604020202020204" pitchFamily="34" charset="0"/>
                <a:cs typeface="Arial" panose="020B0604020202020204" pitchFamily="34" charset="0"/>
              </a:rPr>
              <a:t>Sandy Playa provides you the following documents: </a:t>
            </a:r>
          </a:p>
          <a:p>
            <a:pPr lvl="0" indent="-342900">
              <a:lnSpc>
                <a:spcPct val="150000"/>
              </a:lnSpc>
              <a:spcBef>
                <a:spcPts val="0"/>
              </a:spcBef>
            </a:pPr>
            <a:r>
              <a:rPr lang="en-US" sz="2400" dirty="0">
                <a:solidFill>
                  <a:prstClr val="black"/>
                </a:solidFill>
                <a:latin typeface="Arial" panose="020B0604020202020204" pitchFamily="34" charset="0"/>
                <a:cs typeface="Arial" panose="020B0604020202020204" pitchFamily="34" charset="0"/>
              </a:rPr>
              <a:t>Middle school emergency contact information with Sandy as the primary contact</a:t>
            </a:r>
          </a:p>
          <a:p>
            <a:pPr lvl="0" indent="-342900">
              <a:lnSpc>
                <a:spcPct val="150000"/>
              </a:lnSpc>
              <a:spcBef>
                <a:spcPts val="0"/>
              </a:spcBef>
            </a:pPr>
            <a:r>
              <a:rPr lang="en-US" sz="2400" dirty="0">
                <a:solidFill>
                  <a:prstClr val="black"/>
                </a:solidFill>
                <a:latin typeface="Arial" panose="020B0604020202020204" pitchFamily="34" charset="0"/>
                <a:cs typeface="Arial" panose="020B0604020202020204" pitchFamily="34" charset="0"/>
              </a:rPr>
              <a:t>2018/19 school year documents showing Annie’s residence is that of Sandy’s</a:t>
            </a:r>
          </a:p>
          <a:p>
            <a:pPr lvl="0" indent="-342900">
              <a:lnSpc>
                <a:spcPct val="150000"/>
              </a:lnSpc>
              <a:spcBef>
                <a:spcPts val="0"/>
              </a:spcBef>
            </a:pPr>
            <a:r>
              <a:rPr lang="en-US" sz="2400" dirty="0">
                <a:solidFill>
                  <a:prstClr val="black"/>
                </a:solidFill>
                <a:latin typeface="Arial" panose="020B0604020202020204" pitchFamily="34" charset="0"/>
                <a:cs typeface="Arial" panose="020B0604020202020204" pitchFamily="34" charset="0"/>
              </a:rPr>
              <a:t>Weekly Safeway and Target receipts for groceries, clothing, and other necessities</a:t>
            </a:r>
          </a:p>
          <a:p>
            <a:pPr marL="114300" indent="0">
              <a:buNone/>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185500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184150" y="541338"/>
            <a:ext cx="8763000" cy="792162"/>
          </a:xfrm>
        </p:spPr>
        <p:txBody>
          <a:bodyPr/>
          <a:lstStyle/>
          <a:p>
            <a:r>
              <a:rPr lang="en-US" sz="4000" b="1" dirty="0">
                <a:latin typeface="Arial" panose="020B0604020202020204" pitchFamily="34" charset="0"/>
                <a:cs typeface="Arial" panose="020B0604020202020204" pitchFamily="34" charset="0"/>
              </a:rPr>
              <a:t>Dependent Re-Verification (DRV) 1</a:t>
            </a:r>
          </a:p>
        </p:txBody>
      </p:sp>
      <p:sp>
        <p:nvSpPr>
          <p:cNvPr id="5" name="Content Placeholder 2"/>
          <p:cNvSpPr>
            <a:spLocks noGrp="1"/>
          </p:cNvSpPr>
          <p:nvPr>
            <p:ph idx="1"/>
          </p:nvPr>
        </p:nvSpPr>
        <p:spPr>
          <a:xfrm>
            <a:off x="381000" y="1524000"/>
            <a:ext cx="8382000" cy="838200"/>
          </a:xfrm>
        </p:spPr>
        <p:txBody>
          <a:bodyPr/>
          <a:lstStyle/>
          <a:p>
            <a:pPr marL="0" indent="0">
              <a:buClr>
                <a:schemeClr val="accent1"/>
              </a:buClr>
              <a:buNone/>
            </a:pPr>
            <a:r>
              <a:rPr lang="en-US" sz="2400" dirty="0">
                <a:latin typeface="Arial" panose="020B0604020202020204" pitchFamily="34" charset="0"/>
                <a:cs typeface="Arial" panose="020B0604020202020204" pitchFamily="34" charset="0"/>
              </a:rPr>
              <a:t>The eligibility of dependents will be re-verified once every three years, based on the employee's birth month. </a:t>
            </a:r>
          </a:p>
        </p:txBody>
      </p:sp>
      <p:graphicFrame>
        <p:nvGraphicFramePr>
          <p:cNvPr id="6" name="Table 5" descr="The eligibility of dependents will be re-verified once every three years, based on the employee's birth month. &#10;&#10;Reverification Years and coordinating employee birth months:&#10;&#10;2018 - April, July, October&#10;&#10;2019 - February, May, August, November&#10;2020 - March, June, September, December&#10;&#10;2021 - January, April, July, October&#10;&#10;2022 - February, may, August, November&#10;&#10;2023 - March, June, September, December&#10;" title="Dependent Re-Verification (DRV) 1"/>
          <p:cNvGraphicFramePr>
            <a:graphicFrameLocks noGrp="1"/>
          </p:cNvGraphicFramePr>
          <p:nvPr>
            <p:extLst>
              <p:ext uri="{D42A27DB-BD31-4B8C-83A1-F6EECF244321}">
                <p14:modId xmlns:p14="http://schemas.microsoft.com/office/powerpoint/2010/main" val="1697321440"/>
              </p:ext>
            </p:extLst>
          </p:nvPr>
        </p:nvGraphicFramePr>
        <p:xfrm>
          <a:off x="184150" y="2743200"/>
          <a:ext cx="8763001" cy="3157946"/>
        </p:xfrm>
        <a:graphic>
          <a:graphicData uri="http://schemas.openxmlformats.org/drawingml/2006/table">
            <a:tbl>
              <a:tblPr firstRow="1" bandRow="1">
                <a:tableStyleId>{5940675A-B579-460E-94D1-54222C63F5DA}</a:tableStyleId>
              </a:tblPr>
              <a:tblGrid>
                <a:gridCol w="2711450">
                  <a:extLst>
                    <a:ext uri="{9D8B030D-6E8A-4147-A177-3AD203B41FA5}">
                      <a16:colId xmlns:a16="http://schemas.microsoft.com/office/drawing/2014/main" val="20000"/>
                    </a:ext>
                  </a:extLst>
                </a:gridCol>
                <a:gridCol w="1066800">
                  <a:extLst>
                    <a:ext uri="{9D8B030D-6E8A-4147-A177-3AD203B41FA5}">
                      <a16:colId xmlns:a16="http://schemas.microsoft.com/office/drawing/2014/main" val="20001"/>
                    </a:ext>
                  </a:extLst>
                </a:gridCol>
                <a:gridCol w="990600">
                  <a:extLst>
                    <a:ext uri="{9D8B030D-6E8A-4147-A177-3AD203B41FA5}">
                      <a16:colId xmlns:a16="http://schemas.microsoft.com/office/drawing/2014/main" val="20002"/>
                    </a:ext>
                  </a:extLst>
                </a:gridCol>
                <a:gridCol w="990600">
                  <a:extLst>
                    <a:ext uri="{9D8B030D-6E8A-4147-A177-3AD203B41FA5}">
                      <a16:colId xmlns:a16="http://schemas.microsoft.com/office/drawing/2014/main" val="20003"/>
                    </a:ext>
                  </a:extLst>
                </a:gridCol>
                <a:gridCol w="990600">
                  <a:extLst>
                    <a:ext uri="{9D8B030D-6E8A-4147-A177-3AD203B41FA5}">
                      <a16:colId xmlns:a16="http://schemas.microsoft.com/office/drawing/2014/main" val="20004"/>
                    </a:ext>
                  </a:extLst>
                </a:gridCol>
                <a:gridCol w="990600">
                  <a:extLst>
                    <a:ext uri="{9D8B030D-6E8A-4147-A177-3AD203B41FA5}">
                      <a16:colId xmlns:a16="http://schemas.microsoft.com/office/drawing/2014/main" val="20005"/>
                    </a:ext>
                  </a:extLst>
                </a:gridCol>
                <a:gridCol w="1022351">
                  <a:extLst>
                    <a:ext uri="{9D8B030D-6E8A-4147-A177-3AD203B41FA5}">
                      <a16:colId xmlns:a16="http://schemas.microsoft.com/office/drawing/2014/main" val="20006"/>
                    </a:ext>
                  </a:extLst>
                </a:gridCol>
              </a:tblGrid>
              <a:tr h="636814">
                <a:tc>
                  <a:txBody>
                    <a:bodyPr/>
                    <a:lstStyle/>
                    <a:p>
                      <a:pPr algn="ctr"/>
                      <a:r>
                        <a:rPr lang="en-US" sz="2400" b="1" dirty="0">
                          <a:solidFill>
                            <a:schemeClr val="bg1"/>
                          </a:solidFill>
                          <a:latin typeface="Arial" panose="020B0604020202020204" pitchFamily="34" charset="0"/>
                          <a:cs typeface="Arial" panose="020B0604020202020204" pitchFamily="34" charset="0"/>
                        </a:rPr>
                        <a:t>Re-Verification Year</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2">
                        <a:lumMod val="50000"/>
                      </a:schemeClr>
                    </a:solidFill>
                  </a:tcPr>
                </a:tc>
                <a:tc>
                  <a:txBody>
                    <a:bodyPr/>
                    <a:lstStyle/>
                    <a:p>
                      <a:pPr algn="ctr"/>
                      <a:r>
                        <a:rPr lang="en-US" sz="2400" b="1" dirty="0">
                          <a:solidFill>
                            <a:schemeClr val="bg1"/>
                          </a:solidFill>
                          <a:latin typeface="Arial" panose="020B0604020202020204" pitchFamily="34" charset="0"/>
                          <a:cs typeface="Arial" panose="020B0604020202020204" pitchFamily="34" charset="0"/>
                        </a:rPr>
                        <a:t>2018</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2">
                        <a:lumMod val="50000"/>
                      </a:schemeClr>
                    </a:solidFill>
                  </a:tcPr>
                </a:tc>
                <a:tc>
                  <a:txBody>
                    <a:bodyPr/>
                    <a:lstStyle/>
                    <a:p>
                      <a:pPr algn="ctr"/>
                      <a:r>
                        <a:rPr lang="en-US" sz="2400" b="1" dirty="0">
                          <a:solidFill>
                            <a:schemeClr val="bg1"/>
                          </a:solidFill>
                          <a:latin typeface="Arial" panose="020B0604020202020204" pitchFamily="34" charset="0"/>
                          <a:cs typeface="Arial" panose="020B0604020202020204" pitchFamily="34" charset="0"/>
                        </a:rPr>
                        <a:t>2019</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2">
                        <a:lumMod val="50000"/>
                      </a:schemeClr>
                    </a:solidFill>
                  </a:tcPr>
                </a:tc>
                <a:tc>
                  <a:txBody>
                    <a:bodyPr/>
                    <a:lstStyle/>
                    <a:p>
                      <a:pPr algn="ctr"/>
                      <a:r>
                        <a:rPr lang="en-US" sz="2400" b="1" dirty="0">
                          <a:solidFill>
                            <a:schemeClr val="bg1"/>
                          </a:solidFill>
                          <a:latin typeface="Arial" panose="020B0604020202020204" pitchFamily="34" charset="0"/>
                          <a:cs typeface="Arial" panose="020B0604020202020204" pitchFamily="34" charset="0"/>
                        </a:rPr>
                        <a:t>2020</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2">
                        <a:lumMod val="50000"/>
                      </a:schemeClr>
                    </a:solidFill>
                  </a:tcPr>
                </a:tc>
                <a:tc>
                  <a:txBody>
                    <a:bodyPr/>
                    <a:lstStyle/>
                    <a:p>
                      <a:pPr algn="ctr"/>
                      <a:r>
                        <a:rPr lang="en-US" sz="2400" b="1" dirty="0">
                          <a:solidFill>
                            <a:schemeClr val="bg1"/>
                          </a:solidFill>
                          <a:latin typeface="Arial" panose="020B0604020202020204" pitchFamily="34" charset="0"/>
                          <a:cs typeface="Arial" panose="020B0604020202020204" pitchFamily="34" charset="0"/>
                        </a:rPr>
                        <a:t>2021</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2">
                        <a:lumMod val="50000"/>
                      </a:schemeClr>
                    </a:solidFill>
                  </a:tcPr>
                </a:tc>
                <a:tc>
                  <a:txBody>
                    <a:bodyPr/>
                    <a:lstStyle/>
                    <a:p>
                      <a:pPr algn="ctr"/>
                      <a:r>
                        <a:rPr lang="en-US" sz="2400" b="1" dirty="0">
                          <a:solidFill>
                            <a:schemeClr val="bg1"/>
                          </a:solidFill>
                          <a:latin typeface="Arial" panose="020B0604020202020204" pitchFamily="34" charset="0"/>
                          <a:cs typeface="Arial" panose="020B0604020202020204" pitchFamily="34" charset="0"/>
                        </a:rPr>
                        <a:t>2022</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2">
                        <a:lumMod val="50000"/>
                      </a:schemeClr>
                    </a:solidFill>
                  </a:tcPr>
                </a:tc>
                <a:tc>
                  <a:txBody>
                    <a:bodyPr/>
                    <a:lstStyle/>
                    <a:p>
                      <a:pPr algn="ctr"/>
                      <a:r>
                        <a:rPr lang="en-US" sz="2400" b="1" dirty="0">
                          <a:solidFill>
                            <a:schemeClr val="bg1"/>
                          </a:solidFill>
                          <a:latin typeface="Arial" panose="020B0604020202020204" pitchFamily="34" charset="0"/>
                          <a:cs typeface="Arial" panose="020B0604020202020204" pitchFamily="34" charset="0"/>
                        </a:rPr>
                        <a:t>2023</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2">
                        <a:lumMod val="50000"/>
                      </a:schemeClr>
                    </a:solidFill>
                  </a:tcPr>
                </a:tc>
                <a:extLst>
                  <a:ext uri="{0D108BD9-81ED-4DB2-BD59-A6C34878D82A}">
                    <a16:rowId xmlns:a16="http://schemas.microsoft.com/office/drawing/2014/main" val="10001"/>
                  </a:ext>
                </a:extLst>
              </a:tr>
              <a:tr h="2334986">
                <a:tc>
                  <a:txBody>
                    <a:bodyPr/>
                    <a:lstStyle/>
                    <a:p>
                      <a:pPr algn="ctr"/>
                      <a:r>
                        <a:rPr lang="en-US" sz="2400" dirty="0">
                          <a:latin typeface="Arial" panose="020B0604020202020204" pitchFamily="34" charset="0"/>
                          <a:cs typeface="Arial" panose="020B0604020202020204" pitchFamily="34" charset="0"/>
                        </a:rPr>
                        <a:t>Employee Birth Month</a:t>
                      </a:r>
                      <a:endParaRPr lang="en-US" sz="2400" b="1" dirty="0">
                        <a:latin typeface="Arial" panose="020B0604020202020204" pitchFamily="34" charset="0"/>
                        <a:cs typeface="Arial" panose="020B0604020202020204" pitchFamily="34" charset="0"/>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endParaRPr lang="en-US" sz="2400" dirty="0">
                        <a:latin typeface="Arial" panose="020B0604020202020204" pitchFamily="34" charset="0"/>
                        <a:cs typeface="Arial" panose="020B0604020202020204" pitchFamily="34" charset="0"/>
                      </a:endParaRPr>
                    </a:p>
                    <a:p>
                      <a:pPr algn="ctr"/>
                      <a:r>
                        <a:rPr lang="en-US" sz="2400" dirty="0">
                          <a:latin typeface="Arial" panose="020B0604020202020204" pitchFamily="34" charset="0"/>
                          <a:cs typeface="Arial" panose="020B0604020202020204" pitchFamily="34" charset="0"/>
                        </a:rPr>
                        <a:t>Apr</a:t>
                      </a:r>
                    </a:p>
                    <a:p>
                      <a:pPr algn="ctr"/>
                      <a:r>
                        <a:rPr lang="en-US" sz="2400" dirty="0">
                          <a:latin typeface="Arial" panose="020B0604020202020204" pitchFamily="34" charset="0"/>
                          <a:cs typeface="Arial" panose="020B0604020202020204" pitchFamily="34" charset="0"/>
                        </a:rPr>
                        <a:t>Jul</a:t>
                      </a:r>
                    </a:p>
                    <a:p>
                      <a:pPr algn="ctr"/>
                      <a:r>
                        <a:rPr lang="en-US" sz="2400" dirty="0">
                          <a:latin typeface="Arial" panose="020B0604020202020204" pitchFamily="34" charset="0"/>
                          <a:cs typeface="Arial" panose="020B0604020202020204" pitchFamily="34" charset="0"/>
                        </a:rPr>
                        <a:t>Oct</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sz="2400" dirty="0">
                          <a:latin typeface="Arial" panose="020B0604020202020204" pitchFamily="34" charset="0"/>
                          <a:cs typeface="Arial" panose="020B0604020202020204" pitchFamily="34" charset="0"/>
                        </a:rPr>
                        <a:t>Feb</a:t>
                      </a:r>
                    </a:p>
                    <a:p>
                      <a:pPr algn="ctr"/>
                      <a:r>
                        <a:rPr lang="en-US" sz="2400" dirty="0">
                          <a:latin typeface="Arial" panose="020B0604020202020204" pitchFamily="34" charset="0"/>
                          <a:cs typeface="Arial" panose="020B0604020202020204" pitchFamily="34" charset="0"/>
                        </a:rPr>
                        <a:t>May</a:t>
                      </a:r>
                    </a:p>
                    <a:p>
                      <a:pPr algn="ctr"/>
                      <a:r>
                        <a:rPr lang="en-US" sz="2400" dirty="0">
                          <a:latin typeface="Arial" panose="020B0604020202020204" pitchFamily="34" charset="0"/>
                          <a:cs typeface="Arial" panose="020B0604020202020204" pitchFamily="34" charset="0"/>
                        </a:rPr>
                        <a:t>Aug</a:t>
                      </a:r>
                    </a:p>
                    <a:p>
                      <a:pPr algn="ctr"/>
                      <a:r>
                        <a:rPr lang="en-US" sz="2400" dirty="0">
                          <a:latin typeface="Arial" panose="020B0604020202020204" pitchFamily="34" charset="0"/>
                          <a:cs typeface="Arial" panose="020B0604020202020204" pitchFamily="34" charset="0"/>
                        </a:rPr>
                        <a:t>Nov</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sz="2400" dirty="0">
                          <a:latin typeface="Arial" panose="020B0604020202020204" pitchFamily="34" charset="0"/>
                          <a:cs typeface="Arial" panose="020B0604020202020204" pitchFamily="34" charset="0"/>
                        </a:rPr>
                        <a:t>Mar</a:t>
                      </a:r>
                    </a:p>
                    <a:p>
                      <a:pPr algn="ctr"/>
                      <a:r>
                        <a:rPr lang="en-US" sz="2400" dirty="0">
                          <a:latin typeface="Arial" panose="020B0604020202020204" pitchFamily="34" charset="0"/>
                          <a:cs typeface="Arial" panose="020B0604020202020204" pitchFamily="34" charset="0"/>
                        </a:rPr>
                        <a:t>Jun</a:t>
                      </a:r>
                    </a:p>
                    <a:p>
                      <a:pPr algn="ctr"/>
                      <a:r>
                        <a:rPr lang="en-US" sz="2400" dirty="0">
                          <a:latin typeface="Arial" panose="020B0604020202020204" pitchFamily="34" charset="0"/>
                          <a:cs typeface="Arial" panose="020B0604020202020204" pitchFamily="34" charset="0"/>
                        </a:rPr>
                        <a:t>Sep</a:t>
                      </a:r>
                    </a:p>
                    <a:p>
                      <a:pPr algn="ctr"/>
                      <a:r>
                        <a:rPr lang="en-US" sz="2400" dirty="0">
                          <a:latin typeface="Arial" panose="020B0604020202020204" pitchFamily="34" charset="0"/>
                          <a:cs typeface="Arial" panose="020B0604020202020204" pitchFamily="34" charset="0"/>
                        </a:rPr>
                        <a:t>Dec</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sz="2400" dirty="0">
                          <a:latin typeface="Arial" panose="020B0604020202020204" pitchFamily="34" charset="0"/>
                          <a:cs typeface="Arial" panose="020B0604020202020204" pitchFamily="34" charset="0"/>
                        </a:rPr>
                        <a:t>Jan</a:t>
                      </a:r>
                    </a:p>
                    <a:p>
                      <a:pPr algn="ctr"/>
                      <a:r>
                        <a:rPr lang="en-US" sz="2400" dirty="0">
                          <a:latin typeface="Arial" panose="020B0604020202020204" pitchFamily="34" charset="0"/>
                          <a:cs typeface="Arial" panose="020B0604020202020204" pitchFamily="34" charset="0"/>
                        </a:rPr>
                        <a:t>Apr</a:t>
                      </a:r>
                    </a:p>
                    <a:p>
                      <a:pPr algn="ctr"/>
                      <a:r>
                        <a:rPr lang="en-US" sz="2400" dirty="0">
                          <a:latin typeface="Arial" panose="020B0604020202020204" pitchFamily="34" charset="0"/>
                          <a:cs typeface="Arial" panose="020B0604020202020204" pitchFamily="34" charset="0"/>
                        </a:rPr>
                        <a:t>Jul</a:t>
                      </a:r>
                    </a:p>
                    <a:p>
                      <a:pPr algn="ctr"/>
                      <a:r>
                        <a:rPr lang="en-US" sz="2400" dirty="0">
                          <a:latin typeface="Arial" panose="020B0604020202020204" pitchFamily="34" charset="0"/>
                          <a:cs typeface="Arial" panose="020B0604020202020204" pitchFamily="34" charset="0"/>
                        </a:rPr>
                        <a:t>Oct</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sz="2400" dirty="0">
                          <a:latin typeface="Arial" panose="020B0604020202020204" pitchFamily="34" charset="0"/>
                          <a:cs typeface="Arial" panose="020B0604020202020204" pitchFamily="34" charset="0"/>
                        </a:rPr>
                        <a:t>Feb</a:t>
                      </a:r>
                    </a:p>
                    <a:p>
                      <a:pPr algn="ctr"/>
                      <a:r>
                        <a:rPr lang="en-US" sz="2400" dirty="0">
                          <a:latin typeface="Arial" panose="020B0604020202020204" pitchFamily="34" charset="0"/>
                          <a:cs typeface="Arial" panose="020B0604020202020204" pitchFamily="34" charset="0"/>
                        </a:rPr>
                        <a:t>May</a:t>
                      </a:r>
                    </a:p>
                    <a:p>
                      <a:pPr algn="ctr"/>
                      <a:r>
                        <a:rPr lang="en-US" sz="2400" dirty="0">
                          <a:latin typeface="Arial" panose="020B0604020202020204" pitchFamily="34" charset="0"/>
                          <a:cs typeface="Arial" panose="020B0604020202020204" pitchFamily="34" charset="0"/>
                        </a:rPr>
                        <a:t>Aug</a:t>
                      </a:r>
                    </a:p>
                    <a:p>
                      <a:pPr algn="ctr"/>
                      <a:r>
                        <a:rPr lang="en-US" sz="2400" dirty="0">
                          <a:latin typeface="Arial" panose="020B0604020202020204" pitchFamily="34" charset="0"/>
                          <a:cs typeface="Arial" panose="020B0604020202020204" pitchFamily="34" charset="0"/>
                        </a:rPr>
                        <a:t>Nov</a:t>
                      </a:r>
                    </a:p>
                    <a:p>
                      <a:pPr algn="ctr"/>
                      <a:endParaRPr lang="en-US" sz="2400" dirty="0">
                        <a:latin typeface="Arial" panose="020B0604020202020204" pitchFamily="34" charset="0"/>
                        <a:cs typeface="Arial" panose="020B0604020202020204" pitchFamily="34" charset="0"/>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sz="2400" dirty="0">
                          <a:latin typeface="Arial" panose="020B0604020202020204" pitchFamily="34" charset="0"/>
                          <a:cs typeface="Arial" panose="020B0604020202020204" pitchFamily="34" charset="0"/>
                        </a:rPr>
                        <a:t>Mar</a:t>
                      </a:r>
                    </a:p>
                    <a:p>
                      <a:pPr algn="ctr"/>
                      <a:r>
                        <a:rPr lang="en-US" sz="2400" dirty="0">
                          <a:latin typeface="Arial" panose="020B0604020202020204" pitchFamily="34" charset="0"/>
                          <a:cs typeface="Arial" panose="020B0604020202020204" pitchFamily="34" charset="0"/>
                        </a:rPr>
                        <a:t>Jun</a:t>
                      </a:r>
                    </a:p>
                    <a:p>
                      <a:pPr algn="ctr"/>
                      <a:r>
                        <a:rPr lang="en-US" sz="2400" dirty="0">
                          <a:latin typeface="Arial" panose="020B0604020202020204" pitchFamily="34" charset="0"/>
                          <a:cs typeface="Arial" panose="020B0604020202020204" pitchFamily="34" charset="0"/>
                        </a:rPr>
                        <a:t>Sep</a:t>
                      </a:r>
                    </a:p>
                    <a:p>
                      <a:pPr algn="ctr"/>
                      <a:r>
                        <a:rPr lang="en-US" sz="2400" dirty="0">
                          <a:latin typeface="Arial" panose="020B0604020202020204" pitchFamily="34" charset="0"/>
                          <a:cs typeface="Arial" panose="020B0604020202020204" pitchFamily="34" charset="0"/>
                        </a:rPr>
                        <a:t>Dec</a:t>
                      </a:r>
                    </a:p>
                    <a:p>
                      <a:pPr algn="ctr"/>
                      <a:endParaRPr lang="en-US" sz="2400" dirty="0">
                        <a:latin typeface="Arial" panose="020B0604020202020204" pitchFamily="34" charset="0"/>
                        <a:cs typeface="Arial" panose="020B0604020202020204" pitchFamily="34" charset="0"/>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3010779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533400"/>
            <a:ext cx="8915400" cy="792162"/>
          </a:xfrm>
        </p:spPr>
        <p:txBody>
          <a:bodyPr/>
          <a:lstStyle/>
          <a:p>
            <a:r>
              <a:rPr lang="en-US" b="1" dirty="0">
                <a:latin typeface="Arial" panose="020B0604020202020204" pitchFamily="34" charset="0"/>
                <a:cs typeface="Arial" panose="020B0604020202020204" pitchFamily="34" charset="0"/>
              </a:rPr>
              <a:t>Dependent Re-Verification (DRV) 2</a:t>
            </a:r>
          </a:p>
        </p:txBody>
      </p:sp>
      <p:sp>
        <p:nvSpPr>
          <p:cNvPr id="4" name="Content Placeholder 2"/>
          <p:cNvSpPr>
            <a:spLocks noGrp="1"/>
          </p:cNvSpPr>
          <p:nvPr>
            <p:ph idx="1"/>
          </p:nvPr>
        </p:nvSpPr>
        <p:spPr>
          <a:xfrm>
            <a:off x="381000" y="1524000"/>
            <a:ext cx="8229600" cy="4389120"/>
          </a:xfrm>
        </p:spPr>
        <p:txBody>
          <a:bodyPr>
            <a:normAutofit fontScale="92500" lnSpcReduction="20000"/>
          </a:bodyPr>
          <a:lstStyle/>
          <a:p>
            <a:pPr marL="0" indent="0">
              <a:buNone/>
            </a:pPr>
            <a:r>
              <a:rPr lang="en-US" sz="2400" dirty="0">
                <a:latin typeface="Arial" panose="020B0604020202020204" pitchFamily="34" charset="0"/>
                <a:cs typeface="Arial" panose="020B0604020202020204" pitchFamily="34" charset="0"/>
              </a:rPr>
              <a:t>Government Code section 22843.1 </a:t>
            </a:r>
          </a:p>
          <a:p>
            <a:pPr marL="0" indent="0">
              <a:buNone/>
            </a:pPr>
            <a:r>
              <a:rPr lang="en-US" sz="2400" dirty="0">
                <a:latin typeface="Arial" panose="020B0604020202020204" pitchFamily="34" charset="0"/>
                <a:cs typeface="Arial" panose="020B0604020202020204" pitchFamily="34" charset="0"/>
              </a:rPr>
              <a:t>60 calendar days before the employee’s birth month, CalPERS will send a letter to the employee, providing:</a:t>
            </a:r>
          </a:p>
          <a:p>
            <a:pPr marL="0" indent="0">
              <a:buNone/>
            </a:pPr>
            <a:r>
              <a:rPr lang="en-US" sz="2400" dirty="0">
                <a:latin typeface="Arial" panose="020B0604020202020204" pitchFamily="34" charset="0"/>
                <a:cs typeface="Arial" panose="020B0604020202020204" pitchFamily="34" charset="0"/>
              </a:rPr>
              <a:t> </a:t>
            </a:r>
          </a:p>
          <a:p>
            <a:pPr lvl="2"/>
            <a:r>
              <a:rPr lang="en-US" sz="2400" dirty="0">
                <a:latin typeface="Arial" panose="020B0604020202020204" pitchFamily="34" charset="0"/>
                <a:cs typeface="Arial" panose="020B0604020202020204" pitchFamily="34" charset="0"/>
              </a:rPr>
              <a:t>The re-verification due date </a:t>
            </a:r>
          </a:p>
          <a:p>
            <a:pPr lvl="2"/>
            <a:r>
              <a:rPr lang="en-US" sz="2400" dirty="0">
                <a:latin typeface="Arial" panose="020B0604020202020204" pitchFamily="34" charset="0"/>
                <a:cs typeface="Arial" panose="020B0604020202020204" pitchFamily="34" charset="0"/>
              </a:rPr>
              <a:t>A list of the enrolled family members requiring re-verification</a:t>
            </a:r>
          </a:p>
          <a:p>
            <a:pPr lvl="2"/>
            <a:r>
              <a:rPr lang="en-US" sz="2400" dirty="0">
                <a:latin typeface="Arial" panose="020B0604020202020204" pitchFamily="34" charset="0"/>
                <a:cs typeface="Arial" panose="020B0604020202020204" pitchFamily="34" charset="0"/>
              </a:rPr>
              <a:t>A description of the acceptable re-verification documents</a:t>
            </a:r>
          </a:p>
          <a:p>
            <a:pPr lvl="2"/>
            <a:endParaRPr lang="en-US" sz="2400" b="1" dirty="0">
              <a:latin typeface="Arial" panose="020B0604020202020204" pitchFamily="34" charset="0"/>
              <a:cs typeface="Arial" panose="020B0604020202020204" pitchFamily="34" charset="0"/>
            </a:endParaRPr>
          </a:p>
          <a:p>
            <a:pPr marL="114300" indent="0">
              <a:buNone/>
            </a:pPr>
            <a:r>
              <a:rPr lang="en-US" sz="3200" b="1" dirty="0">
                <a:latin typeface="Arial" panose="020B0604020202020204" pitchFamily="34" charset="0"/>
                <a:cs typeface="Arial" panose="020B0604020202020204" pitchFamily="34" charset="0"/>
              </a:rPr>
              <a:t>Note: The HR office will not receive a copy of this letter.  </a:t>
            </a:r>
          </a:p>
          <a:p>
            <a:pPr lvl="2"/>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436525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533400"/>
            <a:ext cx="8915400" cy="792162"/>
          </a:xfrm>
        </p:spPr>
        <p:txBody>
          <a:bodyPr/>
          <a:lstStyle/>
          <a:p>
            <a:r>
              <a:rPr lang="en-US" b="1" dirty="0">
                <a:latin typeface="Arial" panose="020B0604020202020204" pitchFamily="34" charset="0"/>
                <a:cs typeface="Arial" panose="020B0604020202020204" pitchFamily="34" charset="0"/>
              </a:rPr>
              <a:t>Dependent Re-Verification (DRV) 3</a:t>
            </a:r>
          </a:p>
        </p:txBody>
      </p:sp>
      <p:sp>
        <p:nvSpPr>
          <p:cNvPr id="6" name="Content Placeholder 2"/>
          <p:cNvSpPr>
            <a:spLocks noGrp="1"/>
          </p:cNvSpPr>
          <p:nvPr>
            <p:ph idx="1"/>
          </p:nvPr>
        </p:nvSpPr>
        <p:spPr>
          <a:xfrm>
            <a:off x="457200" y="1600200"/>
            <a:ext cx="8382000" cy="4419600"/>
          </a:xfrm>
        </p:spPr>
        <p:txBody>
          <a:bodyPr/>
          <a:lstStyle/>
          <a:p>
            <a:pPr marL="0" indent="0">
              <a:buNone/>
            </a:pPr>
            <a:r>
              <a:rPr lang="en-US" sz="2400" b="1" dirty="0">
                <a:latin typeface="Arial" panose="020B0604020202020204" pitchFamily="34" charset="0"/>
                <a:cs typeface="Arial" panose="020B0604020202020204" pitchFamily="34" charset="0"/>
              </a:rPr>
              <a:t>Dependent Verification End Date Report</a:t>
            </a:r>
          </a:p>
          <a:p>
            <a:pPr marL="0" indent="0">
              <a:buNone/>
            </a:pPr>
            <a:endParaRPr lang="en-US" sz="2400" dirty="0">
              <a:latin typeface="Arial" panose="020B0604020202020204" pitchFamily="34" charset="0"/>
              <a:cs typeface="Arial" panose="020B0604020202020204" pitchFamily="34" charset="0"/>
            </a:endParaRPr>
          </a:p>
          <a:p>
            <a:pPr marL="0" indent="0">
              <a:buNone/>
            </a:pPr>
            <a:r>
              <a:rPr lang="en-US" sz="2400" dirty="0">
                <a:latin typeface="Arial" panose="020B0604020202020204" pitchFamily="34" charset="0"/>
                <a:cs typeface="Arial" panose="020B0604020202020204" pitchFamily="34" charset="0"/>
              </a:rPr>
              <a:t>This report shows lists of the employee’s dependent(s) requiring re-verification for health benefits, by the selected verification end date.</a:t>
            </a:r>
          </a:p>
          <a:p>
            <a:pPr marL="0" indent="0">
              <a:buNone/>
            </a:pPr>
            <a:endParaRPr lang="en-US" sz="2400" dirty="0">
              <a:latin typeface="Arial" panose="020B0604020202020204" pitchFamily="34" charset="0"/>
              <a:cs typeface="Arial" panose="020B0604020202020204" pitchFamily="34" charset="0"/>
            </a:endParaRPr>
          </a:p>
          <a:p>
            <a:pPr marL="0" indent="0">
              <a:buNone/>
            </a:pPr>
            <a:endParaRPr lang="en-US" sz="2400" dirty="0">
              <a:latin typeface="Arial" panose="020B0604020202020204" pitchFamily="34" charset="0"/>
              <a:cs typeface="Arial" panose="020B0604020202020204" pitchFamily="34" charset="0"/>
            </a:endParaRPr>
          </a:p>
          <a:p>
            <a:pPr marL="114300" indent="0">
              <a:buNone/>
            </a:pPr>
            <a:endParaRPr lang="en-US" dirty="0"/>
          </a:p>
        </p:txBody>
      </p:sp>
      <p:pic>
        <p:nvPicPr>
          <p:cNvPr id="7" name="Picture 2" descr="Image of the Dependent Verification End Date Report" title="Dependent Re-Verification (DRV)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3733800"/>
            <a:ext cx="7911010"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0978640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533400"/>
            <a:ext cx="8915400" cy="792162"/>
          </a:xfrm>
        </p:spPr>
        <p:txBody>
          <a:bodyPr/>
          <a:lstStyle/>
          <a:p>
            <a:r>
              <a:rPr lang="en-US" b="1" dirty="0">
                <a:latin typeface="Arial" panose="020B0604020202020204" pitchFamily="34" charset="0"/>
                <a:cs typeface="Arial" panose="020B0604020202020204" pitchFamily="34" charset="0"/>
              </a:rPr>
              <a:t>Dependent Re-Verification (DRV) 4</a:t>
            </a:r>
          </a:p>
        </p:txBody>
      </p:sp>
      <p:sp>
        <p:nvSpPr>
          <p:cNvPr id="8" name="Content Placeholder 2"/>
          <p:cNvSpPr>
            <a:spLocks noGrp="1"/>
          </p:cNvSpPr>
          <p:nvPr>
            <p:ph idx="1"/>
          </p:nvPr>
        </p:nvSpPr>
        <p:spPr>
          <a:xfrm>
            <a:off x="762000" y="1524000"/>
            <a:ext cx="7620000" cy="4800600"/>
          </a:xfrm>
        </p:spPr>
        <p:txBody>
          <a:bodyPr>
            <a:normAutofit/>
          </a:bodyPr>
          <a:lstStyle/>
          <a:p>
            <a:pPr marL="457200" indent="-457200"/>
            <a:r>
              <a:rPr lang="en-US" sz="3200" b="1" dirty="0">
                <a:latin typeface="Arial" panose="020B0604020202020204" pitchFamily="34" charset="0"/>
                <a:cs typeface="Arial" panose="020B0604020202020204" pitchFamily="34" charset="0"/>
              </a:rPr>
              <a:t>Dental Benefits</a:t>
            </a:r>
          </a:p>
          <a:p>
            <a:pPr marL="754380" lvl="1" indent="-457200">
              <a:buFont typeface="Wingdings" panose="05000000000000000000" pitchFamily="2" charset="2"/>
              <a:buChar char="§"/>
            </a:pPr>
            <a:r>
              <a:rPr lang="en-US" sz="2800" dirty="0">
                <a:latin typeface="Arial" panose="020B0604020202020204" pitchFamily="34" charset="0"/>
                <a:cs typeface="Arial" panose="020B0604020202020204" pitchFamily="34" charset="0"/>
              </a:rPr>
              <a:t>BU contracts dictate that Dental Benefits Eligibility mimics health.</a:t>
            </a:r>
          </a:p>
          <a:p>
            <a:pPr marL="754380" lvl="1" indent="-457200">
              <a:buFont typeface="Wingdings" panose="05000000000000000000" pitchFamily="2" charset="2"/>
              <a:buChar char="§"/>
            </a:pPr>
            <a:r>
              <a:rPr lang="en-US" sz="2800" dirty="0">
                <a:latin typeface="Arial" panose="020B0604020202020204" pitchFamily="34" charset="0"/>
                <a:cs typeface="Arial" panose="020B0604020202020204" pitchFamily="34" charset="0"/>
              </a:rPr>
              <a:t>HR Office must send employee notifications for dependents enrolled in dental, following the same schedule as CalPERS. (DRV Toolkit)</a:t>
            </a:r>
          </a:p>
          <a:p>
            <a:pPr marL="754380" lvl="1" indent="-457200">
              <a:buFont typeface="Wingdings" panose="05000000000000000000" pitchFamily="2" charset="2"/>
              <a:buChar char="§"/>
            </a:pPr>
            <a:r>
              <a:rPr lang="en-US" sz="2800" dirty="0">
                <a:latin typeface="Arial" panose="020B0604020202020204" pitchFamily="34" charset="0"/>
                <a:cs typeface="Arial" panose="020B0604020202020204" pitchFamily="34" charset="0"/>
              </a:rPr>
              <a:t>How do you know who is enrolled in Dental?</a:t>
            </a:r>
          </a:p>
          <a:p>
            <a:pPr marL="114300" indent="0">
              <a:buNone/>
            </a:pPr>
            <a:endParaRPr lang="en-US" sz="2400" dirty="0"/>
          </a:p>
          <a:p>
            <a:pPr marL="0" indent="0" algn="ctr">
              <a:buNone/>
            </a:pPr>
            <a:endParaRPr lang="en-US" sz="2400" b="1" dirty="0"/>
          </a:p>
          <a:p>
            <a:pPr marL="114300" indent="0">
              <a:buNone/>
            </a:pPr>
            <a:endParaRPr lang="en-US" sz="2400" dirty="0"/>
          </a:p>
          <a:p>
            <a:pPr marL="114300" indent="0">
              <a:buNone/>
            </a:pPr>
            <a:endParaRPr lang="en-US" sz="2400" dirty="0"/>
          </a:p>
          <a:p>
            <a:pPr marL="114300" indent="0">
              <a:buNone/>
            </a:pPr>
            <a:endParaRPr lang="en-US" sz="2400" dirty="0"/>
          </a:p>
        </p:txBody>
      </p:sp>
    </p:spTree>
    <p:extLst>
      <p:ext uri="{BB962C8B-B14F-4D97-AF65-F5344CB8AC3E}">
        <p14:creationId xmlns:p14="http://schemas.microsoft.com/office/powerpoint/2010/main" val="1190131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7848600" cy="762000"/>
          </a:xfrm>
        </p:spPr>
        <p:txBody>
          <a:bodyPr/>
          <a:lstStyle/>
          <a:p>
            <a:br>
              <a:rPr lang="en-US" sz="4400" b="1" dirty="0">
                <a:latin typeface="Arial" panose="020B0604020202020204" pitchFamily="34" charset="0"/>
                <a:cs typeface="Arial" panose="020B0604020202020204" pitchFamily="34" charset="0"/>
              </a:rPr>
            </a:br>
            <a:r>
              <a:rPr lang="en-US" b="1" dirty="0">
                <a:latin typeface="Arial" panose="020B0604020202020204" pitchFamily="34" charset="0"/>
                <a:cs typeface="Arial" panose="020B0604020202020204" pitchFamily="34" charset="0"/>
              </a:rPr>
              <a:t>Pre-Quiz 2</a:t>
            </a:r>
          </a:p>
        </p:txBody>
      </p:sp>
      <p:sp>
        <p:nvSpPr>
          <p:cNvPr id="3" name="Content Placeholder 2"/>
          <p:cNvSpPr>
            <a:spLocks noGrp="1"/>
          </p:cNvSpPr>
          <p:nvPr>
            <p:ph idx="1"/>
          </p:nvPr>
        </p:nvSpPr>
        <p:spPr>
          <a:xfrm>
            <a:off x="457200" y="1295400"/>
            <a:ext cx="7848600" cy="4724400"/>
          </a:xfrm>
        </p:spPr>
        <p:txBody>
          <a:bodyPr>
            <a:normAutofit fontScale="92500" lnSpcReduction="20000"/>
          </a:bodyPr>
          <a:lstStyle/>
          <a:p>
            <a:pPr marL="114300" indent="0">
              <a:buNone/>
            </a:pPr>
            <a:r>
              <a:rPr lang="en-US" sz="2400" b="1" dirty="0">
                <a:latin typeface="Arial" panose="020B0604020202020204" pitchFamily="34" charset="0"/>
                <a:cs typeface="Arial" panose="020B0604020202020204" pitchFamily="34" charset="0"/>
              </a:rPr>
              <a:t>Permitting Events</a:t>
            </a:r>
          </a:p>
          <a:p>
            <a:pPr marL="114300" indent="0">
              <a:spcBef>
                <a:spcPts val="0"/>
              </a:spcBef>
              <a:buNone/>
            </a:pPr>
            <a:endParaRPr lang="en-US" sz="1500" b="1" dirty="0">
              <a:latin typeface="Arial" panose="020B0604020202020204" pitchFamily="34" charset="0"/>
              <a:cs typeface="Arial" panose="020B0604020202020204" pitchFamily="34" charset="0"/>
            </a:endParaRPr>
          </a:p>
          <a:p>
            <a:pPr marL="114300" indent="0">
              <a:buNone/>
            </a:pPr>
            <a:r>
              <a:rPr lang="en-US" sz="2400" dirty="0">
                <a:latin typeface="Arial" panose="020B0604020202020204" pitchFamily="34" charset="0"/>
                <a:cs typeface="Arial" panose="020B0604020202020204" pitchFamily="34" charset="0"/>
              </a:rPr>
              <a:t>3.  Which of the following is </a:t>
            </a:r>
            <a:r>
              <a:rPr lang="en-US" sz="2400" u="sng" dirty="0">
                <a:latin typeface="Arial" panose="020B0604020202020204" pitchFamily="34" charset="0"/>
                <a:cs typeface="Arial" panose="020B0604020202020204" pitchFamily="34" charset="0"/>
              </a:rPr>
              <a:t>not</a:t>
            </a:r>
            <a:r>
              <a:rPr lang="en-US" sz="2400" dirty="0">
                <a:latin typeface="Arial" panose="020B0604020202020204" pitchFamily="34" charset="0"/>
                <a:cs typeface="Arial" panose="020B0604020202020204" pitchFamily="34" charset="0"/>
              </a:rPr>
              <a:t> a permitting event?</a:t>
            </a:r>
          </a:p>
          <a:p>
            <a:pPr marL="297180" indent="0">
              <a:buNone/>
            </a:pPr>
            <a:r>
              <a:rPr lang="en-US" sz="2400" dirty="0">
                <a:latin typeface="Arial" panose="020B0604020202020204" pitchFamily="34" charset="0"/>
                <a:cs typeface="Arial" panose="020B0604020202020204" pitchFamily="34" charset="0"/>
              </a:rPr>
              <a:t>a.   Domestic partnership</a:t>
            </a:r>
          </a:p>
          <a:p>
            <a:pPr marL="811213" indent="-514350">
              <a:buAutoNum type="alphaLcPeriod" startAt="2"/>
            </a:pPr>
            <a:r>
              <a:rPr lang="en-US" sz="2400" dirty="0">
                <a:latin typeface="Arial" panose="020B0604020202020204" pitchFamily="34" charset="0"/>
                <a:cs typeface="Arial" panose="020B0604020202020204" pitchFamily="34" charset="0"/>
              </a:rPr>
              <a:t>Voluntary cancelation of coverage</a:t>
            </a:r>
          </a:p>
          <a:p>
            <a:pPr marL="811530" indent="-514350">
              <a:buAutoNum type="alphaLcPeriod" startAt="2"/>
            </a:pPr>
            <a:r>
              <a:rPr lang="en-US" sz="2400" dirty="0">
                <a:latin typeface="Arial" panose="020B0604020202020204" pitchFamily="34" charset="0"/>
                <a:cs typeface="Arial" panose="020B0604020202020204" pitchFamily="34" charset="0"/>
              </a:rPr>
              <a:t>Birth of a child</a:t>
            </a:r>
          </a:p>
          <a:p>
            <a:pPr marL="811530" indent="-514350">
              <a:buAutoNum type="alphaLcPeriod" startAt="2"/>
            </a:pPr>
            <a:r>
              <a:rPr lang="en-US" sz="2400" dirty="0">
                <a:latin typeface="Arial" panose="020B0604020202020204" pitchFamily="34" charset="0"/>
                <a:cs typeface="Arial" panose="020B0604020202020204" pitchFamily="34" charset="0"/>
              </a:rPr>
              <a:t>Newly hired employee</a:t>
            </a:r>
          </a:p>
          <a:p>
            <a:pPr marL="411480" indent="0">
              <a:buNone/>
            </a:pPr>
            <a:endParaRPr lang="en-US" sz="2600" dirty="0">
              <a:latin typeface="Arial" panose="020B0604020202020204" pitchFamily="34" charset="0"/>
              <a:cs typeface="Arial" panose="020B0604020202020204" pitchFamily="34" charset="0"/>
            </a:endParaRPr>
          </a:p>
          <a:p>
            <a:pPr marL="628650" indent="-514350">
              <a:buAutoNum type="arabicPeriod" startAt="4"/>
            </a:pPr>
            <a:r>
              <a:rPr lang="en-US" sz="2400" dirty="0">
                <a:latin typeface="Arial" panose="020B0604020202020204" pitchFamily="34" charset="0"/>
                <a:cs typeface="Arial" panose="020B0604020202020204" pitchFamily="34" charset="0"/>
              </a:rPr>
              <a:t>Which of the following is </a:t>
            </a:r>
            <a:r>
              <a:rPr lang="en-US" sz="2400" u="sng" dirty="0">
                <a:latin typeface="Arial" panose="020B0604020202020204" pitchFamily="34" charset="0"/>
                <a:cs typeface="Arial" panose="020B0604020202020204" pitchFamily="34" charset="0"/>
              </a:rPr>
              <a:t>not</a:t>
            </a:r>
            <a:r>
              <a:rPr lang="en-US" sz="2400" dirty="0">
                <a:latin typeface="Arial" panose="020B0604020202020204" pitchFamily="34" charset="0"/>
                <a:cs typeface="Arial" panose="020B0604020202020204" pitchFamily="34" charset="0"/>
              </a:rPr>
              <a:t> a permitting event that  </a:t>
            </a:r>
          </a:p>
          <a:p>
            <a:pPr marL="114300" indent="0">
              <a:buNone/>
            </a:pPr>
            <a:r>
              <a:rPr lang="en-US" sz="2400" dirty="0">
                <a:latin typeface="Arial" panose="020B0604020202020204" pitchFamily="34" charset="0"/>
                <a:cs typeface="Arial" panose="020B0604020202020204" pitchFamily="34" charset="0"/>
              </a:rPr>
              <a:t>may prompt an individual to change health plans?</a:t>
            </a:r>
          </a:p>
          <a:p>
            <a:pPr marL="457200" indent="0">
              <a:buNone/>
            </a:pPr>
            <a:r>
              <a:rPr lang="en-US" sz="2400" dirty="0">
                <a:latin typeface="Arial" panose="020B0604020202020204" pitchFamily="34" charset="0"/>
                <a:cs typeface="Arial" panose="020B0604020202020204" pitchFamily="34" charset="0"/>
              </a:rPr>
              <a:t>a.  Household move</a:t>
            </a:r>
          </a:p>
          <a:p>
            <a:pPr marL="457200" indent="0">
              <a:buNone/>
            </a:pPr>
            <a:r>
              <a:rPr lang="en-US" sz="2400" dirty="0">
                <a:latin typeface="Arial" panose="020B0604020202020204" pitchFamily="34" charset="0"/>
                <a:cs typeface="Arial" panose="020B0604020202020204" pitchFamily="34" charset="0"/>
              </a:rPr>
              <a:t>b.  Change in employment location</a:t>
            </a:r>
          </a:p>
          <a:p>
            <a:pPr marL="457200" indent="0">
              <a:buNone/>
            </a:pPr>
            <a:r>
              <a:rPr lang="en-US" sz="2400" dirty="0">
                <a:latin typeface="Arial" panose="020B0604020202020204" pitchFamily="34" charset="0"/>
                <a:cs typeface="Arial" panose="020B0604020202020204" pitchFamily="34" charset="0"/>
              </a:rPr>
              <a:t>c.  Retirement</a:t>
            </a:r>
          </a:p>
          <a:p>
            <a:pPr marL="457200" indent="0">
              <a:buNone/>
            </a:pPr>
            <a:r>
              <a:rPr lang="en-US" sz="2400" dirty="0">
                <a:latin typeface="Arial" panose="020B0604020202020204" pitchFamily="34" charset="0"/>
                <a:cs typeface="Arial" panose="020B0604020202020204" pitchFamily="34" charset="0"/>
              </a:rPr>
              <a:t>d.  In-place promotion</a:t>
            </a:r>
          </a:p>
          <a:p>
            <a:pPr marL="114300" indent="0">
              <a:buNone/>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708327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533400"/>
            <a:ext cx="8915400" cy="792162"/>
          </a:xfrm>
        </p:spPr>
        <p:txBody>
          <a:bodyPr/>
          <a:lstStyle/>
          <a:p>
            <a:r>
              <a:rPr lang="en-US" b="1" dirty="0">
                <a:latin typeface="Arial" panose="020B0604020202020204" pitchFamily="34" charset="0"/>
                <a:cs typeface="Arial" panose="020B0604020202020204" pitchFamily="34" charset="0"/>
              </a:rPr>
              <a:t>Dependent Re-Verification (DRV) 5</a:t>
            </a:r>
          </a:p>
        </p:txBody>
      </p:sp>
      <p:sp>
        <p:nvSpPr>
          <p:cNvPr id="8" name="Content Placeholder 2"/>
          <p:cNvSpPr>
            <a:spLocks noGrp="1"/>
          </p:cNvSpPr>
          <p:nvPr>
            <p:ph idx="1"/>
          </p:nvPr>
        </p:nvSpPr>
        <p:spPr>
          <a:xfrm>
            <a:off x="165100" y="1524000"/>
            <a:ext cx="8674100" cy="4800600"/>
          </a:xfrm>
        </p:spPr>
        <p:txBody>
          <a:bodyPr>
            <a:normAutofit/>
          </a:bodyPr>
          <a:lstStyle/>
          <a:p>
            <a:pPr marL="457200" indent="-457200"/>
            <a:r>
              <a:rPr lang="en-US" sz="2600" b="1" dirty="0">
                <a:latin typeface="Arial" panose="020B0604020202020204" pitchFamily="34" charset="0"/>
                <a:cs typeface="Arial" panose="020B0604020202020204" pitchFamily="34" charset="0"/>
              </a:rPr>
              <a:t>Dental Benefits</a:t>
            </a:r>
          </a:p>
          <a:p>
            <a:pPr marL="857250" lvl="1" indent="-457200"/>
            <a:r>
              <a:rPr lang="en-US" sz="2600" dirty="0">
                <a:latin typeface="Arial" panose="020B0604020202020204" pitchFamily="34" charset="0"/>
                <a:cs typeface="Arial" panose="020B0604020202020204" pitchFamily="34" charset="0"/>
              </a:rPr>
              <a:t>STD. 692 to SCO to disenroll unverified dependents.</a:t>
            </a:r>
          </a:p>
          <a:p>
            <a:pPr marL="857250" lvl="1" indent="-457200"/>
            <a:r>
              <a:rPr lang="en-US" sz="2600" dirty="0">
                <a:latin typeface="Arial" panose="020B0604020202020204" pitchFamily="34" charset="0"/>
                <a:cs typeface="Arial" panose="020B0604020202020204" pitchFamily="34" charset="0"/>
              </a:rPr>
              <a:t>If the employee submits appropriate re-verification documentation at a later date, dependents shall be enrolled on the first of the month following (This will result in a gap in coverage). </a:t>
            </a:r>
          </a:p>
          <a:p>
            <a:pPr marL="857250" lvl="1" indent="-457200"/>
            <a:r>
              <a:rPr lang="en-US" sz="2600" dirty="0">
                <a:latin typeface="Arial" panose="020B0604020202020204" pitchFamily="34" charset="0"/>
                <a:cs typeface="Arial" panose="020B0604020202020204" pitchFamily="34" charset="0"/>
              </a:rPr>
              <a:t>Permitting Event Codes</a:t>
            </a:r>
          </a:p>
          <a:p>
            <a:pPr marL="1257300" lvl="2" indent="-457200"/>
            <a:r>
              <a:rPr lang="en-US" sz="2600" dirty="0">
                <a:latin typeface="Arial" panose="020B0604020202020204" pitchFamily="34" charset="0"/>
                <a:cs typeface="Arial" panose="020B0604020202020204" pitchFamily="34" charset="0"/>
              </a:rPr>
              <a:t>Delete – 13D</a:t>
            </a:r>
          </a:p>
          <a:p>
            <a:pPr marL="1257300" lvl="2" indent="-457200"/>
            <a:r>
              <a:rPr lang="en-US" sz="2600" dirty="0">
                <a:latin typeface="Arial" panose="020B0604020202020204" pitchFamily="34" charset="0"/>
                <a:cs typeface="Arial" panose="020B0604020202020204" pitchFamily="34" charset="0"/>
              </a:rPr>
              <a:t>Re-enroll – 13A</a:t>
            </a:r>
          </a:p>
          <a:p>
            <a:pPr marL="0" indent="0" algn="ctr">
              <a:buNone/>
            </a:pPr>
            <a:endParaRPr lang="en-US" sz="2400" b="1" dirty="0"/>
          </a:p>
          <a:p>
            <a:pPr marL="114300" indent="0">
              <a:buNone/>
            </a:pPr>
            <a:endParaRPr lang="en-US" sz="2400" dirty="0"/>
          </a:p>
          <a:p>
            <a:pPr marL="114300" indent="0">
              <a:buNone/>
            </a:pPr>
            <a:endParaRPr lang="en-US" sz="2400" dirty="0"/>
          </a:p>
          <a:p>
            <a:pPr marL="114300" indent="0">
              <a:buNone/>
            </a:pPr>
            <a:endParaRPr lang="en-US" sz="2400" dirty="0"/>
          </a:p>
        </p:txBody>
      </p:sp>
    </p:spTree>
    <p:extLst>
      <p:ext uri="{BB962C8B-B14F-4D97-AF65-F5344CB8AC3E}">
        <p14:creationId xmlns:p14="http://schemas.microsoft.com/office/powerpoint/2010/main" val="83854077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Arial" panose="020B0604020202020204" pitchFamily="34" charset="0"/>
                <a:cs typeface="Arial" panose="020B0604020202020204" pitchFamily="34" charset="0"/>
              </a:rPr>
              <a:t>Benefit Entitlement</a:t>
            </a:r>
          </a:p>
        </p:txBody>
      </p:sp>
      <p:sp>
        <p:nvSpPr>
          <p:cNvPr id="3" name="Content Placeholder 2"/>
          <p:cNvSpPr>
            <a:spLocks noGrp="1"/>
          </p:cNvSpPr>
          <p:nvPr>
            <p:ph idx="1"/>
          </p:nvPr>
        </p:nvSpPr>
        <p:spPr>
          <a:xfrm>
            <a:off x="457200" y="1828800"/>
            <a:ext cx="8153400" cy="4572000"/>
          </a:xfrm>
        </p:spPr>
        <p:txBody>
          <a:bodyPr>
            <a:normAutofit/>
          </a:bodyPr>
          <a:lstStyle/>
          <a:p>
            <a:pPr marL="0" indent="0" algn="ctr">
              <a:spcBef>
                <a:spcPts val="0"/>
              </a:spcBef>
              <a:buNone/>
            </a:pPr>
            <a:r>
              <a:rPr lang="en-US" sz="3200" dirty="0">
                <a:latin typeface="Arial" panose="020B0604020202020204" pitchFamily="34" charset="0"/>
                <a:cs typeface="Arial" panose="020B0604020202020204" pitchFamily="34" charset="0"/>
              </a:rPr>
              <a:t>Government Code section 20128 allows CalPERS to require information it deems necessary to determine a member or beneficiary’s benefit entitlement</a:t>
            </a:r>
          </a:p>
        </p:txBody>
      </p:sp>
    </p:spTree>
    <p:extLst>
      <p:ext uri="{BB962C8B-B14F-4D97-AF65-F5344CB8AC3E}">
        <p14:creationId xmlns:p14="http://schemas.microsoft.com/office/powerpoint/2010/main" val="222072678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85800" y="457200"/>
            <a:ext cx="7543800" cy="762000"/>
          </a:xfrm>
        </p:spPr>
        <p:txBody>
          <a:bodyPr/>
          <a:lstStyle/>
          <a:p>
            <a:r>
              <a:rPr lang="en-US" b="1" dirty="0">
                <a:latin typeface="Arial" panose="020B0604020202020204" pitchFamily="34" charset="0"/>
                <a:cs typeface="Arial" panose="020B0604020202020204" pitchFamily="34" charset="0"/>
              </a:rPr>
              <a:t>Enrollment 1 </a:t>
            </a:r>
          </a:p>
        </p:txBody>
      </p:sp>
      <p:sp>
        <p:nvSpPr>
          <p:cNvPr id="2" name="Content Placeholder 1"/>
          <p:cNvSpPr>
            <a:spLocks noGrp="1"/>
          </p:cNvSpPr>
          <p:nvPr>
            <p:ph idx="1"/>
          </p:nvPr>
        </p:nvSpPr>
        <p:spPr>
          <a:xfrm>
            <a:off x="381000" y="1371600"/>
            <a:ext cx="8039100" cy="4572000"/>
          </a:xfrm>
        </p:spPr>
        <p:txBody>
          <a:bodyPr anchor="t" anchorCtr="0">
            <a:noAutofit/>
          </a:bodyPr>
          <a:lstStyle/>
          <a:p>
            <a:pPr lvl="0">
              <a:spcBef>
                <a:spcPts val="0"/>
              </a:spcBef>
              <a:spcAft>
                <a:spcPts val="1800"/>
              </a:spcAft>
              <a:buFont typeface="Arial" panose="020B0604020202020204" pitchFamily="34" charset="0"/>
              <a:buChar char="•"/>
            </a:pPr>
            <a:r>
              <a:rPr lang="en-US" sz="2400" dirty="0">
                <a:effectLst/>
                <a:latin typeface="Arial" panose="020B0604020202020204" pitchFamily="34" charset="0"/>
                <a:cs typeface="Arial" panose="020B0604020202020204" pitchFamily="34" charset="0"/>
              </a:rPr>
              <a:t>Self-Only or</a:t>
            </a:r>
          </a:p>
          <a:p>
            <a:pPr lvl="0">
              <a:spcBef>
                <a:spcPts val="0"/>
              </a:spcBef>
              <a:spcAft>
                <a:spcPts val="1800"/>
              </a:spcAft>
              <a:buFont typeface="Arial" panose="020B0604020202020204" pitchFamily="34" charset="0"/>
              <a:buChar char="•"/>
            </a:pPr>
            <a:r>
              <a:rPr lang="en-US" sz="2400" dirty="0">
                <a:effectLst/>
                <a:latin typeface="Arial" panose="020B0604020202020204" pitchFamily="34" charset="0"/>
                <a:cs typeface="Arial" panose="020B0604020202020204" pitchFamily="34" charset="0"/>
              </a:rPr>
              <a:t>Self and </a:t>
            </a:r>
            <a:r>
              <a:rPr lang="en-US" sz="2400" u="sng" dirty="0">
                <a:effectLst/>
                <a:latin typeface="Arial" panose="020B0604020202020204" pitchFamily="34" charset="0"/>
                <a:cs typeface="Arial" panose="020B0604020202020204" pitchFamily="34" charset="0"/>
              </a:rPr>
              <a:t>all eligible dependents</a:t>
            </a:r>
          </a:p>
          <a:p>
            <a:pPr lvl="0">
              <a:spcBef>
                <a:spcPts val="0"/>
              </a:spcBef>
              <a:spcAft>
                <a:spcPts val="1800"/>
              </a:spcAft>
              <a:buFont typeface="Arial" panose="020B0604020202020204" pitchFamily="34" charset="0"/>
              <a:buChar char="•"/>
            </a:pPr>
            <a:r>
              <a:rPr lang="en-US" sz="2400" dirty="0">
                <a:effectLst/>
                <a:latin typeface="Arial" panose="020B0604020202020204" pitchFamily="34" charset="0"/>
                <a:cs typeface="Arial" panose="020B0604020202020204" pitchFamily="34" charset="0"/>
              </a:rPr>
              <a:t>Exceptions:</a:t>
            </a:r>
          </a:p>
          <a:p>
            <a:pPr lvl="1">
              <a:spcBef>
                <a:spcPts val="0"/>
              </a:spcBef>
              <a:spcAft>
                <a:spcPts val="1800"/>
              </a:spcAft>
              <a:buFont typeface="Arial" panose="020B0604020202020204" pitchFamily="34" charset="0"/>
              <a:buChar char="•"/>
            </a:pPr>
            <a:r>
              <a:rPr lang="en-US" dirty="0">
                <a:effectLst/>
                <a:latin typeface="Arial" panose="020B0604020202020204" pitchFamily="34" charset="0"/>
                <a:cs typeface="Arial" panose="020B0604020202020204" pitchFamily="34" charset="0"/>
              </a:rPr>
              <a:t>Family member with other (non-CalPERS) coverage</a:t>
            </a:r>
          </a:p>
          <a:p>
            <a:pPr lvl="1">
              <a:spcBef>
                <a:spcPts val="0"/>
              </a:spcBef>
              <a:spcAft>
                <a:spcPts val="1800"/>
              </a:spcAft>
              <a:buFont typeface="Arial" panose="020B0604020202020204" pitchFamily="34" charset="0"/>
              <a:buChar char="•"/>
            </a:pPr>
            <a:r>
              <a:rPr lang="en-US" dirty="0">
                <a:effectLst/>
                <a:latin typeface="Arial" panose="020B0604020202020204" pitchFamily="34" charset="0"/>
                <a:cs typeface="Arial" panose="020B0604020202020204" pitchFamily="34" charset="0"/>
              </a:rPr>
              <a:t>Spouse not living with employee</a:t>
            </a:r>
          </a:p>
          <a:p>
            <a:pPr lvl="1">
              <a:spcBef>
                <a:spcPts val="0"/>
              </a:spcBef>
              <a:spcAft>
                <a:spcPts val="1800"/>
              </a:spcAft>
              <a:buFont typeface="Arial" panose="020B0604020202020204" pitchFamily="34" charset="0"/>
              <a:buChar char="•"/>
            </a:pPr>
            <a:r>
              <a:rPr lang="en-US" dirty="0">
                <a:effectLst/>
                <a:latin typeface="Arial" panose="020B0604020202020204" pitchFamily="34" charset="0"/>
                <a:cs typeface="Arial" panose="020B0604020202020204" pitchFamily="34" charset="0"/>
              </a:rPr>
              <a:t>Children over 18</a:t>
            </a:r>
          </a:p>
          <a:p>
            <a:pPr lvl="1">
              <a:spcBef>
                <a:spcPts val="0"/>
              </a:spcBef>
              <a:spcAft>
                <a:spcPts val="1800"/>
              </a:spcAft>
              <a:buFont typeface="Arial" panose="020B0604020202020204" pitchFamily="34" charset="0"/>
              <a:buChar char="•"/>
            </a:pPr>
            <a:r>
              <a:rPr lang="en-US" dirty="0">
                <a:effectLst/>
                <a:latin typeface="Arial" panose="020B0604020202020204" pitchFamily="34" charset="0"/>
                <a:cs typeface="Arial" panose="020B0604020202020204" pitchFamily="34" charset="0"/>
              </a:rPr>
              <a:t>Family member in military</a:t>
            </a:r>
          </a:p>
        </p:txBody>
      </p:sp>
    </p:spTree>
    <p:extLst>
      <p:ext uri="{BB962C8B-B14F-4D97-AF65-F5344CB8AC3E}">
        <p14:creationId xmlns:p14="http://schemas.microsoft.com/office/powerpoint/2010/main" val="413986855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3400" y="381000"/>
            <a:ext cx="7543800" cy="838200"/>
          </a:xfrm>
        </p:spPr>
        <p:txBody>
          <a:bodyPr/>
          <a:lstStyle/>
          <a:p>
            <a:r>
              <a:rPr lang="en-US" b="1" dirty="0">
                <a:latin typeface="Arial" panose="020B0604020202020204" pitchFamily="34" charset="0"/>
                <a:cs typeface="Arial" panose="020B0604020202020204" pitchFamily="34" charset="0"/>
              </a:rPr>
              <a:t>Enrollment 2  </a:t>
            </a:r>
          </a:p>
        </p:txBody>
      </p:sp>
      <p:sp>
        <p:nvSpPr>
          <p:cNvPr id="2" name="Content Placeholder 1"/>
          <p:cNvSpPr>
            <a:spLocks noGrp="1"/>
          </p:cNvSpPr>
          <p:nvPr>
            <p:ph idx="1"/>
          </p:nvPr>
        </p:nvSpPr>
        <p:spPr>
          <a:xfrm>
            <a:off x="381000" y="1219200"/>
            <a:ext cx="8039100" cy="5105400"/>
          </a:xfrm>
        </p:spPr>
        <p:txBody>
          <a:bodyPr anchor="t" anchorCtr="0">
            <a:normAutofit/>
          </a:bodyPr>
          <a:lstStyle/>
          <a:p>
            <a:pPr lvl="0">
              <a:spcBef>
                <a:spcPts val="0"/>
              </a:spcBef>
              <a:spcAft>
                <a:spcPts val="2400"/>
              </a:spcAft>
              <a:buFont typeface="Arial" panose="020B0604020202020204" pitchFamily="34" charset="0"/>
              <a:buChar char="•"/>
            </a:pPr>
            <a:r>
              <a:rPr lang="en-US" sz="2800" dirty="0">
                <a:effectLst/>
                <a:latin typeface="Arial" panose="020B0604020202020204" pitchFamily="34" charset="0"/>
                <a:cs typeface="Arial" panose="020B0604020202020204" pitchFamily="34" charset="0"/>
              </a:rPr>
              <a:t>Enrollment types: </a:t>
            </a:r>
          </a:p>
          <a:p>
            <a:pPr marL="914400" lvl="1">
              <a:spcBef>
                <a:spcPts val="0"/>
              </a:spcBef>
              <a:spcAft>
                <a:spcPts val="2400"/>
              </a:spcAft>
              <a:buFont typeface="Arial" panose="020B0604020202020204" pitchFamily="34" charset="0"/>
              <a:buChar char="•"/>
            </a:pPr>
            <a:r>
              <a:rPr lang="en-US" sz="2800" dirty="0">
                <a:effectLst/>
                <a:latin typeface="Arial" panose="020B0604020202020204" pitchFamily="34" charset="0"/>
                <a:cs typeface="Arial" panose="020B0604020202020204" pitchFamily="34" charset="0"/>
              </a:rPr>
              <a:t>New enrollment</a:t>
            </a:r>
          </a:p>
          <a:p>
            <a:pPr marL="914400" lvl="1">
              <a:spcBef>
                <a:spcPts val="0"/>
              </a:spcBef>
              <a:spcAft>
                <a:spcPts val="2400"/>
              </a:spcAft>
              <a:buFont typeface="Arial" panose="020B0604020202020204" pitchFamily="34" charset="0"/>
              <a:buChar char="•"/>
            </a:pPr>
            <a:r>
              <a:rPr lang="en-US" sz="2800" dirty="0">
                <a:effectLst/>
                <a:latin typeface="Arial" panose="020B0604020202020204" pitchFamily="34" charset="0"/>
                <a:cs typeface="Arial" panose="020B0604020202020204" pitchFamily="34" charset="0"/>
              </a:rPr>
              <a:t>Open </a:t>
            </a:r>
            <a:r>
              <a:rPr lang="en-US" sz="2800" dirty="0">
                <a:latin typeface="Arial" panose="020B0604020202020204" pitchFamily="34" charset="0"/>
                <a:cs typeface="Arial" panose="020B0604020202020204" pitchFamily="34" charset="0"/>
              </a:rPr>
              <a:t>e</a:t>
            </a:r>
            <a:r>
              <a:rPr lang="en-US" sz="2800" dirty="0">
                <a:effectLst/>
                <a:latin typeface="Arial" panose="020B0604020202020204" pitchFamily="34" charset="0"/>
                <a:cs typeface="Arial" panose="020B0604020202020204" pitchFamily="34" charset="0"/>
              </a:rPr>
              <a:t>nrollment</a:t>
            </a:r>
          </a:p>
          <a:p>
            <a:pPr marL="914400" lvl="1">
              <a:spcBef>
                <a:spcPts val="0"/>
              </a:spcBef>
              <a:spcAft>
                <a:spcPts val="2400"/>
              </a:spcAft>
              <a:buFont typeface="Arial" panose="020B0604020202020204" pitchFamily="34" charset="0"/>
              <a:buChar char="•"/>
            </a:pPr>
            <a:r>
              <a:rPr lang="en-US" sz="2800" dirty="0">
                <a:effectLst/>
                <a:latin typeface="Arial" panose="020B0604020202020204" pitchFamily="34" charset="0"/>
                <a:cs typeface="Arial" panose="020B0604020202020204" pitchFamily="34" charset="0"/>
              </a:rPr>
              <a:t>Special enrollment</a:t>
            </a:r>
          </a:p>
          <a:p>
            <a:pPr marL="914400" lvl="1">
              <a:spcBef>
                <a:spcPts val="0"/>
              </a:spcBef>
              <a:spcAft>
                <a:spcPts val="2400"/>
              </a:spcAft>
              <a:buFont typeface="Arial" panose="020B0604020202020204" pitchFamily="34" charset="0"/>
              <a:buChar char="•"/>
            </a:pPr>
            <a:r>
              <a:rPr lang="en-US" sz="2800" dirty="0">
                <a:effectLst/>
                <a:latin typeface="Arial" panose="020B0604020202020204" pitchFamily="34" charset="0"/>
                <a:cs typeface="Arial" panose="020B0604020202020204" pitchFamily="34" charset="0"/>
              </a:rPr>
              <a:t>Late enrollment (HIPAA)</a:t>
            </a:r>
          </a:p>
          <a:p>
            <a:pPr lvl="0">
              <a:spcBef>
                <a:spcPts val="0"/>
              </a:spcBef>
              <a:spcAft>
                <a:spcPts val="2400"/>
              </a:spcAft>
              <a:buFont typeface="Arial" panose="020B0604020202020204" pitchFamily="34" charset="0"/>
              <a:buChar char="•"/>
            </a:pPr>
            <a:r>
              <a:rPr lang="en-US" sz="2800" dirty="0">
                <a:effectLst/>
                <a:latin typeface="Arial" panose="020B0604020202020204" pitchFamily="34" charset="0"/>
                <a:cs typeface="Arial" panose="020B0604020202020204" pitchFamily="34" charset="0"/>
              </a:rPr>
              <a:t>Permitting event—occurrence that permits an enrollment action</a:t>
            </a:r>
          </a:p>
        </p:txBody>
      </p:sp>
    </p:spTree>
    <p:extLst>
      <p:ext uri="{BB962C8B-B14F-4D97-AF65-F5344CB8AC3E}">
        <p14:creationId xmlns:p14="http://schemas.microsoft.com/office/powerpoint/2010/main" val="256398306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3400" y="457200"/>
            <a:ext cx="7543800" cy="762000"/>
          </a:xfrm>
        </p:spPr>
        <p:txBody>
          <a:bodyPr/>
          <a:lstStyle/>
          <a:p>
            <a:r>
              <a:rPr lang="en-US" b="1" dirty="0">
                <a:latin typeface="Arial" panose="020B0604020202020204" pitchFamily="34" charset="0"/>
                <a:cs typeface="Arial" panose="020B0604020202020204" pitchFamily="34" charset="0"/>
              </a:rPr>
              <a:t>New Enrollment</a:t>
            </a:r>
          </a:p>
        </p:txBody>
      </p:sp>
      <p:sp>
        <p:nvSpPr>
          <p:cNvPr id="2" name="Content Placeholder 1"/>
          <p:cNvSpPr>
            <a:spLocks noGrp="1"/>
          </p:cNvSpPr>
          <p:nvPr>
            <p:ph idx="1"/>
          </p:nvPr>
        </p:nvSpPr>
        <p:spPr>
          <a:xfrm>
            <a:off x="381000" y="1524000"/>
            <a:ext cx="7543800" cy="4800600"/>
          </a:xfrm>
        </p:spPr>
        <p:txBody>
          <a:bodyPr anchor="t" anchorCtr="0">
            <a:normAutofit/>
          </a:bodyPr>
          <a:lstStyle/>
          <a:p>
            <a:pPr lvl="0">
              <a:spcBef>
                <a:spcPts val="0"/>
              </a:spcBef>
              <a:spcAft>
                <a:spcPts val="3000"/>
              </a:spcAft>
              <a:buFont typeface="Arial" panose="020B0604020202020204" pitchFamily="34" charset="0"/>
              <a:buChar char="•"/>
            </a:pPr>
            <a:r>
              <a:rPr lang="en-US" sz="2800" dirty="0">
                <a:effectLst/>
                <a:latin typeface="Arial" panose="020B0604020202020204" pitchFamily="34" charset="0"/>
                <a:cs typeface="Arial" panose="020B0604020202020204" pitchFamily="34" charset="0"/>
              </a:rPr>
              <a:t>New hires may enroll within 60 days of appointment</a:t>
            </a:r>
          </a:p>
          <a:p>
            <a:pPr lvl="0">
              <a:spcBef>
                <a:spcPts val="0"/>
              </a:spcBef>
              <a:spcAft>
                <a:spcPts val="3000"/>
              </a:spcAft>
              <a:buFont typeface="Arial" panose="020B0604020202020204" pitchFamily="34" charset="0"/>
              <a:buChar char="•"/>
            </a:pPr>
            <a:r>
              <a:rPr lang="en-US" sz="2800" dirty="0">
                <a:effectLst/>
                <a:latin typeface="Arial" panose="020B0604020202020204" pitchFamily="34" charset="0"/>
                <a:cs typeface="Arial" panose="020B0604020202020204" pitchFamily="34" charset="0"/>
              </a:rPr>
              <a:t>Permanent Intermittents may enroll within 60 days following completion of qualifying control period</a:t>
            </a:r>
          </a:p>
          <a:p>
            <a:pPr lvl="0">
              <a:spcBef>
                <a:spcPts val="0"/>
              </a:spcBef>
              <a:spcAft>
                <a:spcPts val="3000"/>
              </a:spcAft>
              <a:buFont typeface="Arial" panose="020B0604020202020204" pitchFamily="34" charset="0"/>
              <a:buChar char="•"/>
            </a:pPr>
            <a:r>
              <a:rPr lang="en-US" sz="2800" dirty="0">
                <a:effectLst/>
                <a:latin typeface="Arial" panose="020B0604020202020204" pitchFamily="34" charset="0"/>
                <a:cs typeface="Arial" panose="020B0604020202020204" pitchFamily="34" charset="0"/>
              </a:rPr>
              <a:t>Coverage effective the first of the month following the date HBD-12 and CalHR 781 is received in HR Office</a:t>
            </a:r>
          </a:p>
        </p:txBody>
      </p:sp>
    </p:spTree>
    <p:extLst>
      <p:ext uri="{BB962C8B-B14F-4D97-AF65-F5344CB8AC3E}">
        <p14:creationId xmlns:p14="http://schemas.microsoft.com/office/powerpoint/2010/main" val="124549745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3400" y="533400"/>
            <a:ext cx="7543800" cy="762000"/>
          </a:xfrm>
        </p:spPr>
        <p:txBody>
          <a:bodyPr/>
          <a:lstStyle/>
          <a:p>
            <a:r>
              <a:rPr lang="en-US" b="1" dirty="0">
                <a:latin typeface="Arial" panose="020B0604020202020204" pitchFamily="34" charset="0"/>
                <a:cs typeface="Arial" panose="020B0604020202020204" pitchFamily="34" charset="0"/>
              </a:rPr>
              <a:t>Open Enrollment</a:t>
            </a:r>
          </a:p>
        </p:txBody>
      </p:sp>
      <p:sp>
        <p:nvSpPr>
          <p:cNvPr id="2" name="Content Placeholder 1"/>
          <p:cNvSpPr>
            <a:spLocks noGrp="1"/>
          </p:cNvSpPr>
          <p:nvPr>
            <p:ph idx="1"/>
          </p:nvPr>
        </p:nvSpPr>
        <p:spPr>
          <a:xfrm>
            <a:off x="304800" y="1600200"/>
            <a:ext cx="7848600" cy="4953000"/>
          </a:xfrm>
        </p:spPr>
        <p:txBody>
          <a:bodyPr anchor="t" anchorCtr="0">
            <a:normAutofit/>
          </a:bodyPr>
          <a:lstStyle/>
          <a:p>
            <a:pPr lvl="0">
              <a:spcBef>
                <a:spcPts val="0"/>
              </a:spcBef>
              <a:spcAft>
                <a:spcPts val="3000"/>
              </a:spcAft>
              <a:buFont typeface="Arial" panose="020B0604020202020204" pitchFamily="34" charset="0"/>
              <a:buChar char="•"/>
            </a:pPr>
            <a:r>
              <a:rPr lang="en-US" sz="2800" dirty="0">
                <a:effectLst/>
                <a:latin typeface="Arial" panose="020B0604020202020204" pitchFamily="34" charset="0"/>
                <a:cs typeface="Arial" panose="020B0604020202020204" pitchFamily="34" charset="0"/>
              </a:rPr>
              <a:t>Held each fall for approximately 30 days</a:t>
            </a:r>
          </a:p>
          <a:p>
            <a:pPr lvl="0">
              <a:spcBef>
                <a:spcPts val="0"/>
              </a:spcBef>
              <a:spcAft>
                <a:spcPts val="3000"/>
              </a:spcAft>
              <a:buFont typeface="Arial" panose="020B0604020202020204" pitchFamily="34" charset="0"/>
              <a:buChar char="•"/>
            </a:pPr>
            <a:r>
              <a:rPr lang="en-US" sz="2800" dirty="0">
                <a:effectLst/>
                <a:latin typeface="Arial" panose="020B0604020202020204" pitchFamily="34" charset="0"/>
                <a:cs typeface="Arial" panose="020B0604020202020204" pitchFamily="34" charset="0"/>
              </a:rPr>
              <a:t>Employees may enroll, change plans, cancel coverage, add, or delete dependents</a:t>
            </a:r>
          </a:p>
          <a:p>
            <a:pPr lvl="0">
              <a:spcBef>
                <a:spcPts val="0"/>
              </a:spcBef>
              <a:spcAft>
                <a:spcPts val="3000"/>
              </a:spcAft>
              <a:buFont typeface="Arial" panose="020B0604020202020204" pitchFamily="34" charset="0"/>
              <a:buChar char="•"/>
            </a:pPr>
            <a:r>
              <a:rPr lang="en-US" sz="2800" dirty="0">
                <a:effectLst/>
                <a:latin typeface="Arial" panose="020B0604020202020204" pitchFamily="34" charset="0"/>
                <a:cs typeface="Arial" panose="020B0604020202020204" pitchFamily="34" charset="0"/>
              </a:rPr>
              <a:t>Changes effective January 1 (start of new plan year)</a:t>
            </a:r>
          </a:p>
          <a:p>
            <a:pPr lvl="0">
              <a:spcBef>
                <a:spcPts val="0"/>
              </a:spcBef>
              <a:spcAft>
                <a:spcPts val="3000"/>
              </a:spcAft>
              <a:buFont typeface="Arial" panose="020B0604020202020204" pitchFamily="34" charset="0"/>
              <a:buChar char="•"/>
            </a:pPr>
            <a:r>
              <a:rPr lang="en-US" sz="2800" dirty="0">
                <a:effectLst/>
                <a:latin typeface="Arial" panose="020B0604020202020204" pitchFamily="34" charset="0"/>
                <a:cs typeface="Arial" panose="020B0604020202020204" pitchFamily="34" charset="0"/>
              </a:rPr>
              <a:t>CalPERS issues Circular Letter in summer with open enrollment info &amp; instructions</a:t>
            </a:r>
          </a:p>
        </p:txBody>
      </p:sp>
    </p:spTree>
    <p:extLst>
      <p:ext uri="{BB962C8B-B14F-4D97-AF65-F5344CB8AC3E}">
        <p14:creationId xmlns:p14="http://schemas.microsoft.com/office/powerpoint/2010/main" val="410589842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09600" y="533400"/>
            <a:ext cx="7543800" cy="762000"/>
          </a:xfrm>
        </p:spPr>
        <p:txBody>
          <a:bodyPr/>
          <a:lstStyle/>
          <a:p>
            <a:r>
              <a:rPr lang="en-US" b="1" dirty="0">
                <a:latin typeface="Arial" panose="020B0604020202020204" pitchFamily="34" charset="0"/>
                <a:cs typeface="Arial" panose="020B0604020202020204" pitchFamily="34" charset="0"/>
              </a:rPr>
              <a:t>Special Enrollment</a:t>
            </a:r>
          </a:p>
        </p:txBody>
      </p:sp>
      <p:sp>
        <p:nvSpPr>
          <p:cNvPr id="2" name="Content Placeholder 1"/>
          <p:cNvSpPr>
            <a:spLocks noGrp="1"/>
          </p:cNvSpPr>
          <p:nvPr>
            <p:ph idx="1"/>
          </p:nvPr>
        </p:nvSpPr>
        <p:spPr>
          <a:xfrm>
            <a:off x="228600" y="1447800"/>
            <a:ext cx="8077200" cy="4572000"/>
          </a:xfrm>
        </p:spPr>
        <p:txBody>
          <a:bodyPr anchor="t" anchorCtr="0">
            <a:normAutofit fontScale="85000" lnSpcReduction="20000"/>
          </a:bodyPr>
          <a:lstStyle/>
          <a:p>
            <a:pPr lvl="0">
              <a:spcBef>
                <a:spcPts val="0"/>
              </a:spcBef>
              <a:spcAft>
                <a:spcPts val="2400"/>
              </a:spcAft>
              <a:buFont typeface="Arial" panose="020B0604020202020204" pitchFamily="34" charset="0"/>
              <a:buChar char="•"/>
            </a:pPr>
            <a:r>
              <a:rPr lang="en-US" sz="2800" dirty="0">
                <a:effectLst/>
                <a:latin typeface="Arial" panose="020B0604020202020204" pitchFamily="34" charset="0"/>
                <a:cs typeface="Arial" panose="020B0604020202020204" pitchFamily="34" charset="0"/>
              </a:rPr>
              <a:t>Triggered by permitting events, such as:</a:t>
            </a:r>
          </a:p>
          <a:p>
            <a:pPr marL="914400" lvl="1">
              <a:spcBef>
                <a:spcPts val="0"/>
              </a:spcBef>
              <a:spcAft>
                <a:spcPts val="2400"/>
              </a:spcAft>
              <a:buFont typeface="Arial" panose="020B0604020202020204" pitchFamily="34" charset="0"/>
              <a:buChar char="•"/>
            </a:pPr>
            <a:r>
              <a:rPr lang="en-US" sz="2800" dirty="0">
                <a:effectLst/>
                <a:latin typeface="Arial" panose="020B0604020202020204" pitchFamily="34" charset="0"/>
                <a:cs typeface="Arial" panose="020B0604020202020204" pitchFamily="34" charset="0"/>
              </a:rPr>
              <a:t>Marriage</a:t>
            </a:r>
          </a:p>
          <a:p>
            <a:pPr marL="1085850" lvl="1" indent="-457200">
              <a:spcBef>
                <a:spcPts val="0"/>
              </a:spcBef>
              <a:spcAft>
                <a:spcPts val="2400"/>
              </a:spcAft>
              <a:buFont typeface="Arial" panose="020B0604020202020204" pitchFamily="34" charset="0"/>
              <a:buChar char="•"/>
            </a:pPr>
            <a:r>
              <a:rPr lang="en-US" sz="2800" dirty="0">
                <a:effectLst/>
                <a:latin typeface="Arial" panose="020B0604020202020204" pitchFamily="34" charset="0"/>
                <a:cs typeface="Arial" panose="020B0604020202020204" pitchFamily="34" charset="0"/>
              </a:rPr>
              <a:t>Birth (</a:t>
            </a:r>
            <a:r>
              <a:rPr lang="en-US" sz="2800" dirty="0">
                <a:latin typeface="Arial" panose="020B0604020202020204" pitchFamily="34" charset="0"/>
                <a:cs typeface="Arial" panose="020B0604020202020204" pitchFamily="34" charset="0"/>
              </a:rPr>
              <a:t>Circular Letter 600-007)</a:t>
            </a:r>
            <a:endParaRPr lang="en-US" sz="2800" dirty="0">
              <a:effectLst/>
              <a:latin typeface="Arial" panose="020B0604020202020204" pitchFamily="34" charset="0"/>
              <a:cs typeface="Arial" panose="020B0604020202020204" pitchFamily="34" charset="0"/>
            </a:endParaRPr>
          </a:p>
          <a:p>
            <a:pPr marL="914400" lvl="1">
              <a:spcBef>
                <a:spcPts val="0"/>
              </a:spcBef>
              <a:spcAft>
                <a:spcPts val="2400"/>
              </a:spcAft>
              <a:buFont typeface="Arial" panose="020B0604020202020204" pitchFamily="34" charset="0"/>
              <a:buChar char="•"/>
            </a:pPr>
            <a:r>
              <a:rPr lang="en-US" sz="2800" dirty="0">
                <a:effectLst/>
                <a:latin typeface="Arial" panose="020B0604020202020204" pitchFamily="34" charset="0"/>
                <a:cs typeface="Arial" panose="020B0604020202020204" pitchFamily="34" charset="0"/>
              </a:rPr>
              <a:t>Adoption or placement for adoption</a:t>
            </a:r>
          </a:p>
          <a:p>
            <a:pPr marL="914400" lvl="1">
              <a:spcBef>
                <a:spcPts val="0"/>
              </a:spcBef>
              <a:spcAft>
                <a:spcPts val="2400"/>
              </a:spcAft>
              <a:buFont typeface="Arial" panose="020B0604020202020204" pitchFamily="34" charset="0"/>
              <a:buChar char="•"/>
            </a:pPr>
            <a:r>
              <a:rPr lang="en-US" sz="2800" dirty="0">
                <a:effectLst/>
                <a:latin typeface="Arial" panose="020B0604020202020204" pitchFamily="34" charset="0"/>
                <a:cs typeface="Arial" panose="020B0604020202020204" pitchFamily="34" charset="0"/>
              </a:rPr>
              <a:t>Involuntary loss of other coverage</a:t>
            </a:r>
          </a:p>
          <a:p>
            <a:pPr marL="914400" lvl="1">
              <a:spcBef>
                <a:spcPts val="0"/>
              </a:spcBef>
              <a:spcAft>
                <a:spcPts val="2400"/>
              </a:spcAft>
              <a:buFont typeface="Arial" panose="020B0604020202020204" pitchFamily="34" charset="0"/>
              <a:buChar char="•"/>
            </a:pPr>
            <a:r>
              <a:rPr lang="en-US" sz="2800" dirty="0">
                <a:effectLst/>
                <a:latin typeface="Arial" panose="020B0604020202020204" pitchFamily="34" charset="0"/>
                <a:cs typeface="Arial" panose="020B0604020202020204" pitchFamily="34" charset="0"/>
              </a:rPr>
              <a:t>Court-ordered coverage </a:t>
            </a:r>
          </a:p>
          <a:p>
            <a:pPr>
              <a:spcBef>
                <a:spcPts val="0"/>
              </a:spcBef>
              <a:spcAft>
                <a:spcPts val="2400"/>
              </a:spcAft>
              <a:buFont typeface="Arial" panose="020B0604020202020204" pitchFamily="34" charset="0"/>
              <a:buChar char="•"/>
            </a:pPr>
            <a:r>
              <a:rPr lang="en-US" sz="2800" dirty="0">
                <a:effectLst/>
                <a:latin typeface="Arial" panose="020B0604020202020204" pitchFamily="34" charset="0"/>
                <a:cs typeface="Arial" panose="020B0604020202020204" pitchFamily="34" charset="0"/>
              </a:rPr>
              <a:t>Must enroll within 60 days of event</a:t>
            </a:r>
          </a:p>
          <a:p>
            <a:pPr>
              <a:spcBef>
                <a:spcPts val="0"/>
              </a:spcBef>
              <a:spcAft>
                <a:spcPts val="2400"/>
              </a:spcAft>
              <a:buFont typeface="Arial" panose="020B0604020202020204" pitchFamily="34" charset="0"/>
              <a:buChar char="•"/>
            </a:pPr>
            <a:r>
              <a:rPr lang="en-US" sz="2800" dirty="0">
                <a:effectLst/>
                <a:latin typeface="Arial" panose="020B0604020202020204" pitchFamily="34" charset="0"/>
                <a:cs typeface="Arial" panose="020B0604020202020204" pitchFamily="34" charset="0"/>
              </a:rPr>
              <a:t>Effective 1</a:t>
            </a:r>
            <a:r>
              <a:rPr lang="en-US" sz="2800" baseline="30000" dirty="0">
                <a:effectLst/>
                <a:latin typeface="Arial" panose="020B0604020202020204" pitchFamily="34" charset="0"/>
                <a:cs typeface="Arial" panose="020B0604020202020204" pitchFamily="34" charset="0"/>
              </a:rPr>
              <a:t>st</a:t>
            </a:r>
            <a:r>
              <a:rPr lang="en-US" sz="2800" dirty="0">
                <a:effectLst/>
                <a:latin typeface="Arial" panose="020B0604020202020204" pitchFamily="34" charset="0"/>
                <a:cs typeface="Arial" panose="020B0604020202020204" pitchFamily="34" charset="0"/>
              </a:rPr>
              <a:t> of the month following</a:t>
            </a:r>
            <a:endParaRPr lang="en-US" sz="380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9686884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52450" y="457200"/>
            <a:ext cx="7543800" cy="838200"/>
          </a:xfrm>
        </p:spPr>
        <p:txBody>
          <a:bodyPr/>
          <a:lstStyle/>
          <a:p>
            <a:r>
              <a:rPr lang="en-US" b="1" dirty="0">
                <a:latin typeface="Arial" panose="020B0604020202020204" pitchFamily="34" charset="0"/>
                <a:cs typeface="Arial" panose="020B0604020202020204" pitchFamily="34" charset="0"/>
              </a:rPr>
              <a:t>Late Enrollment (HIPAA)</a:t>
            </a:r>
          </a:p>
        </p:txBody>
      </p:sp>
      <p:sp>
        <p:nvSpPr>
          <p:cNvPr id="2" name="Content Placeholder 1"/>
          <p:cNvSpPr>
            <a:spLocks noGrp="1"/>
          </p:cNvSpPr>
          <p:nvPr>
            <p:ph idx="1"/>
          </p:nvPr>
        </p:nvSpPr>
        <p:spPr>
          <a:xfrm>
            <a:off x="381000" y="1371600"/>
            <a:ext cx="7924800" cy="4876800"/>
          </a:xfrm>
        </p:spPr>
        <p:txBody>
          <a:bodyPr anchor="t" anchorCtr="0">
            <a:normAutofit/>
          </a:bodyPr>
          <a:lstStyle/>
          <a:p>
            <a:pPr lvl="0">
              <a:spcBef>
                <a:spcPts val="0"/>
              </a:spcBef>
              <a:spcAft>
                <a:spcPts val="3000"/>
              </a:spcAft>
              <a:buFont typeface="Arial" panose="020B0604020202020204" pitchFamily="34" charset="0"/>
              <a:buChar char="•"/>
            </a:pPr>
            <a:r>
              <a:rPr lang="en-US" sz="3200" dirty="0">
                <a:effectLst/>
                <a:latin typeface="Arial" panose="020B0604020202020204" pitchFamily="34" charset="0"/>
                <a:cs typeface="Arial" panose="020B0604020202020204" pitchFamily="34" charset="0"/>
              </a:rPr>
              <a:t>Outside of open enrollment or more than   60 days following permitting event</a:t>
            </a:r>
          </a:p>
          <a:p>
            <a:pPr lvl="0">
              <a:spcBef>
                <a:spcPts val="0"/>
              </a:spcBef>
              <a:spcAft>
                <a:spcPts val="3000"/>
              </a:spcAft>
              <a:buFont typeface="Arial" panose="020B0604020202020204" pitchFamily="34" charset="0"/>
              <a:buChar char="•"/>
            </a:pPr>
            <a:r>
              <a:rPr lang="en-US" sz="3200" dirty="0">
                <a:effectLst/>
                <a:latin typeface="Arial" panose="020B0604020202020204" pitchFamily="34" charset="0"/>
                <a:cs typeface="Arial" panose="020B0604020202020204" pitchFamily="34" charset="0"/>
              </a:rPr>
              <a:t>90-day waiting period</a:t>
            </a:r>
          </a:p>
          <a:p>
            <a:pPr lvl="0">
              <a:spcBef>
                <a:spcPts val="0"/>
              </a:spcBef>
              <a:spcAft>
                <a:spcPts val="3000"/>
              </a:spcAft>
              <a:buFont typeface="Arial" panose="020B0604020202020204" pitchFamily="34" charset="0"/>
              <a:buChar char="•"/>
            </a:pPr>
            <a:r>
              <a:rPr lang="en-US" sz="3200" dirty="0">
                <a:effectLst/>
                <a:latin typeface="Arial" panose="020B0604020202020204" pitchFamily="34" charset="0"/>
                <a:cs typeface="Arial" panose="020B0604020202020204" pitchFamily="34" charset="0"/>
              </a:rPr>
              <a:t>Coverage effective 1</a:t>
            </a:r>
            <a:r>
              <a:rPr lang="en-US" sz="3200" baseline="30000" dirty="0">
                <a:effectLst/>
                <a:latin typeface="Arial" panose="020B0604020202020204" pitchFamily="34" charset="0"/>
                <a:cs typeface="Arial" panose="020B0604020202020204" pitchFamily="34" charset="0"/>
              </a:rPr>
              <a:t>st</a:t>
            </a:r>
            <a:r>
              <a:rPr lang="en-US" sz="3200" dirty="0">
                <a:effectLst/>
                <a:latin typeface="Arial" panose="020B0604020202020204" pitchFamily="34" charset="0"/>
                <a:cs typeface="Arial" panose="020B0604020202020204" pitchFamily="34" charset="0"/>
              </a:rPr>
              <a:t> of the month   following 90-day waiting period</a:t>
            </a:r>
          </a:p>
          <a:p>
            <a:pPr>
              <a:spcBef>
                <a:spcPts val="0"/>
              </a:spcBef>
              <a:spcAft>
                <a:spcPts val="3000"/>
              </a:spcAft>
            </a:pPr>
            <a:r>
              <a:rPr lang="en-US" sz="3200" dirty="0">
                <a:latin typeface="Arial" panose="020B0604020202020204" pitchFamily="34" charset="0"/>
                <a:cs typeface="Arial" panose="020B0604020202020204" pitchFamily="34" charset="0"/>
              </a:rPr>
              <a:t>Reference Circular Letter 600-007</a:t>
            </a:r>
            <a:endParaRPr lang="en-US" sz="320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4172365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3400" y="533400"/>
            <a:ext cx="7543800" cy="685800"/>
          </a:xfrm>
        </p:spPr>
        <p:txBody>
          <a:bodyPr/>
          <a:lstStyle/>
          <a:p>
            <a:r>
              <a:rPr lang="en-US" b="1" dirty="0">
                <a:latin typeface="Arial" panose="020B0604020202020204" pitchFamily="34" charset="0"/>
                <a:cs typeface="Arial" panose="020B0604020202020204" pitchFamily="34" charset="0"/>
              </a:rPr>
              <a:t>Transactions</a:t>
            </a:r>
          </a:p>
        </p:txBody>
      </p:sp>
      <p:sp>
        <p:nvSpPr>
          <p:cNvPr id="2" name="Content Placeholder 1"/>
          <p:cNvSpPr>
            <a:spLocks noGrp="1"/>
          </p:cNvSpPr>
          <p:nvPr>
            <p:ph idx="1"/>
          </p:nvPr>
        </p:nvSpPr>
        <p:spPr>
          <a:xfrm>
            <a:off x="381000" y="1600200"/>
            <a:ext cx="7962900" cy="4267200"/>
          </a:xfrm>
        </p:spPr>
        <p:txBody>
          <a:bodyPr anchor="t" anchorCtr="0">
            <a:normAutofit/>
          </a:bodyPr>
          <a:lstStyle/>
          <a:p>
            <a:pPr lvl="0">
              <a:spcAft>
                <a:spcPts val="1800"/>
              </a:spcAft>
              <a:buFont typeface="Arial" panose="020B0604020202020204" pitchFamily="34" charset="0"/>
              <a:buChar char="•"/>
            </a:pPr>
            <a:r>
              <a:rPr lang="en-US" sz="3200" dirty="0">
                <a:effectLst/>
                <a:latin typeface="Arial" panose="020B0604020202020204" pitchFamily="34" charset="0"/>
                <a:cs typeface="Arial" panose="020B0604020202020204" pitchFamily="34" charset="0"/>
              </a:rPr>
              <a:t>Mandatory</a:t>
            </a:r>
          </a:p>
          <a:p>
            <a:pPr lvl="0">
              <a:spcAft>
                <a:spcPts val="1800"/>
              </a:spcAft>
              <a:buFont typeface="Arial" panose="020B0604020202020204" pitchFamily="34" charset="0"/>
              <a:buChar char="•"/>
            </a:pPr>
            <a:r>
              <a:rPr lang="en-US" sz="3200" dirty="0">
                <a:effectLst/>
                <a:latin typeface="Arial" panose="020B0604020202020204" pitchFamily="34" charset="0"/>
                <a:cs typeface="Arial" panose="020B0604020202020204" pitchFamily="34" charset="0"/>
              </a:rPr>
              <a:t>Permissive</a:t>
            </a:r>
          </a:p>
          <a:p>
            <a:pPr lvl="0">
              <a:spcAft>
                <a:spcPts val="1800"/>
              </a:spcAft>
              <a:buFont typeface="Arial" panose="020B0604020202020204" pitchFamily="34" charset="0"/>
              <a:buChar char="•"/>
            </a:pPr>
            <a:r>
              <a:rPr lang="en-US" sz="3200" dirty="0">
                <a:effectLst/>
                <a:latin typeface="Arial" panose="020B0604020202020204" pitchFamily="34" charset="0"/>
                <a:cs typeface="Arial" panose="020B0604020202020204" pitchFamily="34" charset="0"/>
              </a:rPr>
              <a:t>Plan Changes</a:t>
            </a:r>
          </a:p>
          <a:p>
            <a:pPr lvl="0">
              <a:spcAft>
                <a:spcPts val="1800"/>
              </a:spcAft>
              <a:buFont typeface="Arial" panose="020B0604020202020204" pitchFamily="34" charset="0"/>
              <a:buChar char="•"/>
            </a:pPr>
            <a:r>
              <a:rPr lang="en-US" sz="3200" dirty="0">
                <a:effectLst/>
                <a:latin typeface="Arial" panose="020B0604020202020204" pitchFamily="34" charset="0"/>
                <a:cs typeface="Arial" panose="020B0604020202020204" pitchFamily="34" charset="0"/>
              </a:rPr>
              <a:t>Prohibited</a:t>
            </a:r>
          </a:p>
          <a:p>
            <a:pPr marL="0" lvl="0" indent="0">
              <a:spcAft>
                <a:spcPts val="800"/>
              </a:spcAft>
              <a:buNone/>
            </a:pPr>
            <a:endParaRPr lang="en-US" sz="320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5238368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3400" y="609600"/>
            <a:ext cx="7543800" cy="838200"/>
          </a:xfrm>
        </p:spPr>
        <p:txBody>
          <a:bodyPr/>
          <a:lstStyle/>
          <a:p>
            <a:r>
              <a:rPr lang="en-US" b="1" dirty="0">
                <a:latin typeface="Arial" panose="020B0604020202020204" pitchFamily="34" charset="0"/>
                <a:cs typeface="Arial" panose="020B0604020202020204" pitchFamily="34" charset="0"/>
              </a:rPr>
              <a:t>Mandatory Transactions</a:t>
            </a:r>
          </a:p>
        </p:txBody>
      </p:sp>
      <p:sp>
        <p:nvSpPr>
          <p:cNvPr id="2" name="Content Placeholder 1"/>
          <p:cNvSpPr>
            <a:spLocks noGrp="1"/>
          </p:cNvSpPr>
          <p:nvPr>
            <p:ph idx="1"/>
          </p:nvPr>
        </p:nvSpPr>
        <p:spPr>
          <a:xfrm>
            <a:off x="152400" y="1371600"/>
            <a:ext cx="8153400" cy="5181600"/>
          </a:xfrm>
        </p:spPr>
        <p:txBody>
          <a:bodyPr anchor="t" anchorCtr="0">
            <a:normAutofit/>
          </a:bodyPr>
          <a:lstStyle/>
          <a:p>
            <a:pPr lvl="0">
              <a:spcAft>
                <a:spcPts val="1800"/>
              </a:spcAft>
              <a:buFont typeface="Arial" panose="020B0604020202020204" pitchFamily="34" charset="0"/>
              <a:buChar char="•"/>
            </a:pPr>
            <a:r>
              <a:rPr lang="en-US" sz="2200" dirty="0">
                <a:effectLst/>
                <a:latin typeface="Arial" panose="020B0604020202020204" pitchFamily="34" charset="0"/>
                <a:cs typeface="Arial" panose="020B0604020202020204" pitchFamily="34" charset="0"/>
              </a:rPr>
              <a:t>Additions or deletions required by law from:</a:t>
            </a:r>
          </a:p>
          <a:p>
            <a:pPr marL="731520" lvl="1">
              <a:spcAft>
                <a:spcPts val="1800"/>
              </a:spcAft>
            </a:pPr>
            <a:r>
              <a:rPr lang="en-US" sz="2200" dirty="0">
                <a:latin typeface="Arial" panose="020B0604020202020204" pitchFamily="34" charset="0"/>
                <a:cs typeface="Arial" panose="020B0604020202020204" pitchFamily="34" charset="0"/>
              </a:rPr>
              <a:t>Court-ordered coverage</a:t>
            </a:r>
            <a:endParaRPr lang="en-US" sz="2200" dirty="0">
              <a:effectLst/>
              <a:latin typeface="Arial" panose="020B0604020202020204" pitchFamily="34" charset="0"/>
              <a:cs typeface="Arial" panose="020B0604020202020204" pitchFamily="34" charset="0"/>
            </a:endParaRPr>
          </a:p>
          <a:p>
            <a:pPr marL="731520" lvl="1">
              <a:spcAft>
                <a:spcPts val="1800"/>
              </a:spcAft>
              <a:buFont typeface="Arial" panose="020B0604020202020204" pitchFamily="34" charset="0"/>
              <a:buChar char="•"/>
            </a:pPr>
            <a:r>
              <a:rPr lang="en-US" sz="2200" dirty="0">
                <a:effectLst/>
                <a:latin typeface="Arial" panose="020B0604020202020204" pitchFamily="34" charset="0"/>
                <a:cs typeface="Arial" panose="020B0604020202020204" pitchFamily="34" charset="0"/>
              </a:rPr>
              <a:t>Divorce (deletion of ex-spouse</a:t>
            </a:r>
            <a:r>
              <a:rPr lang="en-US" sz="2200" dirty="0">
                <a:latin typeface="Arial" panose="020B0604020202020204" pitchFamily="34" charset="0"/>
                <a:cs typeface="Arial" panose="020B0604020202020204" pitchFamily="34" charset="0"/>
              </a:rPr>
              <a:t> and stepchildren</a:t>
            </a:r>
            <a:r>
              <a:rPr lang="en-US" sz="2200" dirty="0">
                <a:effectLst/>
                <a:latin typeface="Arial" panose="020B0604020202020204" pitchFamily="34" charset="0"/>
                <a:cs typeface="Arial" panose="020B0604020202020204" pitchFamily="34" charset="0"/>
              </a:rPr>
              <a:t>)</a:t>
            </a:r>
          </a:p>
          <a:p>
            <a:pPr marL="731520" lvl="1">
              <a:spcAft>
                <a:spcPts val="1800"/>
              </a:spcAft>
              <a:buFont typeface="Arial" panose="020B0604020202020204" pitchFamily="34" charset="0"/>
              <a:buChar char="•"/>
            </a:pPr>
            <a:r>
              <a:rPr lang="en-US" sz="2200" dirty="0">
                <a:effectLst/>
                <a:latin typeface="Arial" panose="020B0604020202020204" pitchFamily="34" charset="0"/>
                <a:cs typeface="Arial" panose="020B0604020202020204" pitchFamily="34" charset="0"/>
              </a:rPr>
              <a:t>Death of a family member</a:t>
            </a:r>
          </a:p>
          <a:p>
            <a:pPr marL="731520" lvl="1">
              <a:spcAft>
                <a:spcPts val="1800"/>
              </a:spcAft>
              <a:buFont typeface="Arial" panose="020B0604020202020204" pitchFamily="34" charset="0"/>
              <a:buChar char="•"/>
            </a:pPr>
            <a:r>
              <a:rPr lang="en-US" sz="2200" dirty="0">
                <a:effectLst/>
                <a:latin typeface="Arial" panose="020B0604020202020204" pitchFamily="34" charset="0"/>
                <a:cs typeface="Arial" panose="020B0604020202020204" pitchFamily="34" charset="0"/>
              </a:rPr>
              <a:t>Dependent reaches age 26</a:t>
            </a:r>
          </a:p>
          <a:p>
            <a:pPr marL="731520" lvl="1">
              <a:spcAft>
                <a:spcPts val="1800"/>
              </a:spcAft>
              <a:buFont typeface="Arial" panose="020B0604020202020204" pitchFamily="34" charset="0"/>
              <a:buChar char="•"/>
            </a:pPr>
            <a:r>
              <a:rPr lang="en-US" sz="2200" dirty="0">
                <a:effectLst/>
                <a:latin typeface="Arial" panose="020B0604020202020204" pitchFamily="34" charset="0"/>
                <a:cs typeface="Arial" panose="020B0604020202020204" pitchFamily="34" charset="0"/>
              </a:rPr>
              <a:t>Separation from employment or reduction in time base (Circular Letter 600-067-10)</a:t>
            </a:r>
          </a:p>
          <a:p>
            <a:pPr marL="731520" lvl="1">
              <a:spcAft>
                <a:spcPts val="800"/>
              </a:spcAft>
              <a:buFont typeface="Arial" panose="020B0604020202020204" pitchFamily="34" charset="0"/>
              <a:buChar char="•"/>
            </a:pPr>
            <a:r>
              <a:rPr lang="en-US" sz="2200" dirty="0">
                <a:effectLst/>
                <a:latin typeface="Arial" panose="020B0604020202020204" pitchFamily="34" charset="0"/>
                <a:cs typeface="Arial" panose="020B0604020202020204" pitchFamily="34" charset="0"/>
              </a:rPr>
              <a:t>Birth or adoption</a:t>
            </a:r>
          </a:p>
          <a:p>
            <a:pPr lvl="0">
              <a:spcAft>
                <a:spcPts val="800"/>
              </a:spcAft>
              <a:buFont typeface="Arial" panose="020B0604020202020204" pitchFamily="34" charset="0"/>
              <a:buChar char="•"/>
            </a:pPr>
            <a:endParaRPr lang="en-US" sz="320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982963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792162"/>
          </a:xfrm>
        </p:spPr>
        <p:txBody>
          <a:bodyPr/>
          <a:lstStyle/>
          <a:p>
            <a:r>
              <a:rPr lang="en-US" b="1" dirty="0">
                <a:latin typeface="Arial" panose="020B0604020202020204" pitchFamily="34" charset="0"/>
                <a:cs typeface="Arial" panose="020B0604020202020204" pitchFamily="34" charset="0"/>
              </a:rPr>
              <a:t>Pre-Quiz 3</a:t>
            </a:r>
          </a:p>
        </p:txBody>
      </p:sp>
      <p:sp>
        <p:nvSpPr>
          <p:cNvPr id="3" name="Content Placeholder 2"/>
          <p:cNvSpPr>
            <a:spLocks noGrp="1"/>
          </p:cNvSpPr>
          <p:nvPr>
            <p:ph idx="1"/>
          </p:nvPr>
        </p:nvSpPr>
        <p:spPr/>
        <p:txBody>
          <a:bodyPr/>
          <a:lstStyle/>
          <a:p>
            <a:pPr marL="114300" indent="0">
              <a:spcBef>
                <a:spcPts val="0"/>
              </a:spcBef>
              <a:buNone/>
            </a:pPr>
            <a:r>
              <a:rPr lang="en-US" sz="2400" b="1" dirty="0">
                <a:latin typeface="Arial" panose="020B0604020202020204" pitchFamily="34" charset="0"/>
                <a:cs typeface="Arial" panose="020B0604020202020204" pitchFamily="34" charset="0"/>
              </a:rPr>
              <a:t>Bonus Question</a:t>
            </a:r>
          </a:p>
          <a:p>
            <a:pPr marL="114300" indent="0">
              <a:spcBef>
                <a:spcPts val="0"/>
              </a:spcBef>
              <a:buNone/>
            </a:pPr>
            <a:endParaRPr lang="en-US" sz="2400" b="1" dirty="0">
              <a:latin typeface="Arial" panose="020B0604020202020204" pitchFamily="34" charset="0"/>
              <a:cs typeface="Arial" panose="020B0604020202020204" pitchFamily="34" charset="0"/>
            </a:endParaRPr>
          </a:p>
          <a:p>
            <a:pPr marL="114300" indent="0">
              <a:spcBef>
                <a:spcPts val="0"/>
              </a:spcBef>
              <a:buNone/>
            </a:pPr>
            <a:r>
              <a:rPr lang="en-US" sz="2400" dirty="0">
                <a:latin typeface="Arial" panose="020B0604020202020204" pitchFamily="34" charset="0"/>
                <a:cs typeface="Arial" panose="020B0604020202020204" pitchFamily="34" charset="0"/>
              </a:rPr>
              <a:t>5.  How often are open enrollments required per the Public Employees’ Medical and Hospital Care Act (PEHMCA)?</a:t>
            </a:r>
          </a:p>
          <a:p>
            <a:pPr marL="114300" indent="0">
              <a:spcBef>
                <a:spcPts val="0"/>
              </a:spcBef>
              <a:buNone/>
            </a:pPr>
            <a:endParaRPr lang="en-US" sz="2400" dirty="0">
              <a:latin typeface="Arial" panose="020B0604020202020204" pitchFamily="34" charset="0"/>
              <a:cs typeface="Arial" panose="020B0604020202020204" pitchFamily="34" charset="0"/>
            </a:endParaRPr>
          </a:p>
          <a:p>
            <a:pPr marL="457200" indent="0">
              <a:spcBef>
                <a:spcPts val="0"/>
              </a:spcBef>
              <a:buNone/>
            </a:pPr>
            <a:r>
              <a:rPr lang="en-US" sz="2400" dirty="0">
                <a:latin typeface="Arial" panose="020B0604020202020204" pitchFamily="34" charset="0"/>
                <a:cs typeface="Arial" panose="020B0604020202020204" pitchFamily="34" charset="0"/>
              </a:rPr>
              <a:t>a.  Annually</a:t>
            </a:r>
          </a:p>
          <a:p>
            <a:pPr marL="457200" indent="0">
              <a:buNone/>
            </a:pPr>
            <a:r>
              <a:rPr lang="en-US" sz="2400" dirty="0">
                <a:latin typeface="Arial" panose="020B0604020202020204" pitchFamily="34" charset="0"/>
                <a:cs typeface="Arial" panose="020B0604020202020204" pitchFamily="34" charset="0"/>
              </a:rPr>
              <a:t>b.  Once every other year</a:t>
            </a:r>
          </a:p>
          <a:p>
            <a:pPr marL="457200" indent="0">
              <a:buNone/>
            </a:pPr>
            <a:r>
              <a:rPr lang="en-US" sz="2400" dirty="0">
                <a:latin typeface="Arial" panose="020B0604020202020204" pitchFamily="34" charset="0"/>
                <a:cs typeface="Arial" panose="020B0604020202020204" pitchFamily="34" charset="0"/>
              </a:rPr>
              <a:t>c.  Once every three years</a:t>
            </a:r>
          </a:p>
          <a:p>
            <a:pPr marL="457200" indent="0">
              <a:buNone/>
            </a:pPr>
            <a:r>
              <a:rPr lang="en-US" sz="2400" dirty="0">
                <a:latin typeface="Arial" panose="020B0604020202020204" pitchFamily="34" charset="0"/>
                <a:cs typeface="Arial" panose="020B0604020202020204" pitchFamily="34" charset="0"/>
              </a:rPr>
              <a:t>d.  Periodically</a:t>
            </a:r>
          </a:p>
          <a:p>
            <a:pPr marL="114300" indent="0">
              <a:buNone/>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8110683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3400" y="457200"/>
            <a:ext cx="7543800" cy="914400"/>
          </a:xfrm>
        </p:spPr>
        <p:txBody>
          <a:bodyPr/>
          <a:lstStyle/>
          <a:p>
            <a:r>
              <a:rPr lang="en-US" b="1" dirty="0">
                <a:latin typeface="Arial" panose="020B0604020202020204" pitchFamily="34" charset="0"/>
                <a:cs typeface="Arial" panose="020B0604020202020204" pitchFamily="34" charset="0"/>
              </a:rPr>
              <a:t>Permissive Transactions</a:t>
            </a:r>
          </a:p>
        </p:txBody>
      </p:sp>
      <p:sp>
        <p:nvSpPr>
          <p:cNvPr id="2" name="Content Placeholder 1"/>
          <p:cNvSpPr>
            <a:spLocks noGrp="1"/>
          </p:cNvSpPr>
          <p:nvPr>
            <p:ph idx="1"/>
          </p:nvPr>
        </p:nvSpPr>
        <p:spPr>
          <a:xfrm>
            <a:off x="152400" y="1295400"/>
            <a:ext cx="8153400" cy="5105400"/>
          </a:xfrm>
        </p:spPr>
        <p:txBody>
          <a:bodyPr anchor="t" anchorCtr="0">
            <a:normAutofit lnSpcReduction="10000"/>
          </a:bodyPr>
          <a:lstStyle/>
          <a:p>
            <a:pPr lvl="0">
              <a:spcBef>
                <a:spcPts val="0"/>
              </a:spcBef>
              <a:spcAft>
                <a:spcPts val="2400"/>
              </a:spcAft>
              <a:buFont typeface="Arial" panose="020B0604020202020204" pitchFamily="34" charset="0"/>
              <a:buChar char="•"/>
            </a:pPr>
            <a:r>
              <a:rPr lang="en-US" sz="2800" dirty="0">
                <a:effectLst/>
                <a:latin typeface="Arial" panose="020B0604020202020204" pitchFamily="34" charset="0"/>
                <a:cs typeface="Arial" panose="020B0604020202020204" pitchFamily="34" charset="0"/>
              </a:rPr>
              <a:t>Additions or deletions that are voluntary at the employee’s option</a:t>
            </a:r>
          </a:p>
          <a:p>
            <a:pPr lvl="0">
              <a:spcBef>
                <a:spcPts val="0"/>
              </a:spcBef>
              <a:spcAft>
                <a:spcPts val="2400"/>
              </a:spcAft>
              <a:buFont typeface="Arial" panose="020B0604020202020204" pitchFamily="34" charset="0"/>
              <a:buChar char="•"/>
            </a:pPr>
            <a:r>
              <a:rPr lang="en-US" sz="2800" dirty="0">
                <a:effectLst/>
                <a:latin typeface="Arial" panose="020B0604020202020204" pitchFamily="34" charset="0"/>
                <a:cs typeface="Arial" panose="020B0604020202020204" pitchFamily="34" charset="0"/>
              </a:rPr>
              <a:t>Examples include:</a:t>
            </a:r>
          </a:p>
          <a:p>
            <a:pPr marL="731520" lvl="1">
              <a:spcBef>
                <a:spcPts val="0"/>
              </a:spcBef>
              <a:spcAft>
                <a:spcPts val="2400"/>
              </a:spcAft>
              <a:buFont typeface="Arial" panose="020B0604020202020204" pitchFamily="34" charset="0"/>
              <a:buChar char="•"/>
            </a:pPr>
            <a:r>
              <a:rPr lang="en-US" sz="2800" dirty="0">
                <a:effectLst/>
                <a:latin typeface="Arial" panose="020B0604020202020204" pitchFamily="34" charset="0"/>
                <a:cs typeface="Arial" panose="020B0604020202020204" pitchFamily="34" charset="0"/>
              </a:rPr>
              <a:t>Child reaches age 18</a:t>
            </a:r>
          </a:p>
          <a:p>
            <a:pPr marL="731520" lvl="1">
              <a:spcBef>
                <a:spcPts val="0"/>
              </a:spcBef>
              <a:spcAft>
                <a:spcPts val="2400"/>
              </a:spcAft>
              <a:buFont typeface="Arial" panose="020B0604020202020204" pitchFamily="34" charset="0"/>
              <a:buChar char="•"/>
            </a:pPr>
            <a:r>
              <a:rPr lang="en-US" sz="2800" dirty="0">
                <a:effectLst/>
                <a:latin typeface="Arial" panose="020B0604020202020204" pitchFamily="34" charset="0"/>
                <a:cs typeface="Arial" panose="020B0604020202020204" pitchFamily="34" charset="0"/>
              </a:rPr>
              <a:t>Family member enters or leaves military</a:t>
            </a:r>
          </a:p>
          <a:p>
            <a:pPr marL="731520" lvl="1">
              <a:spcBef>
                <a:spcPts val="0"/>
              </a:spcBef>
              <a:spcAft>
                <a:spcPts val="2400"/>
              </a:spcAft>
              <a:buFont typeface="Arial" panose="020B0604020202020204" pitchFamily="34" charset="0"/>
              <a:buChar char="•"/>
            </a:pPr>
            <a:r>
              <a:rPr lang="en-US" sz="2800" dirty="0">
                <a:effectLst/>
                <a:latin typeface="Arial" panose="020B0604020202020204" pitchFamily="34" charset="0"/>
                <a:cs typeface="Arial" panose="020B0604020202020204" pitchFamily="34" charset="0"/>
              </a:rPr>
              <a:t>Family member obtains other coverage (</a:t>
            </a:r>
            <a:r>
              <a:rPr lang="en-US" sz="2800" dirty="0">
                <a:latin typeface="Arial" panose="020B0604020202020204" pitchFamily="34" charset="0"/>
                <a:cs typeface="Arial" panose="020B0604020202020204" pitchFamily="34" charset="0"/>
              </a:rPr>
              <a:t>Optional Delete)</a:t>
            </a:r>
            <a:endParaRPr lang="en-US" sz="2800" dirty="0">
              <a:effectLst/>
              <a:latin typeface="Arial" panose="020B0604020202020204" pitchFamily="34" charset="0"/>
              <a:cs typeface="Arial" panose="020B0604020202020204" pitchFamily="34" charset="0"/>
            </a:endParaRPr>
          </a:p>
          <a:p>
            <a:pPr marL="731520" lvl="1">
              <a:spcBef>
                <a:spcPts val="0"/>
              </a:spcBef>
              <a:spcAft>
                <a:spcPts val="2400"/>
              </a:spcAft>
              <a:buFont typeface="Arial" panose="020B0604020202020204" pitchFamily="34" charset="0"/>
              <a:buChar char="•"/>
            </a:pPr>
            <a:r>
              <a:rPr lang="en-US" sz="2800" dirty="0">
                <a:effectLst/>
                <a:latin typeface="Arial" panose="020B0604020202020204" pitchFamily="34" charset="0"/>
                <a:cs typeface="Arial" panose="020B0604020202020204" pitchFamily="34" charset="0"/>
              </a:rPr>
              <a:t>Custody change for child under age 18</a:t>
            </a:r>
          </a:p>
          <a:p>
            <a:pPr lvl="0">
              <a:spcAft>
                <a:spcPts val="800"/>
              </a:spcAft>
              <a:buFont typeface="Arial" panose="020B0604020202020204" pitchFamily="34" charset="0"/>
              <a:buChar char="•"/>
            </a:pPr>
            <a:endParaRPr lang="en-US" sz="320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9161488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52450" y="457200"/>
            <a:ext cx="7543800" cy="914400"/>
          </a:xfrm>
        </p:spPr>
        <p:txBody>
          <a:bodyPr/>
          <a:lstStyle/>
          <a:p>
            <a:r>
              <a:rPr lang="en-US" b="1" dirty="0">
                <a:latin typeface="Arial" panose="020B0604020202020204" pitchFamily="34" charset="0"/>
                <a:cs typeface="Arial" panose="020B0604020202020204" pitchFamily="34" charset="0"/>
              </a:rPr>
              <a:t>Health Plan Change</a:t>
            </a:r>
          </a:p>
        </p:txBody>
      </p:sp>
      <p:sp>
        <p:nvSpPr>
          <p:cNvPr id="2" name="Content Placeholder 1"/>
          <p:cNvSpPr>
            <a:spLocks noGrp="1"/>
          </p:cNvSpPr>
          <p:nvPr>
            <p:ph idx="1"/>
          </p:nvPr>
        </p:nvSpPr>
        <p:spPr>
          <a:xfrm>
            <a:off x="552450" y="1676400"/>
            <a:ext cx="8001000" cy="3962400"/>
          </a:xfrm>
        </p:spPr>
        <p:txBody>
          <a:bodyPr anchor="t" anchorCtr="0">
            <a:normAutofit/>
          </a:bodyPr>
          <a:lstStyle/>
          <a:p>
            <a:pPr marL="18288" indent="0">
              <a:spcBef>
                <a:spcPts val="0"/>
              </a:spcBef>
              <a:spcAft>
                <a:spcPts val="2400"/>
              </a:spcAft>
              <a:buNone/>
            </a:pPr>
            <a:r>
              <a:rPr lang="en-US" sz="3200" dirty="0">
                <a:effectLst/>
                <a:latin typeface="Arial" panose="020B0604020202020204" pitchFamily="34" charset="0"/>
                <a:cs typeface="Arial" panose="020B0604020202020204" pitchFamily="34" charset="0"/>
              </a:rPr>
              <a:t>Triggers enabling a plan change:</a:t>
            </a:r>
          </a:p>
          <a:p>
            <a:pPr marL="457200">
              <a:spcBef>
                <a:spcPts val="0"/>
              </a:spcBef>
              <a:spcAft>
                <a:spcPts val="2400"/>
              </a:spcAft>
              <a:buFont typeface="Arial" panose="020B0604020202020204" pitchFamily="34" charset="0"/>
              <a:buChar char="•"/>
            </a:pPr>
            <a:r>
              <a:rPr lang="en-US" sz="3200" dirty="0">
                <a:effectLst/>
                <a:latin typeface="Arial" panose="020B0604020202020204" pitchFamily="34" charset="0"/>
                <a:cs typeface="Arial" panose="020B0604020202020204" pitchFamily="34" charset="0"/>
              </a:rPr>
              <a:t>Household move</a:t>
            </a:r>
          </a:p>
          <a:p>
            <a:pPr marL="457200">
              <a:spcBef>
                <a:spcPts val="0"/>
              </a:spcBef>
              <a:spcAft>
                <a:spcPts val="2400"/>
              </a:spcAft>
              <a:buFont typeface="Arial" panose="020B0604020202020204" pitchFamily="34" charset="0"/>
              <a:buChar char="•"/>
            </a:pPr>
            <a:r>
              <a:rPr lang="en-US" sz="3200" dirty="0">
                <a:effectLst/>
                <a:latin typeface="Arial" panose="020B0604020202020204" pitchFamily="34" charset="0"/>
                <a:cs typeface="Arial" panose="020B0604020202020204" pitchFamily="34" charset="0"/>
              </a:rPr>
              <a:t>Change in employment location</a:t>
            </a:r>
          </a:p>
          <a:p>
            <a:pPr marL="457200">
              <a:spcBef>
                <a:spcPts val="0"/>
              </a:spcBef>
              <a:spcAft>
                <a:spcPts val="2400"/>
              </a:spcAft>
              <a:buFont typeface="Arial" panose="020B0604020202020204" pitchFamily="34" charset="0"/>
              <a:buChar char="•"/>
            </a:pPr>
            <a:r>
              <a:rPr lang="en-US" sz="3200" dirty="0">
                <a:effectLst/>
                <a:latin typeface="Arial" panose="020B0604020202020204" pitchFamily="34" charset="0"/>
                <a:cs typeface="Arial" panose="020B0604020202020204" pitchFamily="34" charset="0"/>
              </a:rPr>
              <a:t>Retirement</a:t>
            </a:r>
          </a:p>
          <a:p>
            <a:pPr lvl="0">
              <a:spcAft>
                <a:spcPts val="800"/>
              </a:spcAft>
              <a:buFont typeface="Arial" panose="020B0604020202020204" pitchFamily="34" charset="0"/>
              <a:buChar char="•"/>
            </a:pPr>
            <a:endParaRPr lang="en-US" sz="3200" dirty="0">
              <a:effectLst/>
              <a:latin typeface="Arial" panose="020B0604020202020204" pitchFamily="34" charset="0"/>
              <a:cs typeface="Arial" panose="020B0604020202020204" pitchFamily="34" charset="0"/>
            </a:endParaRPr>
          </a:p>
          <a:p>
            <a:pPr lvl="0">
              <a:spcAft>
                <a:spcPts val="800"/>
              </a:spcAft>
              <a:buFont typeface="Arial" panose="020B0604020202020204" pitchFamily="34" charset="0"/>
              <a:buChar char="•"/>
            </a:pPr>
            <a:endParaRPr lang="en-US" sz="3200" dirty="0">
              <a:effectLst/>
              <a:latin typeface="Arial" panose="020B0604020202020204" pitchFamily="34" charset="0"/>
              <a:cs typeface="Arial" panose="020B0604020202020204" pitchFamily="34" charset="0"/>
            </a:endParaRPr>
          </a:p>
          <a:p>
            <a:pPr lvl="0">
              <a:spcAft>
                <a:spcPts val="800"/>
              </a:spcAft>
              <a:buFont typeface="Arial" panose="020B0604020202020204" pitchFamily="34" charset="0"/>
              <a:buChar char="•"/>
            </a:pPr>
            <a:endParaRPr lang="en-US" sz="320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0209343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52450" y="457200"/>
            <a:ext cx="7543800" cy="914400"/>
          </a:xfrm>
        </p:spPr>
        <p:txBody>
          <a:bodyPr/>
          <a:lstStyle/>
          <a:p>
            <a:r>
              <a:rPr lang="en-US" b="1" dirty="0">
                <a:latin typeface="Arial" panose="020B0604020202020204" pitchFamily="34" charset="0"/>
                <a:cs typeface="Arial" panose="020B0604020202020204" pitchFamily="34" charset="0"/>
              </a:rPr>
              <a:t>Not Permitted</a:t>
            </a:r>
          </a:p>
        </p:txBody>
      </p:sp>
      <p:sp>
        <p:nvSpPr>
          <p:cNvPr id="2" name="Content Placeholder 1"/>
          <p:cNvSpPr>
            <a:spLocks noGrp="1"/>
          </p:cNvSpPr>
          <p:nvPr>
            <p:ph idx="1"/>
          </p:nvPr>
        </p:nvSpPr>
        <p:spPr>
          <a:xfrm>
            <a:off x="381000" y="1752600"/>
            <a:ext cx="8229600" cy="4191000"/>
          </a:xfrm>
        </p:spPr>
        <p:txBody>
          <a:bodyPr anchor="t" anchorCtr="0">
            <a:normAutofit fontScale="92500" lnSpcReduction="20000"/>
          </a:bodyPr>
          <a:lstStyle/>
          <a:p>
            <a:pPr lvl="0">
              <a:spcBef>
                <a:spcPts val="0"/>
              </a:spcBef>
              <a:spcAft>
                <a:spcPts val="3000"/>
              </a:spcAft>
              <a:buFont typeface="Arial" panose="020B0604020202020204" pitchFamily="34" charset="0"/>
              <a:buChar char="•"/>
            </a:pPr>
            <a:r>
              <a:rPr lang="en-US" sz="3000" dirty="0">
                <a:effectLst/>
                <a:latin typeface="Arial" panose="020B0604020202020204" pitchFamily="34" charset="0"/>
                <a:cs typeface="Arial" panose="020B0604020202020204" pitchFamily="34" charset="0"/>
              </a:rPr>
              <a:t>Dual coverage – any individual covered under two CalPERS subscribers at the same time.</a:t>
            </a:r>
          </a:p>
          <a:p>
            <a:pPr lvl="0">
              <a:spcBef>
                <a:spcPts val="0"/>
              </a:spcBef>
              <a:spcAft>
                <a:spcPts val="3000"/>
              </a:spcAft>
              <a:buFont typeface="Arial" panose="020B0604020202020204" pitchFamily="34" charset="0"/>
              <a:buChar char="•"/>
            </a:pPr>
            <a:r>
              <a:rPr lang="en-US" sz="3000" dirty="0">
                <a:effectLst/>
                <a:latin typeface="Arial" panose="020B0604020202020204" pitchFamily="34" charset="0"/>
                <a:cs typeface="Arial" panose="020B0604020202020204" pitchFamily="34" charset="0"/>
              </a:rPr>
              <a:t>Split enrollments—dependents can’t be split between two CalPERS subscribers</a:t>
            </a:r>
          </a:p>
          <a:p>
            <a:pPr lvl="0">
              <a:spcBef>
                <a:spcPts val="0"/>
              </a:spcBef>
              <a:spcAft>
                <a:spcPts val="3000"/>
              </a:spcAft>
              <a:buFont typeface="Arial" panose="020B0604020202020204" pitchFamily="34" charset="0"/>
              <a:buChar char="•"/>
            </a:pPr>
            <a:r>
              <a:rPr lang="en-US" sz="3000" dirty="0">
                <a:effectLst/>
                <a:latin typeface="Arial" panose="020B0604020202020204" pitchFamily="34" charset="0"/>
                <a:cs typeface="Arial" panose="020B0604020202020204" pitchFamily="34" charset="0"/>
              </a:rPr>
              <a:t>Upon discovery, the employee’s health account </a:t>
            </a:r>
            <a:r>
              <a:rPr lang="en-US" sz="3000" u="sng" dirty="0">
                <a:effectLst/>
                <a:latin typeface="Arial" panose="020B0604020202020204" pitchFamily="34" charset="0"/>
                <a:cs typeface="Arial" panose="020B0604020202020204" pitchFamily="34" charset="0"/>
              </a:rPr>
              <a:t>must</a:t>
            </a:r>
            <a:r>
              <a:rPr lang="en-US" sz="3000" dirty="0">
                <a:effectLst/>
                <a:latin typeface="Arial" panose="020B0604020202020204" pitchFamily="34" charset="0"/>
                <a:cs typeface="Arial" panose="020B0604020202020204" pitchFamily="34" charset="0"/>
              </a:rPr>
              <a:t> be corrected retroactively</a:t>
            </a:r>
          </a:p>
          <a:p>
            <a:pPr lvl="0">
              <a:spcBef>
                <a:spcPts val="0"/>
              </a:spcBef>
              <a:spcAft>
                <a:spcPts val="3000"/>
              </a:spcAft>
              <a:buFont typeface="Arial" panose="020B0604020202020204" pitchFamily="34" charset="0"/>
              <a:buChar char="•"/>
            </a:pPr>
            <a:r>
              <a:rPr lang="en-US" sz="3000" dirty="0">
                <a:effectLst/>
                <a:latin typeface="Arial" panose="020B0604020202020204" pitchFamily="34" charset="0"/>
                <a:cs typeface="Arial" panose="020B0604020202020204" pitchFamily="34" charset="0"/>
              </a:rPr>
              <a:t>Retroactivity (Circular Letter 600-215-05)</a:t>
            </a:r>
          </a:p>
          <a:p>
            <a:pPr marL="18288" lvl="0" indent="0">
              <a:spcAft>
                <a:spcPts val="800"/>
              </a:spcAft>
              <a:buNone/>
            </a:pPr>
            <a:endParaRPr lang="en-US" sz="3200" dirty="0">
              <a:effectLst/>
              <a:latin typeface="Arial" panose="020B0604020202020204" pitchFamily="34" charset="0"/>
              <a:cs typeface="Arial" panose="020B0604020202020204" pitchFamily="34" charset="0"/>
            </a:endParaRPr>
          </a:p>
          <a:p>
            <a:pPr lvl="0">
              <a:spcAft>
                <a:spcPts val="800"/>
              </a:spcAft>
              <a:buFont typeface="Arial" panose="020B0604020202020204" pitchFamily="34" charset="0"/>
              <a:buChar char="•"/>
            </a:pPr>
            <a:endParaRPr lang="en-US" sz="320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8990328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3400" y="457200"/>
            <a:ext cx="7543800" cy="914400"/>
          </a:xfrm>
        </p:spPr>
        <p:txBody>
          <a:bodyPr/>
          <a:lstStyle/>
          <a:p>
            <a:r>
              <a:rPr lang="en-US" b="1" dirty="0">
                <a:latin typeface="Arial" panose="020B0604020202020204" pitchFamily="34" charset="0"/>
                <a:cs typeface="Arial" panose="020B0604020202020204" pitchFamily="34" charset="0"/>
              </a:rPr>
              <a:t>Off Pay Status</a:t>
            </a:r>
          </a:p>
        </p:txBody>
      </p:sp>
      <p:sp>
        <p:nvSpPr>
          <p:cNvPr id="2" name="Content Placeholder 1"/>
          <p:cNvSpPr>
            <a:spLocks noGrp="1"/>
          </p:cNvSpPr>
          <p:nvPr>
            <p:ph idx="1"/>
          </p:nvPr>
        </p:nvSpPr>
        <p:spPr>
          <a:xfrm>
            <a:off x="228600" y="1524000"/>
            <a:ext cx="8305800" cy="4051300"/>
          </a:xfrm>
        </p:spPr>
        <p:txBody>
          <a:bodyPr anchor="t" anchorCtr="0">
            <a:normAutofit/>
          </a:bodyPr>
          <a:lstStyle/>
          <a:p>
            <a:pPr>
              <a:spcBef>
                <a:spcPts val="0"/>
              </a:spcBef>
              <a:spcAft>
                <a:spcPts val="2400"/>
              </a:spcAft>
            </a:pPr>
            <a:r>
              <a:rPr lang="en-US" sz="2800" dirty="0">
                <a:latin typeface="Arial" panose="020B0604020202020204" pitchFamily="34" charset="0"/>
                <a:cs typeface="Arial" panose="020B0604020202020204" pitchFamily="34" charset="0"/>
              </a:rPr>
              <a:t>Circular Letter 600-050-14</a:t>
            </a:r>
            <a:endParaRPr lang="en-US" sz="2800" dirty="0">
              <a:effectLst/>
              <a:latin typeface="Arial" panose="020B0604020202020204" pitchFamily="34" charset="0"/>
              <a:cs typeface="Arial" panose="020B0604020202020204" pitchFamily="34" charset="0"/>
            </a:endParaRPr>
          </a:p>
          <a:p>
            <a:pPr>
              <a:spcBef>
                <a:spcPts val="0"/>
              </a:spcBef>
              <a:spcAft>
                <a:spcPts val="2400"/>
              </a:spcAft>
              <a:buFont typeface="Arial" panose="020B0604020202020204" pitchFamily="34" charset="0"/>
              <a:buChar char="•"/>
            </a:pPr>
            <a:r>
              <a:rPr lang="en-US" sz="2800" dirty="0">
                <a:effectLst/>
                <a:latin typeface="Arial" panose="020B0604020202020204" pitchFamily="34" charset="0"/>
                <a:cs typeface="Arial" panose="020B0604020202020204" pitchFamily="34" charset="0"/>
              </a:rPr>
              <a:t>Employee may direct pay premiums when off pay status, such as: leave of absence (LOA), pending approval of disability retirement, suspension</a:t>
            </a:r>
          </a:p>
          <a:p>
            <a:pPr>
              <a:spcBef>
                <a:spcPts val="0"/>
              </a:spcBef>
              <a:spcAft>
                <a:spcPts val="2400"/>
              </a:spcAft>
              <a:buFont typeface="Arial" panose="020B0604020202020204" pitchFamily="34" charset="0"/>
              <a:buChar char="•"/>
            </a:pPr>
            <a:r>
              <a:rPr lang="en-US" sz="2800" dirty="0">
                <a:effectLst/>
                <a:latin typeface="Arial" panose="020B0604020202020204" pitchFamily="34" charset="0"/>
                <a:cs typeface="Arial" panose="020B0604020202020204" pitchFamily="34" charset="0"/>
              </a:rPr>
              <a:t>When an employee returns to work: update my|CalPERS and schedule resumption of payroll deductions</a:t>
            </a:r>
          </a:p>
          <a:p>
            <a:pPr lvl="0">
              <a:spcAft>
                <a:spcPts val="800"/>
              </a:spcAft>
              <a:buFont typeface="Arial" panose="020B0604020202020204" pitchFamily="34" charset="0"/>
              <a:buChar char="•"/>
            </a:pPr>
            <a:endParaRPr lang="en-US" sz="3200" dirty="0">
              <a:effectLst/>
              <a:latin typeface="Arial" panose="020B0604020202020204" pitchFamily="34" charset="0"/>
              <a:cs typeface="Arial" panose="020B0604020202020204" pitchFamily="34" charset="0"/>
            </a:endParaRPr>
          </a:p>
          <a:p>
            <a:pPr lvl="0">
              <a:spcAft>
                <a:spcPts val="800"/>
              </a:spcAft>
              <a:buFont typeface="Arial" panose="020B0604020202020204" pitchFamily="34" charset="0"/>
              <a:buChar char="•"/>
            </a:pPr>
            <a:endParaRPr lang="en-US" sz="3200" dirty="0">
              <a:effectLst/>
              <a:latin typeface="Arial" panose="020B0604020202020204" pitchFamily="34" charset="0"/>
              <a:cs typeface="Arial" panose="020B0604020202020204" pitchFamily="34" charset="0"/>
            </a:endParaRPr>
          </a:p>
          <a:p>
            <a:pPr lvl="0">
              <a:spcAft>
                <a:spcPts val="800"/>
              </a:spcAft>
              <a:buFont typeface="Arial" panose="020B0604020202020204" pitchFamily="34" charset="0"/>
              <a:buChar char="•"/>
            </a:pPr>
            <a:endParaRPr lang="en-US" sz="320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8156676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1000" y="228600"/>
            <a:ext cx="7715250" cy="990600"/>
          </a:xfrm>
        </p:spPr>
        <p:txBody>
          <a:bodyPr/>
          <a:lstStyle/>
          <a:p>
            <a:br>
              <a:rPr lang="en-US" sz="4400" b="1" dirty="0">
                <a:latin typeface="Arial" panose="020B0604020202020204" pitchFamily="34" charset="0"/>
                <a:cs typeface="Arial" panose="020B0604020202020204" pitchFamily="34" charset="0"/>
              </a:rPr>
            </a:br>
            <a:r>
              <a:rPr lang="en-US" b="1" dirty="0">
                <a:latin typeface="Arial" panose="020B0604020202020204" pitchFamily="34" charset="0"/>
                <a:cs typeface="Arial" panose="020B0604020202020204" pitchFamily="34" charset="0"/>
              </a:rPr>
              <a:t>Employee Must Report Timely</a:t>
            </a:r>
          </a:p>
        </p:txBody>
      </p:sp>
      <p:sp>
        <p:nvSpPr>
          <p:cNvPr id="2" name="Content Placeholder 1"/>
          <p:cNvSpPr>
            <a:spLocks noGrp="1"/>
          </p:cNvSpPr>
          <p:nvPr>
            <p:ph idx="1"/>
          </p:nvPr>
        </p:nvSpPr>
        <p:spPr>
          <a:xfrm>
            <a:off x="533400" y="1905000"/>
            <a:ext cx="8229600" cy="4267200"/>
          </a:xfrm>
        </p:spPr>
        <p:txBody>
          <a:bodyPr anchor="t" anchorCtr="0">
            <a:normAutofit/>
          </a:bodyPr>
          <a:lstStyle/>
          <a:p>
            <a:pPr lvl="0">
              <a:spcBef>
                <a:spcPts val="0"/>
              </a:spcBef>
              <a:spcAft>
                <a:spcPts val="3000"/>
              </a:spcAft>
              <a:buFont typeface="Arial" panose="020B0604020202020204" pitchFamily="34" charset="0"/>
              <a:buChar char="•"/>
            </a:pPr>
            <a:r>
              <a:rPr lang="en-US" sz="3000" dirty="0">
                <a:effectLst/>
                <a:latin typeface="Arial" panose="020B0604020202020204" pitchFamily="34" charset="0"/>
                <a:cs typeface="Arial" panose="020B0604020202020204" pitchFamily="34" charset="0"/>
              </a:rPr>
              <a:t>Marriage/domestic </a:t>
            </a:r>
            <a:r>
              <a:rPr lang="en-US" sz="3000" dirty="0">
                <a:latin typeface="Arial" panose="020B0604020202020204" pitchFamily="34" charset="0"/>
                <a:cs typeface="Arial" panose="020B0604020202020204" pitchFamily="34" charset="0"/>
              </a:rPr>
              <a:t>p</a:t>
            </a:r>
            <a:r>
              <a:rPr lang="en-US" sz="3000" dirty="0">
                <a:effectLst/>
                <a:latin typeface="Arial" panose="020B0604020202020204" pitchFamily="34" charset="0"/>
                <a:cs typeface="Arial" panose="020B0604020202020204" pitchFamily="34" charset="0"/>
              </a:rPr>
              <a:t>artnership</a:t>
            </a:r>
          </a:p>
          <a:p>
            <a:pPr lvl="0">
              <a:spcBef>
                <a:spcPts val="0"/>
              </a:spcBef>
              <a:spcAft>
                <a:spcPts val="3000"/>
              </a:spcAft>
              <a:buFont typeface="Arial" panose="020B0604020202020204" pitchFamily="34" charset="0"/>
              <a:buChar char="•"/>
            </a:pPr>
            <a:r>
              <a:rPr lang="en-US" sz="3000" dirty="0">
                <a:effectLst/>
                <a:latin typeface="Arial" panose="020B0604020202020204" pitchFamily="34" charset="0"/>
                <a:cs typeface="Arial" panose="020B0604020202020204" pitchFamily="34" charset="0"/>
              </a:rPr>
              <a:t>Divorce/termination of domestic </a:t>
            </a:r>
            <a:r>
              <a:rPr lang="en-US" sz="3000" dirty="0">
                <a:latin typeface="Arial" panose="020B0604020202020204" pitchFamily="34" charset="0"/>
                <a:cs typeface="Arial" panose="020B0604020202020204" pitchFamily="34" charset="0"/>
              </a:rPr>
              <a:t>p</a:t>
            </a:r>
            <a:r>
              <a:rPr lang="en-US" sz="3000" dirty="0">
                <a:effectLst/>
                <a:latin typeface="Arial" panose="020B0604020202020204" pitchFamily="34" charset="0"/>
                <a:cs typeface="Arial" panose="020B0604020202020204" pitchFamily="34" charset="0"/>
              </a:rPr>
              <a:t>artnership</a:t>
            </a:r>
          </a:p>
          <a:p>
            <a:pPr lvl="0">
              <a:spcBef>
                <a:spcPts val="0"/>
              </a:spcBef>
              <a:spcAft>
                <a:spcPts val="3000"/>
              </a:spcAft>
              <a:buFont typeface="Arial" panose="020B0604020202020204" pitchFamily="34" charset="0"/>
              <a:buChar char="•"/>
            </a:pPr>
            <a:r>
              <a:rPr lang="en-US" sz="3000" dirty="0">
                <a:effectLst/>
                <a:latin typeface="Arial" panose="020B0604020202020204" pitchFamily="34" charset="0"/>
                <a:cs typeface="Arial" panose="020B0604020202020204" pitchFamily="34" charset="0"/>
              </a:rPr>
              <a:t>Death of a member/family member</a:t>
            </a:r>
          </a:p>
          <a:p>
            <a:pPr lvl="0">
              <a:spcBef>
                <a:spcPts val="0"/>
              </a:spcBef>
              <a:spcAft>
                <a:spcPts val="3000"/>
              </a:spcAft>
              <a:buFont typeface="Arial" panose="020B0604020202020204" pitchFamily="34" charset="0"/>
              <a:buChar char="•"/>
            </a:pPr>
            <a:r>
              <a:rPr lang="en-US" sz="3000" dirty="0">
                <a:effectLst/>
                <a:latin typeface="Arial" panose="020B0604020202020204" pitchFamily="34" charset="0"/>
                <a:cs typeface="Arial" panose="020B0604020202020204" pitchFamily="34" charset="0"/>
              </a:rPr>
              <a:t>Change of residential address</a:t>
            </a:r>
          </a:p>
        </p:txBody>
      </p:sp>
    </p:spTree>
    <p:extLst>
      <p:ext uri="{BB962C8B-B14F-4D97-AF65-F5344CB8AC3E}">
        <p14:creationId xmlns:p14="http://schemas.microsoft.com/office/powerpoint/2010/main" val="387370866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609600"/>
            <a:ext cx="8458200" cy="792162"/>
          </a:xfrm>
        </p:spPr>
        <p:txBody>
          <a:bodyPr/>
          <a:lstStyle/>
          <a:p>
            <a:r>
              <a:rPr lang="en-US" b="1" dirty="0">
                <a:latin typeface="Arial" panose="020B0604020202020204" pitchFamily="34" charset="0"/>
                <a:cs typeface="Arial" panose="020B0604020202020204" pitchFamily="34" charset="0"/>
              </a:rPr>
              <a:t>Divorce or Domestic Partner Termination 1</a:t>
            </a:r>
          </a:p>
        </p:txBody>
      </p:sp>
      <p:sp>
        <p:nvSpPr>
          <p:cNvPr id="3" name="Content Placeholder 2"/>
          <p:cNvSpPr>
            <a:spLocks noGrp="1"/>
          </p:cNvSpPr>
          <p:nvPr>
            <p:ph idx="1"/>
          </p:nvPr>
        </p:nvSpPr>
        <p:spPr>
          <a:xfrm>
            <a:off x="152400" y="1752600"/>
            <a:ext cx="8763000" cy="4267200"/>
          </a:xfrm>
        </p:spPr>
        <p:txBody>
          <a:bodyPr>
            <a:noAutofit/>
          </a:bodyPr>
          <a:lstStyle/>
          <a:p>
            <a:pPr>
              <a:spcBef>
                <a:spcPts val="0"/>
              </a:spcBef>
              <a:spcAft>
                <a:spcPts val="2400"/>
              </a:spcAft>
            </a:pPr>
            <a:r>
              <a:rPr lang="en-US" sz="2400" dirty="0">
                <a:latin typeface="Arial" panose="020B0604020202020204" pitchFamily="34" charset="0"/>
                <a:cs typeface="Arial" panose="020B0604020202020204" pitchFamily="34" charset="0"/>
              </a:rPr>
              <a:t>If separated, but still married or a domestic partner:</a:t>
            </a:r>
          </a:p>
          <a:p>
            <a:pPr marL="914400" lvl="1">
              <a:spcBef>
                <a:spcPts val="0"/>
              </a:spcBef>
              <a:spcAft>
                <a:spcPts val="2400"/>
              </a:spcAft>
            </a:pPr>
            <a:r>
              <a:rPr lang="en-US" dirty="0">
                <a:latin typeface="Arial" panose="020B0604020202020204" pitchFamily="34" charset="0"/>
                <a:cs typeface="Arial" panose="020B0604020202020204" pitchFamily="34" charset="0"/>
              </a:rPr>
              <a:t>Cannot drop minor step-children/DP children</a:t>
            </a:r>
          </a:p>
          <a:p>
            <a:pPr marL="914400" lvl="1">
              <a:spcBef>
                <a:spcPts val="0"/>
              </a:spcBef>
              <a:spcAft>
                <a:spcPts val="2400"/>
              </a:spcAft>
            </a:pPr>
            <a:r>
              <a:rPr lang="en-US" dirty="0">
                <a:latin typeface="Arial" panose="020B0604020202020204" pitchFamily="34" charset="0"/>
                <a:cs typeface="Arial" panose="020B0604020202020204" pitchFamily="34" charset="0"/>
              </a:rPr>
              <a:t>If court-orders coverage: </a:t>
            </a:r>
          </a:p>
          <a:p>
            <a:pPr marL="1371600" lvl="2">
              <a:spcBef>
                <a:spcPts val="0"/>
              </a:spcBef>
              <a:spcAft>
                <a:spcPts val="1200"/>
              </a:spcAft>
            </a:pPr>
            <a:r>
              <a:rPr lang="en-US" sz="2400" dirty="0">
                <a:latin typeface="Arial" panose="020B0604020202020204" pitchFamily="34" charset="0"/>
                <a:cs typeface="Arial" panose="020B0604020202020204" pitchFamily="34" charset="0"/>
              </a:rPr>
              <a:t>If employee is not enrolled, must enroll</a:t>
            </a:r>
          </a:p>
          <a:p>
            <a:pPr marL="1371600" lvl="2">
              <a:spcBef>
                <a:spcPts val="0"/>
              </a:spcBef>
              <a:spcAft>
                <a:spcPts val="1200"/>
              </a:spcAft>
            </a:pPr>
            <a:r>
              <a:rPr lang="en-US" sz="2400" dirty="0">
                <a:latin typeface="Arial" panose="020B0604020202020204" pitchFamily="34" charset="0"/>
                <a:cs typeface="Arial" panose="020B0604020202020204" pitchFamily="34" charset="0"/>
              </a:rPr>
              <a:t>Health plan must provide coverage where dependent resides </a:t>
            </a:r>
          </a:p>
          <a:p>
            <a:pPr marL="1371600" lvl="2">
              <a:spcBef>
                <a:spcPts val="0"/>
              </a:spcBef>
              <a:spcAft>
                <a:spcPts val="1200"/>
              </a:spcAft>
            </a:pPr>
            <a:r>
              <a:rPr lang="en-US" sz="2400" dirty="0">
                <a:latin typeface="Arial" panose="020B0604020202020204" pitchFamily="34" charset="0"/>
                <a:cs typeface="Arial" panose="020B0604020202020204" pitchFamily="34" charset="0"/>
              </a:rPr>
              <a:t>If employee refuses, HR administratively enrolls family in PERS Choice</a:t>
            </a:r>
          </a:p>
        </p:txBody>
      </p:sp>
    </p:spTree>
    <p:extLst>
      <p:ext uri="{BB962C8B-B14F-4D97-AF65-F5344CB8AC3E}">
        <p14:creationId xmlns:p14="http://schemas.microsoft.com/office/powerpoint/2010/main" val="309609206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7620000" cy="944562"/>
          </a:xfrm>
        </p:spPr>
        <p:txBody>
          <a:bodyPr/>
          <a:lstStyle/>
          <a:p>
            <a:r>
              <a:rPr lang="en-US" b="1" dirty="0">
                <a:latin typeface="Arial" panose="020B0604020202020204" pitchFamily="34" charset="0"/>
                <a:cs typeface="Arial" panose="020B0604020202020204" pitchFamily="34" charset="0"/>
              </a:rPr>
              <a:t>Divorce or Domestic Partner Termination 2</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304800" y="1905000"/>
            <a:ext cx="8382000" cy="3886200"/>
          </a:xfrm>
        </p:spPr>
        <p:txBody>
          <a:bodyPr>
            <a:normAutofit/>
          </a:bodyPr>
          <a:lstStyle/>
          <a:p>
            <a:pPr marL="114300" indent="0">
              <a:spcBef>
                <a:spcPts val="0"/>
              </a:spcBef>
              <a:spcAft>
                <a:spcPts val="1800"/>
              </a:spcAft>
              <a:buNone/>
            </a:pPr>
            <a:r>
              <a:rPr lang="en-US" sz="2400" dirty="0">
                <a:solidFill>
                  <a:prstClr val="black"/>
                </a:solidFill>
                <a:latin typeface="Arial" panose="020B0604020202020204" pitchFamily="34" charset="0"/>
                <a:cs typeface="Arial" panose="020B0604020202020204" pitchFamily="34" charset="0"/>
              </a:rPr>
              <a:t>Optional Deletion of Spouse or Domestic Partner:</a:t>
            </a:r>
          </a:p>
          <a:p>
            <a:pPr marL="640080">
              <a:spcBef>
                <a:spcPts val="0"/>
              </a:spcBef>
              <a:spcAft>
                <a:spcPts val="1800"/>
              </a:spcAft>
            </a:pPr>
            <a:r>
              <a:rPr lang="en-US" sz="2400" dirty="0">
                <a:solidFill>
                  <a:prstClr val="black"/>
                </a:solidFill>
                <a:latin typeface="Arial" panose="020B0604020202020204" pitchFamily="34" charset="0"/>
                <a:cs typeface="Arial" panose="020B0604020202020204" pitchFamily="34" charset="0"/>
              </a:rPr>
              <a:t>Legal separation–provide COBRA to spouse or DP</a:t>
            </a:r>
          </a:p>
          <a:p>
            <a:pPr marL="640080">
              <a:spcBef>
                <a:spcPts val="0"/>
              </a:spcBef>
              <a:spcAft>
                <a:spcPts val="1800"/>
              </a:spcAft>
            </a:pPr>
            <a:r>
              <a:rPr lang="en-US" sz="2400" dirty="0">
                <a:solidFill>
                  <a:prstClr val="black"/>
                </a:solidFill>
                <a:latin typeface="Arial" panose="020B0604020202020204" pitchFamily="34" charset="0"/>
                <a:cs typeface="Arial" panose="020B0604020202020204" pitchFamily="34" charset="0"/>
              </a:rPr>
              <a:t>Spouse or DP Leaves employee’s household (not during a divorce, see below).</a:t>
            </a:r>
          </a:p>
          <a:p>
            <a:pPr marL="114300" indent="0">
              <a:spcBef>
                <a:spcPts val="0"/>
              </a:spcBef>
              <a:buNone/>
            </a:pPr>
            <a:endParaRPr lang="en-US" sz="2400" dirty="0">
              <a:solidFill>
                <a:prstClr val="black"/>
              </a:solidFill>
              <a:latin typeface="Arial" panose="020B0604020202020204" pitchFamily="34" charset="0"/>
              <a:cs typeface="Arial" panose="020B0604020202020204" pitchFamily="34" charset="0"/>
            </a:endParaRPr>
          </a:p>
          <a:p>
            <a:pPr marL="114300" indent="0">
              <a:buNone/>
            </a:pPr>
            <a:r>
              <a:rPr lang="en-US" sz="2400" dirty="0">
                <a:solidFill>
                  <a:prstClr val="black"/>
                </a:solidFill>
                <a:latin typeface="Arial" panose="020B0604020202020204" pitchFamily="34" charset="0"/>
                <a:cs typeface="Arial" panose="020B0604020202020204" pitchFamily="34" charset="0"/>
              </a:rPr>
              <a:t>Form FL-110 - Automatic Temporary Restraining Orders (ATROS) – cannot cancel spousal benefits once divorce has been initiated.</a:t>
            </a:r>
          </a:p>
          <a:p>
            <a:pPr marL="114300" indent="0">
              <a:buNone/>
            </a:pPr>
            <a:endParaRPr lang="en-US" sz="32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2331375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7620000" cy="990600"/>
          </a:xfrm>
        </p:spPr>
        <p:txBody>
          <a:bodyPr/>
          <a:lstStyle/>
          <a:p>
            <a:r>
              <a:rPr lang="en-US" b="1" dirty="0">
                <a:latin typeface="Arial" panose="020B0604020202020204" pitchFamily="34" charset="0"/>
                <a:cs typeface="Arial" panose="020B0604020202020204" pitchFamily="34" charset="0"/>
              </a:rPr>
              <a:t>Divorce or Domestic Partner Termination 3</a:t>
            </a:r>
          </a:p>
        </p:txBody>
      </p:sp>
      <p:sp>
        <p:nvSpPr>
          <p:cNvPr id="3" name="Content Placeholder 2"/>
          <p:cNvSpPr>
            <a:spLocks noGrp="1"/>
          </p:cNvSpPr>
          <p:nvPr>
            <p:ph idx="1"/>
          </p:nvPr>
        </p:nvSpPr>
        <p:spPr>
          <a:xfrm>
            <a:off x="457200" y="1828800"/>
            <a:ext cx="8305800" cy="4114800"/>
          </a:xfrm>
        </p:spPr>
        <p:txBody>
          <a:bodyPr>
            <a:noAutofit/>
          </a:bodyPr>
          <a:lstStyle/>
          <a:p>
            <a:pPr>
              <a:spcBef>
                <a:spcPts val="0"/>
              </a:spcBef>
              <a:spcAft>
                <a:spcPts val="2400"/>
              </a:spcAft>
            </a:pPr>
            <a:r>
              <a:rPr lang="en-US" sz="2400" dirty="0">
                <a:latin typeface="Arial" panose="020B0604020202020204" pitchFamily="34" charset="0"/>
                <a:cs typeface="Arial" panose="020B0604020202020204" pitchFamily="34" charset="0"/>
              </a:rPr>
              <a:t>When divorce is final:</a:t>
            </a:r>
          </a:p>
          <a:p>
            <a:pPr marL="914400" lvl="1">
              <a:spcBef>
                <a:spcPts val="0"/>
              </a:spcBef>
              <a:spcAft>
                <a:spcPts val="1200"/>
              </a:spcAft>
            </a:pPr>
            <a:r>
              <a:rPr lang="en-US" dirty="0">
                <a:latin typeface="Arial" panose="020B0604020202020204" pitchFamily="34" charset="0"/>
                <a:cs typeface="Arial" panose="020B0604020202020204" pitchFamily="34" charset="0"/>
              </a:rPr>
              <a:t>Disenroll ex-spouse/DP and any step-children or DP children</a:t>
            </a:r>
          </a:p>
          <a:p>
            <a:pPr marL="914400" lvl="1">
              <a:spcBef>
                <a:spcPts val="0"/>
              </a:spcBef>
              <a:spcAft>
                <a:spcPts val="4200"/>
              </a:spcAft>
            </a:pPr>
            <a:r>
              <a:rPr lang="en-US" dirty="0">
                <a:latin typeface="Arial" panose="020B0604020202020204" pitchFamily="34" charset="0"/>
                <a:cs typeface="Arial" panose="020B0604020202020204" pitchFamily="34" charset="0"/>
              </a:rPr>
              <a:t>COBRA rights</a:t>
            </a:r>
          </a:p>
          <a:p>
            <a:pPr>
              <a:spcBef>
                <a:spcPts val="0"/>
              </a:spcBef>
              <a:spcAft>
                <a:spcPts val="2400"/>
              </a:spcAft>
            </a:pPr>
            <a:r>
              <a:rPr lang="en-US" sz="2400" dirty="0">
                <a:latin typeface="Arial" panose="020B0604020202020204" pitchFamily="34" charset="0"/>
                <a:cs typeface="Arial" panose="020B0604020202020204" pitchFamily="34" charset="0"/>
              </a:rPr>
              <a:t>A court ordering employee to provide ex-spouse/domestic partner with health coverage does not bind the state to provide it, or make the ex-spouse eligible for state benefits</a:t>
            </a:r>
          </a:p>
        </p:txBody>
      </p:sp>
    </p:spTree>
    <p:extLst>
      <p:ext uri="{BB962C8B-B14F-4D97-AF65-F5344CB8AC3E}">
        <p14:creationId xmlns:p14="http://schemas.microsoft.com/office/powerpoint/2010/main" val="307433488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924800" cy="914400"/>
          </a:xfrm>
        </p:spPr>
        <p:txBody>
          <a:bodyPr/>
          <a:lstStyle/>
          <a:p>
            <a:br>
              <a:rPr lang="en-US" sz="4400" b="1" dirty="0">
                <a:latin typeface="Arial" panose="020B0604020202020204" pitchFamily="34" charset="0"/>
                <a:cs typeface="Arial" panose="020B0604020202020204" pitchFamily="34" charset="0"/>
              </a:rPr>
            </a:br>
            <a:r>
              <a:rPr lang="en-US" b="1" dirty="0">
                <a:latin typeface="Arial" panose="020B0604020202020204" pitchFamily="34" charset="0"/>
                <a:cs typeface="Arial" panose="020B0604020202020204" pitchFamily="34" charset="0"/>
              </a:rPr>
              <a:t>Quiz 1</a:t>
            </a:r>
          </a:p>
        </p:txBody>
      </p:sp>
      <p:sp>
        <p:nvSpPr>
          <p:cNvPr id="4" name="Content Placeholder 3"/>
          <p:cNvSpPr>
            <a:spLocks noGrp="1"/>
          </p:cNvSpPr>
          <p:nvPr>
            <p:ph idx="1"/>
          </p:nvPr>
        </p:nvSpPr>
        <p:spPr>
          <a:xfrm>
            <a:off x="457200" y="838200"/>
            <a:ext cx="8534400" cy="5257800"/>
          </a:xfrm>
        </p:spPr>
        <p:txBody>
          <a:bodyPr>
            <a:noAutofit/>
          </a:bodyPr>
          <a:lstStyle/>
          <a:p>
            <a:pPr marL="0" marR="0" indent="0">
              <a:lnSpc>
                <a:spcPct val="115000"/>
              </a:lnSpc>
              <a:spcBef>
                <a:spcPts val="0"/>
              </a:spcBef>
              <a:buNone/>
            </a:pPr>
            <a:r>
              <a:rPr lang="en-US" sz="2400" b="1" dirty="0">
                <a:latin typeface="Arial" panose="020B0604020202020204" pitchFamily="34" charset="0"/>
                <a:ea typeface="Calibri"/>
                <a:cs typeface="Arial" panose="020B0604020202020204" pitchFamily="34" charset="0"/>
              </a:rPr>
              <a:t>Eligibility</a:t>
            </a:r>
          </a:p>
          <a:p>
            <a:pPr marL="0" marR="0" indent="0">
              <a:lnSpc>
                <a:spcPct val="115000"/>
              </a:lnSpc>
              <a:spcBef>
                <a:spcPts val="0"/>
              </a:spcBef>
              <a:buNone/>
            </a:pPr>
            <a:endParaRPr lang="en-US" sz="1000" dirty="0">
              <a:latin typeface="Arial" panose="020B0604020202020204" pitchFamily="34" charset="0"/>
              <a:cs typeface="Arial" panose="020B0604020202020204" pitchFamily="34" charset="0"/>
            </a:endParaRPr>
          </a:p>
          <a:p>
            <a:pPr marL="0" marR="0" indent="0">
              <a:lnSpc>
                <a:spcPct val="115000"/>
              </a:lnSpc>
              <a:spcBef>
                <a:spcPts val="0"/>
              </a:spcBef>
              <a:buNone/>
            </a:pPr>
            <a:r>
              <a:rPr lang="en-US" sz="2175" dirty="0">
                <a:latin typeface="Arial" panose="020B0604020202020204" pitchFamily="34" charset="0"/>
                <a:cs typeface="Arial" panose="020B0604020202020204" pitchFamily="34" charset="0"/>
              </a:rPr>
              <a:t>1.  Which of the following dependents are eligible for health benefits?</a:t>
            </a:r>
          </a:p>
          <a:p>
            <a:pPr marL="457200" marR="0">
              <a:lnSpc>
                <a:spcPct val="115000"/>
              </a:lnSpc>
              <a:spcBef>
                <a:spcPts val="0"/>
              </a:spcBef>
              <a:buNone/>
            </a:pPr>
            <a:r>
              <a:rPr lang="en-US" sz="2175" dirty="0">
                <a:latin typeface="Arial" panose="020B0604020202020204" pitchFamily="34" charset="0"/>
                <a:cs typeface="Arial" panose="020B0604020202020204" pitchFamily="34" charset="0"/>
              </a:rPr>
              <a:t>a.  Grandparent		b.  Live-in fiancé</a:t>
            </a:r>
          </a:p>
          <a:p>
            <a:pPr marL="457200" marR="0">
              <a:lnSpc>
                <a:spcPct val="115000"/>
              </a:lnSpc>
              <a:spcBef>
                <a:spcPts val="0"/>
              </a:spcBef>
              <a:buNone/>
            </a:pPr>
            <a:r>
              <a:rPr lang="en-US" sz="2175" dirty="0">
                <a:latin typeface="Arial" panose="020B0604020202020204" pitchFamily="34" charset="0"/>
                <a:cs typeface="Arial" panose="020B0604020202020204" pitchFamily="34" charset="0"/>
              </a:rPr>
              <a:t>c.  25 year old child		d.  Foster child</a:t>
            </a:r>
          </a:p>
          <a:p>
            <a:pPr marL="228600" marR="0" indent="0">
              <a:lnSpc>
                <a:spcPct val="115000"/>
              </a:lnSpc>
              <a:spcBef>
                <a:spcPts val="0"/>
              </a:spcBef>
              <a:buNone/>
            </a:pPr>
            <a:endParaRPr lang="en-US" sz="2175" dirty="0">
              <a:latin typeface="Arial" panose="020B0604020202020204" pitchFamily="34" charset="0"/>
              <a:cs typeface="Arial" panose="020B0604020202020204" pitchFamily="34" charset="0"/>
            </a:endParaRPr>
          </a:p>
          <a:p>
            <a:pPr marL="0" marR="0" indent="0">
              <a:lnSpc>
                <a:spcPct val="115000"/>
              </a:lnSpc>
              <a:spcBef>
                <a:spcPts val="0"/>
              </a:spcBef>
              <a:buNone/>
            </a:pPr>
            <a:r>
              <a:rPr lang="en-US" sz="2175" dirty="0">
                <a:latin typeface="Arial" panose="020B0604020202020204" pitchFamily="34" charset="0"/>
                <a:cs typeface="Arial" panose="020B0604020202020204" pitchFamily="34" charset="0"/>
              </a:rPr>
              <a:t>2.  Which of the following people are </a:t>
            </a:r>
            <a:r>
              <a:rPr lang="en-US" sz="2175" u="sng" dirty="0">
                <a:latin typeface="Arial" panose="020B0604020202020204" pitchFamily="34" charset="0"/>
                <a:cs typeface="Arial" panose="020B0604020202020204" pitchFamily="34" charset="0"/>
              </a:rPr>
              <a:t>not</a:t>
            </a:r>
            <a:r>
              <a:rPr lang="en-US" sz="2175" dirty="0">
                <a:latin typeface="Arial" panose="020B0604020202020204" pitchFamily="34" charset="0"/>
                <a:cs typeface="Arial" panose="020B0604020202020204" pitchFamily="34" charset="0"/>
              </a:rPr>
              <a:t> eligible for health benefits?  </a:t>
            </a:r>
          </a:p>
          <a:p>
            <a:pPr marL="457200" marR="0">
              <a:lnSpc>
                <a:spcPct val="115000"/>
              </a:lnSpc>
              <a:spcBef>
                <a:spcPts val="0"/>
              </a:spcBef>
              <a:buNone/>
            </a:pPr>
            <a:r>
              <a:rPr lang="en-US" sz="2175" dirty="0">
                <a:latin typeface="Arial" panose="020B0604020202020204" pitchFamily="34" charset="0"/>
                <a:cs typeface="Arial" panose="020B0604020202020204" pitchFamily="34" charset="0"/>
              </a:rPr>
              <a:t>a.  Permanent Intermittent that worked 470 hours in a control  period</a:t>
            </a:r>
          </a:p>
          <a:p>
            <a:pPr marL="457200" marR="0">
              <a:lnSpc>
                <a:spcPct val="115000"/>
              </a:lnSpc>
              <a:spcBef>
                <a:spcPts val="0"/>
              </a:spcBef>
              <a:buNone/>
            </a:pPr>
            <a:r>
              <a:rPr lang="en-US" sz="2175" dirty="0">
                <a:latin typeface="Arial" panose="020B0604020202020204" pitchFamily="34" charset="0"/>
                <a:cs typeface="Arial" panose="020B0604020202020204" pitchFamily="34" charset="0"/>
              </a:rPr>
              <a:t>b.  Limited Term/Half Time employee that has a current 12 month position</a:t>
            </a:r>
          </a:p>
          <a:p>
            <a:pPr marL="457200" marR="0">
              <a:lnSpc>
                <a:spcPct val="115000"/>
              </a:lnSpc>
              <a:spcBef>
                <a:spcPts val="0"/>
              </a:spcBef>
              <a:buNone/>
            </a:pPr>
            <a:r>
              <a:rPr lang="en-US" sz="2175" dirty="0">
                <a:latin typeface="Arial" panose="020B0604020202020204" pitchFamily="34" charset="0"/>
                <a:cs typeface="Arial" panose="020B0604020202020204" pitchFamily="34" charset="0"/>
              </a:rPr>
              <a:t>c.  Half-Time employee that holds a permanent position</a:t>
            </a:r>
          </a:p>
          <a:p>
            <a:pPr marL="457200" marR="0">
              <a:lnSpc>
                <a:spcPct val="115000"/>
              </a:lnSpc>
              <a:spcBef>
                <a:spcPts val="0"/>
              </a:spcBef>
              <a:buNone/>
            </a:pPr>
            <a:r>
              <a:rPr lang="en-US" sz="2175" dirty="0">
                <a:latin typeface="Arial" panose="020B0604020202020204" pitchFamily="34" charset="0"/>
                <a:cs typeface="Arial" panose="020B0604020202020204" pitchFamily="34" charset="0"/>
              </a:rPr>
              <a:t>d.  Full-Time employee in Bargaining Unit 12</a:t>
            </a:r>
          </a:p>
          <a:p>
            <a:pPr marL="0" marR="0" indent="0">
              <a:lnSpc>
                <a:spcPct val="115000"/>
              </a:lnSpc>
              <a:spcBef>
                <a:spcPts val="0"/>
              </a:spcBef>
              <a:spcAft>
                <a:spcPts val="1000"/>
              </a:spcAft>
              <a:buNone/>
            </a:pP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2408182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7848600" cy="762000"/>
          </a:xfrm>
        </p:spPr>
        <p:txBody>
          <a:bodyPr/>
          <a:lstStyle/>
          <a:p>
            <a:br>
              <a:rPr lang="en-US" sz="4400" b="1" dirty="0">
                <a:latin typeface="Arial" panose="020B0604020202020204" pitchFamily="34" charset="0"/>
                <a:cs typeface="Arial" panose="020B0604020202020204" pitchFamily="34" charset="0"/>
              </a:rPr>
            </a:br>
            <a:r>
              <a:rPr lang="en-US" sz="4400" b="1" dirty="0">
                <a:latin typeface="Arial" panose="020B0604020202020204" pitchFamily="34" charset="0"/>
                <a:cs typeface="Arial" panose="020B0604020202020204" pitchFamily="34" charset="0"/>
              </a:rPr>
              <a:t>  </a:t>
            </a:r>
            <a:r>
              <a:rPr lang="en-US" b="1" dirty="0">
                <a:latin typeface="Arial" panose="020B0604020202020204" pitchFamily="34" charset="0"/>
                <a:cs typeface="Arial" panose="020B0604020202020204" pitchFamily="34" charset="0"/>
              </a:rPr>
              <a:t>Quiz 2</a:t>
            </a:r>
          </a:p>
        </p:txBody>
      </p:sp>
      <p:sp>
        <p:nvSpPr>
          <p:cNvPr id="3" name="Content Placeholder 2"/>
          <p:cNvSpPr>
            <a:spLocks noGrp="1"/>
          </p:cNvSpPr>
          <p:nvPr>
            <p:ph idx="1"/>
          </p:nvPr>
        </p:nvSpPr>
        <p:spPr>
          <a:xfrm>
            <a:off x="228600" y="1143000"/>
            <a:ext cx="7848600" cy="5486400"/>
          </a:xfrm>
        </p:spPr>
        <p:txBody>
          <a:bodyPr>
            <a:normAutofit/>
          </a:bodyPr>
          <a:lstStyle/>
          <a:p>
            <a:pPr marL="114300" indent="0">
              <a:buNone/>
            </a:pPr>
            <a:r>
              <a:rPr lang="en-US" sz="2600" b="1" dirty="0">
                <a:latin typeface="Arial" panose="020B0604020202020204" pitchFamily="34" charset="0"/>
                <a:cs typeface="Arial" panose="020B0604020202020204" pitchFamily="34" charset="0"/>
              </a:rPr>
              <a:t>Permitting Events</a:t>
            </a:r>
          </a:p>
          <a:p>
            <a:pPr marL="114300" indent="0">
              <a:spcBef>
                <a:spcPts val="0"/>
              </a:spcBef>
              <a:buNone/>
            </a:pPr>
            <a:endParaRPr lang="en-US" sz="1100" b="1" dirty="0">
              <a:latin typeface="Arial" panose="020B0604020202020204" pitchFamily="34" charset="0"/>
              <a:cs typeface="Arial" panose="020B0604020202020204" pitchFamily="34" charset="0"/>
            </a:endParaRPr>
          </a:p>
          <a:p>
            <a:pPr marL="114300" indent="0">
              <a:buNone/>
            </a:pPr>
            <a:r>
              <a:rPr lang="en-US" sz="2000" dirty="0">
                <a:latin typeface="Arial" panose="020B0604020202020204" pitchFamily="34" charset="0"/>
                <a:cs typeface="Arial" panose="020B0604020202020204" pitchFamily="34" charset="0"/>
              </a:rPr>
              <a:t>3.  Which of the following is </a:t>
            </a:r>
            <a:r>
              <a:rPr lang="en-US" sz="2000" u="sng" dirty="0">
                <a:latin typeface="Arial" panose="020B0604020202020204" pitchFamily="34" charset="0"/>
                <a:cs typeface="Arial" panose="020B0604020202020204" pitchFamily="34" charset="0"/>
              </a:rPr>
              <a:t>not</a:t>
            </a:r>
            <a:r>
              <a:rPr lang="en-US" sz="2000" dirty="0">
                <a:latin typeface="Arial" panose="020B0604020202020204" pitchFamily="34" charset="0"/>
                <a:cs typeface="Arial" panose="020B0604020202020204" pitchFamily="34" charset="0"/>
              </a:rPr>
              <a:t> a permitting event?</a:t>
            </a:r>
          </a:p>
          <a:p>
            <a:pPr marL="640080">
              <a:buNone/>
            </a:pPr>
            <a:r>
              <a:rPr lang="en-US" sz="2000" dirty="0">
                <a:latin typeface="Arial" panose="020B0604020202020204" pitchFamily="34" charset="0"/>
                <a:cs typeface="Arial" panose="020B0604020202020204" pitchFamily="34" charset="0"/>
              </a:rPr>
              <a:t>a.  Domestic partnership</a:t>
            </a:r>
          </a:p>
          <a:p>
            <a:pPr marL="640080">
              <a:buNone/>
            </a:pPr>
            <a:r>
              <a:rPr lang="en-US" sz="2000" dirty="0">
                <a:latin typeface="Arial" panose="020B0604020202020204" pitchFamily="34" charset="0"/>
                <a:cs typeface="Arial" panose="020B0604020202020204" pitchFamily="34" charset="0"/>
              </a:rPr>
              <a:t>b.  Voluntary cancelation of coverage</a:t>
            </a:r>
          </a:p>
          <a:p>
            <a:pPr marL="640080">
              <a:buNone/>
            </a:pPr>
            <a:r>
              <a:rPr lang="en-US" sz="2000" dirty="0">
                <a:latin typeface="Arial" panose="020B0604020202020204" pitchFamily="34" charset="0"/>
                <a:cs typeface="Arial" panose="020B0604020202020204" pitchFamily="34" charset="0"/>
              </a:rPr>
              <a:t>c.  Birth of a child</a:t>
            </a:r>
          </a:p>
          <a:p>
            <a:pPr marL="411480" indent="0">
              <a:buNone/>
            </a:pPr>
            <a:r>
              <a:rPr lang="en-US" sz="2000" dirty="0">
                <a:latin typeface="Arial" panose="020B0604020202020204" pitchFamily="34" charset="0"/>
                <a:cs typeface="Arial" panose="020B0604020202020204" pitchFamily="34" charset="0"/>
              </a:rPr>
              <a:t>d.  Newly hired employee</a:t>
            </a:r>
          </a:p>
          <a:p>
            <a:pPr marL="411480" indent="0">
              <a:buNone/>
            </a:pPr>
            <a:endParaRPr lang="en-US" sz="1000" dirty="0">
              <a:latin typeface="Arial" panose="020B0604020202020204" pitchFamily="34" charset="0"/>
              <a:cs typeface="Arial" panose="020B0604020202020204" pitchFamily="34" charset="0"/>
            </a:endParaRPr>
          </a:p>
          <a:p>
            <a:pPr marL="114300" indent="0">
              <a:buNone/>
            </a:pPr>
            <a:r>
              <a:rPr lang="en-US" sz="2000" dirty="0">
                <a:latin typeface="Arial" panose="020B0604020202020204" pitchFamily="34" charset="0"/>
                <a:cs typeface="Arial" panose="020B0604020202020204" pitchFamily="34" charset="0"/>
              </a:rPr>
              <a:t>4.  Which of the following is </a:t>
            </a:r>
            <a:r>
              <a:rPr lang="en-US" sz="2000" u="sng" dirty="0">
                <a:latin typeface="Arial" panose="020B0604020202020204" pitchFamily="34" charset="0"/>
                <a:cs typeface="Arial" panose="020B0604020202020204" pitchFamily="34" charset="0"/>
              </a:rPr>
              <a:t>not</a:t>
            </a:r>
            <a:r>
              <a:rPr lang="en-US" sz="2000" dirty="0">
                <a:latin typeface="Arial" panose="020B0604020202020204" pitchFamily="34" charset="0"/>
                <a:cs typeface="Arial" panose="020B0604020202020204" pitchFamily="34" charset="0"/>
              </a:rPr>
              <a:t> a permitting event that may prompt an individual to change health plans?</a:t>
            </a:r>
          </a:p>
          <a:p>
            <a:pPr marL="457200" indent="0">
              <a:buNone/>
            </a:pPr>
            <a:r>
              <a:rPr lang="en-US" sz="2000" dirty="0">
                <a:latin typeface="Arial" panose="020B0604020202020204" pitchFamily="34" charset="0"/>
                <a:cs typeface="Arial" panose="020B0604020202020204" pitchFamily="34" charset="0"/>
              </a:rPr>
              <a:t>a.  Household move</a:t>
            </a:r>
          </a:p>
          <a:p>
            <a:pPr marL="457200" indent="0">
              <a:buNone/>
            </a:pPr>
            <a:r>
              <a:rPr lang="en-US" sz="2000" dirty="0">
                <a:latin typeface="Arial" panose="020B0604020202020204" pitchFamily="34" charset="0"/>
                <a:cs typeface="Arial" panose="020B0604020202020204" pitchFamily="34" charset="0"/>
              </a:rPr>
              <a:t>b.  Change in employment location</a:t>
            </a:r>
          </a:p>
          <a:p>
            <a:pPr marL="457200" indent="0">
              <a:buNone/>
            </a:pPr>
            <a:r>
              <a:rPr lang="en-US" sz="2000" dirty="0">
                <a:latin typeface="Arial" panose="020B0604020202020204" pitchFamily="34" charset="0"/>
                <a:cs typeface="Arial" panose="020B0604020202020204" pitchFamily="34" charset="0"/>
              </a:rPr>
              <a:t>c.  Retirement</a:t>
            </a:r>
          </a:p>
          <a:p>
            <a:pPr marL="457200" indent="0">
              <a:buNone/>
            </a:pPr>
            <a:r>
              <a:rPr lang="en-US" sz="2000" dirty="0">
                <a:latin typeface="Arial" panose="020B0604020202020204" pitchFamily="34" charset="0"/>
                <a:cs typeface="Arial" panose="020B0604020202020204" pitchFamily="34" charset="0"/>
              </a:rPr>
              <a:t>d.  In-place promotion</a:t>
            </a:r>
          </a:p>
          <a:p>
            <a:pPr marL="114300" indent="0">
              <a:buNone/>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658249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90525" y="457200"/>
            <a:ext cx="7543800" cy="914400"/>
          </a:xfrm>
        </p:spPr>
        <p:txBody>
          <a:bodyPr/>
          <a:lstStyle/>
          <a:p>
            <a:r>
              <a:rPr lang="en-US" b="1" dirty="0">
                <a:latin typeface="Arial" panose="020B0604020202020204" pitchFamily="34" charset="0"/>
                <a:cs typeface="Arial" panose="020B0604020202020204" pitchFamily="34" charset="0"/>
              </a:rPr>
              <a:t>Role of the HR Professional 1</a:t>
            </a:r>
          </a:p>
        </p:txBody>
      </p:sp>
      <p:sp>
        <p:nvSpPr>
          <p:cNvPr id="2" name="Content Placeholder 1"/>
          <p:cNvSpPr>
            <a:spLocks noGrp="1"/>
          </p:cNvSpPr>
          <p:nvPr>
            <p:ph idx="1"/>
          </p:nvPr>
        </p:nvSpPr>
        <p:spPr>
          <a:xfrm>
            <a:off x="390525" y="1447800"/>
            <a:ext cx="7915275" cy="4876800"/>
          </a:xfrm>
        </p:spPr>
        <p:txBody>
          <a:bodyPr anchor="t" anchorCtr="0">
            <a:noAutofit/>
          </a:bodyPr>
          <a:lstStyle/>
          <a:p>
            <a:pPr marL="114300" indent="0">
              <a:spcBef>
                <a:spcPts val="0"/>
              </a:spcBef>
              <a:spcAft>
                <a:spcPts val="1800"/>
              </a:spcAft>
              <a:buNone/>
            </a:pPr>
            <a:r>
              <a:rPr lang="en-US" sz="3200" dirty="0">
                <a:latin typeface="Arial" panose="020B0604020202020204" pitchFamily="34" charset="0"/>
                <a:cs typeface="Arial" panose="020B0604020202020204" pitchFamily="34" charset="0"/>
              </a:rPr>
              <a:t>Your Role is Essential:</a:t>
            </a:r>
          </a:p>
          <a:p>
            <a:pPr>
              <a:spcBef>
                <a:spcPts val="0"/>
              </a:spcBef>
              <a:spcAft>
                <a:spcPts val="1800"/>
              </a:spcAft>
              <a:buFont typeface="Arial" panose="020B0604020202020204" pitchFamily="34" charset="0"/>
              <a:buChar char="•"/>
            </a:pPr>
            <a:r>
              <a:rPr lang="en-US" sz="3200" dirty="0">
                <a:latin typeface="Arial" panose="020B0604020202020204" pitchFamily="34" charset="0"/>
                <a:cs typeface="Arial" panose="020B0604020202020204" pitchFamily="34" charset="0"/>
              </a:rPr>
              <a:t>Provide accurate information to employees on eligibility requirements and locating health policy resources.</a:t>
            </a:r>
          </a:p>
          <a:p>
            <a:pPr>
              <a:spcBef>
                <a:spcPts val="0"/>
              </a:spcBef>
              <a:spcAft>
                <a:spcPts val="1800"/>
              </a:spcAft>
            </a:pPr>
            <a:r>
              <a:rPr lang="en-US" sz="3200" dirty="0">
                <a:latin typeface="Arial" panose="020B0604020202020204" pitchFamily="34" charset="0"/>
                <a:cs typeface="Arial" panose="020B0604020202020204" pitchFamily="34" charset="0"/>
              </a:rPr>
              <a:t>Ensure that only eligible employees and dependents are enrolled.</a:t>
            </a:r>
          </a:p>
        </p:txBody>
      </p:sp>
    </p:spTree>
    <p:extLst>
      <p:ext uri="{BB962C8B-B14F-4D97-AF65-F5344CB8AC3E}">
        <p14:creationId xmlns:p14="http://schemas.microsoft.com/office/powerpoint/2010/main" val="29193530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792162"/>
          </a:xfrm>
        </p:spPr>
        <p:txBody>
          <a:bodyPr/>
          <a:lstStyle/>
          <a:p>
            <a:r>
              <a:rPr lang="en-US" b="1" dirty="0">
                <a:latin typeface="Arial" panose="020B0604020202020204" pitchFamily="34" charset="0"/>
                <a:cs typeface="Arial" panose="020B0604020202020204" pitchFamily="34" charset="0"/>
              </a:rPr>
              <a:t>Quiz 3</a:t>
            </a:r>
          </a:p>
        </p:txBody>
      </p:sp>
      <p:sp>
        <p:nvSpPr>
          <p:cNvPr id="3" name="Content Placeholder 2"/>
          <p:cNvSpPr>
            <a:spLocks noGrp="1"/>
          </p:cNvSpPr>
          <p:nvPr>
            <p:ph idx="1"/>
          </p:nvPr>
        </p:nvSpPr>
        <p:spPr/>
        <p:txBody>
          <a:bodyPr/>
          <a:lstStyle/>
          <a:p>
            <a:pPr marL="114300" indent="0">
              <a:spcBef>
                <a:spcPts val="0"/>
              </a:spcBef>
              <a:buNone/>
            </a:pPr>
            <a:r>
              <a:rPr lang="en-US" sz="2400" b="1" dirty="0">
                <a:latin typeface="Arial" panose="020B0604020202020204" pitchFamily="34" charset="0"/>
                <a:cs typeface="Arial" panose="020B0604020202020204" pitchFamily="34" charset="0"/>
              </a:rPr>
              <a:t>Bonus Question</a:t>
            </a:r>
          </a:p>
          <a:p>
            <a:pPr marL="114300" indent="0">
              <a:spcBef>
                <a:spcPts val="0"/>
              </a:spcBef>
              <a:buNone/>
            </a:pPr>
            <a:endParaRPr lang="en-US" sz="2400" b="1" dirty="0">
              <a:latin typeface="Arial" panose="020B0604020202020204" pitchFamily="34" charset="0"/>
              <a:cs typeface="Arial" panose="020B0604020202020204" pitchFamily="34" charset="0"/>
            </a:endParaRPr>
          </a:p>
          <a:p>
            <a:pPr marL="114300" indent="0">
              <a:spcBef>
                <a:spcPts val="0"/>
              </a:spcBef>
              <a:buNone/>
            </a:pPr>
            <a:r>
              <a:rPr lang="en-US" sz="2600" dirty="0">
                <a:latin typeface="Arial" panose="020B0604020202020204" pitchFamily="34" charset="0"/>
                <a:cs typeface="Arial" panose="020B0604020202020204" pitchFamily="34" charset="0"/>
              </a:rPr>
              <a:t>5.  How often are open enrollments required per the Public Employees’ Medical and Hospital Care Act (PEHMCA)?</a:t>
            </a:r>
          </a:p>
          <a:p>
            <a:pPr marL="114300" indent="0">
              <a:spcBef>
                <a:spcPts val="0"/>
              </a:spcBef>
              <a:buNone/>
            </a:pPr>
            <a:endParaRPr lang="en-US" sz="2600" dirty="0">
              <a:latin typeface="Arial" panose="020B0604020202020204" pitchFamily="34" charset="0"/>
              <a:cs typeface="Arial" panose="020B0604020202020204" pitchFamily="34" charset="0"/>
            </a:endParaRPr>
          </a:p>
          <a:p>
            <a:pPr marL="457200" indent="0">
              <a:spcBef>
                <a:spcPts val="0"/>
              </a:spcBef>
              <a:buNone/>
            </a:pPr>
            <a:r>
              <a:rPr lang="en-US" sz="2600" dirty="0">
                <a:latin typeface="Arial" panose="020B0604020202020204" pitchFamily="34" charset="0"/>
                <a:cs typeface="Arial" panose="020B0604020202020204" pitchFamily="34" charset="0"/>
              </a:rPr>
              <a:t>a.  Annually</a:t>
            </a:r>
          </a:p>
          <a:p>
            <a:pPr marL="457200" indent="0">
              <a:buNone/>
            </a:pPr>
            <a:r>
              <a:rPr lang="en-US" sz="2600" dirty="0">
                <a:latin typeface="Arial" panose="020B0604020202020204" pitchFamily="34" charset="0"/>
                <a:cs typeface="Arial" panose="020B0604020202020204" pitchFamily="34" charset="0"/>
              </a:rPr>
              <a:t>b.  Once every other year</a:t>
            </a:r>
          </a:p>
          <a:p>
            <a:pPr marL="457200" indent="0">
              <a:buNone/>
            </a:pPr>
            <a:r>
              <a:rPr lang="en-US" sz="2600" dirty="0">
                <a:latin typeface="Arial" panose="020B0604020202020204" pitchFamily="34" charset="0"/>
                <a:cs typeface="Arial" panose="020B0604020202020204" pitchFamily="34" charset="0"/>
              </a:rPr>
              <a:t>c.  Once every three years</a:t>
            </a:r>
          </a:p>
          <a:p>
            <a:pPr marL="457200" indent="0">
              <a:buNone/>
            </a:pPr>
            <a:r>
              <a:rPr lang="en-US" sz="2600" dirty="0">
                <a:latin typeface="Arial" panose="020B0604020202020204" pitchFamily="34" charset="0"/>
                <a:cs typeface="Arial" panose="020B0604020202020204" pitchFamily="34" charset="0"/>
              </a:rPr>
              <a:t>d.  Periodically</a:t>
            </a:r>
          </a:p>
          <a:p>
            <a:pPr marL="114300" indent="0">
              <a:buNone/>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9715106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Arial" panose="020B0604020202020204" pitchFamily="34" charset="0"/>
                <a:cs typeface="Arial" panose="020B0604020202020204" pitchFamily="34" charset="0"/>
              </a:rPr>
              <a:t>Questions</a:t>
            </a:r>
            <a:br>
              <a:rPr lang="en-US" b="1" dirty="0">
                <a:latin typeface="Arial" panose="020B0604020202020204" pitchFamily="34" charset="0"/>
                <a:cs typeface="Arial" panose="020B0604020202020204" pitchFamily="34" charset="0"/>
              </a:rPr>
            </a:br>
            <a:endParaRPr lang="en-US" dirty="0"/>
          </a:p>
        </p:txBody>
      </p:sp>
      <p:sp>
        <p:nvSpPr>
          <p:cNvPr id="3" name="Content Placeholder 2"/>
          <p:cNvSpPr>
            <a:spLocks noGrp="1"/>
          </p:cNvSpPr>
          <p:nvPr>
            <p:ph idx="1"/>
          </p:nvPr>
        </p:nvSpPr>
        <p:spPr>
          <a:xfrm>
            <a:off x="304800" y="2438400"/>
            <a:ext cx="8382000" cy="2408238"/>
          </a:xfrm>
        </p:spPr>
        <p:txBody>
          <a:bodyPr/>
          <a:lstStyle/>
          <a:p>
            <a:pPr marL="0" indent="0" algn="ctr">
              <a:buNone/>
            </a:pPr>
            <a:r>
              <a:rPr lang="en-US" sz="9600" b="1" dirty="0">
                <a:latin typeface="Arial" panose="020B0604020202020204" pitchFamily="34" charset="0"/>
                <a:cs typeface="Arial" panose="020B0604020202020204" pitchFamily="34" charset="0"/>
              </a:rPr>
              <a:t>?</a:t>
            </a:r>
          </a:p>
        </p:txBody>
      </p:sp>
      <p:sp>
        <p:nvSpPr>
          <p:cNvPr id="4" name="Slide Number Placeholder 3"/>
          <p:cNvSpPr>
            <a:spLocks noGrp="1"/>
          </p:cNvSpPr>
          <p:nvPr>
            <p:ph type="sldNum" sz="quarter" idx="12"/>
          </p:nvPr>
        </p:nvSpPr>
        <p:spPr/>
        <p:txBody>
          <a:bodyPr/>
          <a:lstStyle/>
          <a:p>
            <a:fld id="{A0C65035-9AD5-42B1-84AC-939784913F7D}" type="slidenum">
              <a:rPr lang="en-US" smtClean="0"/>
              <a:t>61</a:t>
            </a:fld>
            <a:endParaRPr lang="en-US" dirty="0"/>
          </a:p>
        </p:txBody>
      </p:sp>
    </p:spTree>
    <p:extLst>
      <p:ext uri="{BB962C8B-B14F-4D97-AF65-F5344CB8AC3E}">
        <p14:creationId xmlns:p14="http://schemas.microsoft.com/office/powerpoint/2010/main" val="11583327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Arial" panose="020B0604020202020204" pitchFamily="34" charset="0"/>
                <a:cs typeface="Arial" panose="020B0604020202020204" pitchFamily="34" charset="0"/>
              </a:rPr>
              <a:t>Role of the HR Professional 2</a:t>
            </a:r>
          </a:p>
        </p:txBody>
      </p:sp>
      <p:sp>
        <p:nvSpPr>
          <p:cNvPr id="3" name="Content Placeholder 2"/>
          <p:cNvSpPr>
            <a:spLocks noGrp="1"/>
          </p:cNvSpPr>
          <p:nvPr>
            <p:ph idx="1"/>
          </p:nvPr>
        </p:nvSpPr>
        <p:spPr>
          <a:xfrm>
            <a:off x="457200" y="1752600"/>
            <a:ext cx="7620000" cy="4648200"/>
          </a:xfrm>
        </p:spPr>
        <p:txBody>
          <a:bodyPr/>
          <a:lstStyle/>
          <a:p>
            <a:pPr>
              <a:spcBef>
                <a:spcPts val="0"/>
              </a:spcBef>
              <a:spcAft>
                <a:spcPts val="1800"/>
              </a:spcAft>
            </a:pPr>
            <a:r>
              <a:rPr lang="en-US" sz="3200" dirty="0">
                <a:latin typeface="Arial" panose="020B0604020202020204" pitchFamily="34" charset="0"/>
                <a:cs typeface="Arial" panose="020B0604020202020204" pitchFamily="34" charset="0"/>
              </a:rPr>
              <a:t>Process enrollments timely</a:t>
            </a:r>
          </a:p>
          <a:p>
            <a:pPr>
              <a:spcBef>
                <a:spcPts val="0"/>
              </a:spcBef>
              <a:spcAft>
                <a:spcPts val="1800"/>
              </a:spcAft>
            </a:pPr>
            <a:r>
              <a:rPr lang="en-US" sz="3200" dirty="0">
                <a:latin typeface="Arial" panose="020B0604020202020204" pitchFamily="34" charset="0"/>
                <a:cs typeface="Arial" panose="020B0604020202020204" pitchFamily="34" charset="0"/>
              </a:rPr>
              <a:t>Retain all required documentation in OPF</a:t>
            </a:r>
          </a:p>
          <a:p>
            <a:pPr lvl="0">
              <a:spcBef>
                <a:spcPts val="0"/>
              </a:spcBef>
              <a:spcAft>
                <a:spcPts val="1800"/>
              </a:spcAft>
            </a:pPr>
            <a:r>
              <a:rPr lang="en-US" sz="3200" dirty="0">
                <a:latin typeface="Arial" panose="020B0604020202020204" pitchFamily="34" charset="0"/>
                <a:cs typeface="Arial" panose="020B0604020202020204" pitchFamily="34" charset="0"/>
              </a:rPr>
              <a:t>Proactively monitor continued eligibility of employees and their dependents, including parent-child relationship (PCR) dependents.</a:t>
            </a: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594149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09600" y="457200"/>
            <a:ext cx="7543800" cy="1066800"/>
          </a:xfrm>
        </p:spPr>
        <p:txBody>
          <a:bodyPr/>
          <a:lstStyle/>
          <a:p>
            <a:r>
              <a:rPr lang="en-US" b="1" dirty="0">
                <a:latin typeface="Arial" panose="020B0604020202020204" pitchFamily="34" charset="0"/>
                <a:cs typeface="Arial" panose="020B0604020202020204" pitchFamily="34" charset="0"/>
              </a:rPr>
              <a:t>There’s a Lot to Know</a:t>
            </a:r>
          </a:p>
        </p:txBody>
      </p:sp>
      <p:sp>
        <p:nvSpPr>
          <p:cNvPr id="2" name="Content Placeholder 1"/>
          <p:cNvSpPr>
            <a:spLocks noGrp="1"/>
          </p:cNvSpPr>
          <p:nvPr>
            <p:ph idx="1"/>
          </p:nvPr>
        </p:nvSpPr>
        <p:spPr>
          <a:xfrm>
            <a:off x="533400" y="1524000"/>
            <a:ext cx="7620000" cy="4953000"/>
          </a:xfrm>
        </p:spPr>
        <p:txBody>
          <a:bodyPr anchor="t" anchorCtr="0">
            <a:normAutofit/>
          </a:bodyPr>
          <a:lstStyle/>
          <a:p>
            <a:pPr>
              <a:spcBef>
                <a:spcPts val="0"/>
              </a:spcBef>
              <a:spcAft>
                <a:spcPts val="1800"/>
              </a:spcAft>
              <a:buFont typeface="Arial" pitchFamily="34" charset="0"/>
              <a:buChar char="•"/>
            </a:pPr>
            <a:r>
              <a:rPr lang="en-US" sz="3600" dirty="0">
                <a:latin typeface="Arial" panose="020B0604020202020204" pitchFamily="34" charset="0"/>
                <a:cs typeface="Arial" panose="020B0604020202020204" pitchFamily="34" charset="0"/>
              </a:rPr>
              <a:t>Resources</a:t>
            </a:r>
          </a:p>
          <a:p>
            <a:pPr>
              <a:spcBef>
                <a:spcPts val="0"/>
              </a:spcBef>
              <a:spcAft>
                <a:spcPts val="1800"/>
              </a:spcAft>
              <a:buFont typeface="Arial" pitchFamily="34" charset="0"/>
              <a:buChar char="•"/>
            </a:pPr>
            <a:r>
              <a:rPr lang="en-US" sz="3600" dirty="0">
                <a:latin typeface="Arial" panose="020B0604020202020204" pitchFamily="34" charset="0"/>
                <a:cs typeface="Arial" panose="020B0604020202020204" pitchFamily="34" charset="0"/>
              </a:rPr>
              <a:t>Eligibility </a:t>
            </a:r>
          </a:p>
          <a:p>
            <a:pPr>
              <a:spcBef>
                <a:spcPts val="0"/>
              </a:spcBef>
              <a:spcAft>
                <a:spcPts val="1800"/>
              </a:spcAft>
            </a:pPr>
            <a:r>
              <a:rPr lang="en-US" sz="3600" dirty="0">
                <a:latin typeface="Arial" panose="020B0604020202020204" pitchFamily="34" charset="0"/>
                <a:cs typeface="Arial" panose="020B0604020202020204" pitchFamily="34" charset="0"/>
              </a:rPr>
              <a:t>my|CalPERS</a:t>
            </a:r>
          </a:p>
          <a:p>
            <a:pPr>
              <a:spcBef>
                <a:spcPts val="0"/>
              </a:spcBef>
              <a:spcAft>
                <a:spcPts val="1800"/>
              </a:spcAft>
            </a:pPr>
            <a:r>
              <a:rPr lang="en-US" sz="3600" dirty="0">
                <a:latin typeface="Arial" panose="020B0604020202020204" pitchFamily="34" charset="0"/>
                <a:cs typeface="Arial" panose="020B0604020202020204" pitchFamily="34" charset="0"/>
              </a:rPr>
              <a:t>Availability of plans in your area (PPO/HMO/EPO)</a:t>
            </a:r>
          </a:p>
          <a:p>
            <a:pPr>
              <a:spcBef>
                <a:spcPts val="0"/>
              </a:spcBef>
              <a:spcAft>
                <a:spcPts val="1800"/>
              </a:spcAft>
              <a:buFont typeface="Arial" pitchFamily="34" charset="0"/>
              <a:buChar char="•"/>
            </a:pPr>
            <a:endParaRPr lang="en-US" sz="3600" dirty="0">
              <a:latin typeface="Arial" panose="020B0604020202020204" pitchFamily="34" charset="0"/>
              <a:cs typeface="Arial" panose="020B0604020202020204" pitchFamily="34" charset="0"/>
            </a:endParaRPr>
          </a:p>
          <a:p>
            <a:pPr marL="114300" indent="0">
              <a:spcBef>
                <a:spcPts val="0"/>
              </a:spcBef>
              <a:spcAft>
                <a:spcPts val="1800"/>
              </a:spcAft>
              <a:buNone/>
            </a:pPr>
            <a:endParaRPr lang="en-US"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677398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52450" y="457200"/>
            <a:ext cx="7543800" cy="914400"/>
          </a:xfrm>
        </p:spPr>
        <p:txBody>
          <a:bodyPr/>
          <a:lstStyle/>
          <a:p>
            <a:r>
              <a:rPr lang="en-US" b="1" dirty="0">
                <a:latin typeface="Arial" panose="020B0604020202020204" pitchFamily="34" charset="0"/>
                <a:cs typeface="Arial" panose="020B0604020202020204" pitchFamily="34" charset="0"/>
              </a:rPr>
              <a:t>Discussion</a:t>
            </a:r>
          </a:p>
        </p:txBody>
      </p:sp>
      <p:sp>
        <p:nvSpPr>
          <p:cNvPr id="2" name="Content Placeholder 1"/>
          <p:cNvSpPr>
            <a:spLocks noGrp="1"/>
          </p:cNvSpPr>
          <p:nvPr>
            <p:ph idx="1"/>
          </p:nvPr>
        </p:nvSpPr>
        <p:spPr>
          <a:xfrm>
            <a:off x="533400" y="1371600"/>
            <a:ext cx="7696200" cy="4495800"/>
          </a:xfrm>
        </p:spPr>
        <p:txBody>
          <a:bodyPr anchor="t" anchorCtr="0">
            <a:normAutofit/>
          </a:bodyPr>
          <a:lstStyle/>
          <a:p>
            <a:pPr marL="114300" indent="0">
              <a:lnSpc>
                <a:spcPct val="110000"/>
              </a:lnSpc>
              <a:spcBef>
                <a:spcPts val="0"/>
              </a:spcBef>
              <a:buNone/>
            </a:pPr>
            <a:r>
              <a:rPr lang="en-US" sz="3200" dirty="0">
                <a:effectLst/>
                <a:latin typeface="Arial" panose="020B0604020202020204" pitchFamily="34" charset="0"/>
                <a:cs typeface="Arial" panose="020B0604020202020204" pitchFamily="34" charset="0"/>
              </a:rPr>
              <a:t>An employee comes to you expressing confusion in selecting a health plan, and asks which health plan is the best.  What actions would you take, and what information would you provide to assist them in making a selection?</a:t>
            </a:r>
          </a:p>
          <a:p>
            <a:pPr marL="18288" lvl="0" indent="0">
              <a:spcAft>
                <a:spcPts val="800"/>
              </a:spcAft>
              <a:buNone/>
            </a:pPr>
            <a:endParaRPr lang="en-US" sz="320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01147207"/>
      </p:ext>
    </p:extLst>
  </p:cSld>
  <p:clrMapOvr>
    <a:masterClrMapping/>
  </p:clrMapOvr>
</p:sld>
</file>

<file path=ppt/theme/theme1.xml><?xml version="1.0" encoding="utf-8"?>
<a:theme xmlns:a="http://schemas.openxmlformats.org/drawingml/2006/main" name="Office Theme">
  <a:themeElements>
    <a:clrScheme name="CalHR Colors">
      <a:dk1>
        <a:sysClr val="windowText" lastClr="000000"/>
      </a:dk1>
      <a:lt1>
        <a:sysClr val="window" lastClr="FFFFFF"/>
      </a:lt1>
      <a:dk2>
        <a:srgbClr val="0068AA"/>
      </a:dk2>
      <a:lt2>
        <a:srgbClr val="5DC1FF"/>
      </a:lt2>
      <a:accent1>
        <a:srgbClr val="AB76CC"/>
      </a:accent1>
      <a:accent2>
        <a:srgbClr val="5D2D7A"/>
      </a:accent2>
      <a:accent3>
        <a:srgbClr val="71BF43"/>
      </a:accent3>
      <a:accent4>
        <a:srgbClr val="FCB614"/>
      </a:accent4>
      <a:accent5>
        <a:srgbClr val="EF8126"/>
      </a:accent5>
      <a:accent6>
        <a:srgbClr val="447327"/>
      </a:accent6>
      <a:hlink>
        <a:srgbClr val="003355"/>
      </a:hlink>
      <a:folHlink>
        <a:srgbClr val="223913"/>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5E45BC936D4D548A9E495258D6D971A" ma:contentTypeVersion="9" ma:contentTypeDescription="Create a new document." ma:contentTypeScope="" ma:versionID="4d0240f823d109fe3b95da54d307b041">
  <xsd:schema xmlns:xsd="http://www.w3.org/2001/XMLSchema" xmlns:xs="http://www.w3.org/2001/XMLSchema" xmlns:p="http://schemas.microsoft.com/office/2006/metadata/properties" xmlns:ns1="http://schemas.microsoft.com/sharepoint/v3" xmlns:ns4="d09d1775-0ef4-463c-b37e-63d33e6c9716" targetNamespace="http://schemas.microsoft.com/office/2006/metadata/properties" ma:root="true" ma:fieldsID="d9d4230a20a07442b5171767d4ac5db0" ns1:_="" ns4:_="">
    <xsd:import namespace="http://schemas.microsoft.com/sharepoint/v3"/>
    <xsd:import namespace="d09d1775-0ef4-463c-b37e-63d33e6c9716"/>
    <xsd:element name="properties">
      <xsd:complexType>
        <xsd:sequence>
          <xsd:element name="documentManagement">
            <xsd:complexType>
              <xsd:all>
                <xsd:element ref="ns1:PublishingStartDate" minOccurs="0"/>
                <xsd:element ref="ns1:PublishingExpirationDate" minOccurs="0"/>
                <xsd:element ref="ns1:KpiDescription" minOccurs="0"/>
                <xsd:element ref="ns4:CHR_x0020_Unit"/>
                <xsd:element ref="ns4:Program_x003a_Program_x0020_role" minOccurs="0"/>
                <xsd:element ref="ns4:SharedWithUsers" minOccurs="0"/>
                <xsd:element ref="ns4:_x0035_08_x0020_Accessible" minOccurs="0"/>
                <xsd:element ref="ns4:RemediatedB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internalName="PublishingStartDate">
      <xsd:simpleType>
        <xsd:restriction base="dms:Unknown"/>
      </xsd:simpleType>
    </xsd:element>
    <xsd:element name="PublishingExpirationDate" ma:index="9" nillable="true" ma:displayName="Scheduling End Date" ma:internalName="PublishingExpirationDate">
      <xsd:simpleType>
        <xsd:restriction base="dms:Unknown"/>
      </xsd:simpleType>
    </xsd:element>
    <xsd:element name="KpiDescription" ma:index="11" nillable="true" ma:displayName="Description" ma:description="The description provides information about the purpose of the goal." ma:internalName="KpiDescription" ma:readOnly="fals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09d1775-0ef4-463c-b37e-63d33e6c9716" elementFormDefault="qualified">
    <xsd:import namespace="http://schemas.microsoft.com/office/2006/documentManagement/types"/>
    <xsd:import namespace="http://schemas.microsoft.com/office/infopath/2007/PartnerControls"/>
    <xsd:element name="CHR_x0020_Unit" ma:index="13" ma:displayName="Program" ma:description="Listing of division units." ma:list="{105bd9b9-9305-4025-9c2f-d796fb1e1b3c}" ma:internalName="CHR_x0020_Unit" ma:showField="Title" ma:web="d09d1775-0ef4-463c-b37e-63d33e6c9716">
      <xsd:simpleType>
        <xsd:restriction base="dms:Lookup"/>
      </xsd:simpleType>
    </xsd:element>
    <xsd:element name="Program_x003a_Program_x0020_role" ma:index="14" nillable="true" ma:displayName="Program:Program role" ma:list="{105bd9b9-9305-4025-9c2f-d796fb1e1b3c}" ma:internalName="Program_x003A_Program_x0020_role" ma:readOnly="true" ma:showField="PublishingContactName" ma:web="d09d1775-0ef4-463c-b37e-63d33e6c9716">
      <xsd:simpleType>
        <xsd:restriction base="dms:Lookup"/>
      </xsd:simpleType>
    </xsd:element>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_x0035_08_x0020_Accessible" ma:index="16" nillable="true" ma:displayName="Is Accessible" ma:default="FALSE" ma:format="Dropdown" ma:internalName="_x0035_08_x0020_Accessible">
      <xsd:simpleType>
        <xsd:restriction base="dms:Choice">
          <xsd:enumeration value="TRUE"/>
          <xsd:enumeration value="FALSE"/>
        </xsd:restriction>
      </xsd:simpleType>
    </xsd:element>
    <xsd:element name="RemediatedBy" ma:index="17" nillable="true" ma:displayName="RemediatedBy" ma:internalName="RemediatedBy">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ma:index="12"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CHR_x0020_Unit xmlns="d09d1775-0ef4-463c-b37e-63d33e6c9716">51</CHR_x0020_Unit>
    <KpiDescription xmlns="http://schemas.microsoft.com/sharepoint/v3">Health PowerPoint Presentation</KpiDescription>
    <PublishingExpirationDate xmlns="http://schemas.microsoft.com/sharepoint/v3" xsi:nil="true"/>
    <PublishingStartDate xmlns="http://schemas.microsoft.com/sharepoint/v3" xsi:nil="true"/>
    <_x0035_08_x0020_Accessible xmlns="d09d1775-0ef4-463c-b37e-63d33e6c9716">FALSE</_x0035_08_x0020_Accessible>
    <RemediatedBy xmlns="d09d1775-0ef4-463c-b37e-63d33e6c9716"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41E4E37-D7DE-42FD-819F-B2CE6261D0D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d09d1775-0ef4-463c-b37e-63d33e6c971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2EC8695-8653-4F74-8234-A4A1A9297075}">
  <ds:schemaRef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purl.org/dc/elements/1.1/"/>
    <ds:schemaRef ds:uri="http://schemas.microsoft.com/office/2006/metadata/properties"/>
    <ds:schemaRef ds:uri="http://purl.org/dc/terms/"/>
    <ds:schemaRef ds:uri="http://www.w3.org/XML/1998/namespace"/>
    <ds:schemaRef ds:uri="d09d1775-0ef4-463c-b37e-63d33e6c9716"/>
    <ds:schemaRef ds:uri="http://schemas.microsoft.com/sharepoint/v3"/>
  </ds:schemaRefs>
</ds:datastoreItem>
</file>

<file path=customXml/itemProps3.xml><?xml version="1.0" encoding="utf-8"?>
<ds:datastoreItem xmlns:ds="http://schemas.openxmlformats.org/officeDocument/2006/customXml" ds:itemID="{31857465-4588-48BC-92BE-C715148B2CD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13806</TotalTime>
  <Words>4040</Words>
  <Application>Microsoft Office PowerPoint</Application>
  <PresentationFormat>On-screen Show (4:3)</PresentationFormat>
  <Paragraphs>597</Paragraphs>
  <Slides>61</Slides>
  <Notes>54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61</vt:i4>
      </vt:variant>
    </vt:vector>
  </HeadingPairs>
  <TitlesOfParts>
    <vt:vector size="67" baseType="lpstr">
      <vt:lpstr>Arial</vt:lpstr>
      <vt:lpstr>Calibri</vt:lpstr>
      <vt:lpstr>Century Gothic</vt:lpstr>
      <vt:lpstr>Verdana</vt:lpstr>
      <vt:lpstr>Wingdings</vt:lpstr>
      <vt:lpstr>Office Theme</vt:lpstr>
      <vt:lpstr>  Health Benefits  Administration </vt:lpstr>
      <vt:lpstr>Learning Objectives</vt:lpstr>
      <vt:lpstr> Pre-Quiz 1</vt:lpstr>
      <vt:lpstr> Pre-Quiz 2</vt:lpstr>
      <vt:lpstr>Pre-Quiz 3</vt:lpstr>
      <vt:lpstr>Role of the HR Professional 1</vt:lpstr>
      <vt:lpstr>Role of the HR Professional 2</vt:lpstr>
      <vt:lpstr>There’s a Lot to Know</vt:lpstr>
      <vt:lpstr>Discussion</vt:lpstr>
      <vt:lpstr>CalPERS Resources</vt:lpstr>
      <vt:lpstr>Know the Rules 1</vt:lpstr>
      <vt:lpstr>Know the Rules 2</vt:lpstr>
      <vt:lpstr>Why is all this important?</vt:lpstr>
      <vt:lpstr>Eligibility</vt:lpstr>
      <vt:lpstr>Eligible Employees 1</vt:lpstr>
      <vt:lpstr>Eligible Employees 2</vt:lpstr>
      <vt:lpstr>Ineligible Employees </vt:lpstr>
      <vt:lpstr>Dependent Eligibility</vt:lpstr>
      <vt:lpstr> Health Benefit Plan Enrollment Form for Active Employees (CalPERS HBD – 12) </vt:lpstr>
      <vt:lpstr>Dependent Eligibility Verification  Checklist (CalHR Form 781) </vt:lpstr>
      <vt:lpstr>Required Enrollment Documents and Information</vt:lpstr>
      <vt:lpstr>Ineligible Dependents 1</vt:lpstr>
      <vt:lpstr>Ineligible Dependents 2</vt:lpstr>
      <vt:lpstr>Ineligible Dependents 3 </vt:lpstr>
      <vt:lpstr>  Disabled Adult Dependent Child 1</vt:lpstr>
      <vt:lpstr>  Disabled Adult Dependent Child 2</vt:lpstr>
      <vt:lpstr> Disabled Adult Dependent Child 3</vt:lpstr>
      <vt:lpstr>PCR Eligibility</vt:lpstr>
      <vt:lpstr>PCR Eligibility Procedure</vt:lpstr>
      <vt:lpstr> Enrolling PCR Child Under Age 19 </vt:lpstr>
      <vt:lpstr>Re-certifying PCR Child  Under Age 19</vt:lpstr>
      <vt:lpstr>  Enrolling and Re-certifying PCR Child, Age 19 to 26</vt:lpstr>
      <vt:lpstr> PCR Annual Recertification</vt:lpstr>
      <vt:lpstr> PCR Discussion 1</vt:lpstr>
      <vt:lpstr>PCR Discussion 2</vt:lpstr>
      <vt:lpstr>Dependent Re-Verification (DRV) 1</vt:lpstr>
      <vt:lpstr>Dependent Re-Verification (DRV) 2</vt:lpstr>
      <vt:lpstr>Dependent Re-Verification (DRV) 3</vt:lpstr>
      <vt:lpstr>Dependent Re-Verification (DRV) 4</vt:lpstr>
      <vt:lpstr>Dependent Re-Verification (DRV) 5</vt:lpstr>
      <vt:lpstr>Benefit Entitlement</vt:lpstr>
      <vt:lpstr>Enrollment 1 </vt:lpstr>
      <vt:lpstr>Enrollment 2  </vt:lpstr>
      <vt:lpstr>New Enrollment</vt:lpstr>
      <vt:lpstr>Open Enrollment</vt:lpstr>
      <vt:lpstr>Special Enrollment</vt:lpstr>
      <vt:lpstr>Late Enrollment (HIPAA)</vt:lpstr>
      <vt:lpstr>Transactions</vt:lpstr>
      <vt:lpstr>Mandatory Transactions</vt:lpstr>
      <vt:lpstr>Permissive Transactions</vt:lpstr>
      <vt:lpstr>Health Plan Change</vt:lpstr>
      <vt:lpstr>Not Permitted</vt:lpstr>
      <vt:lpstr>Off Pay Status</vt:lpstr>
      <vt:lpstr> Employee Must Report Timely</vt:lpstr>
      <vt:lpstr>Divorce or Domestic Partner Termination 1</vt:lpstr>
      <vt:lpstr>Divorce or Domestic Partner Termination 2</vt:lpstr>
      <vt:lpstr>Divorce or Domestic Partner Termination 3</vt:lpstr>
      <vt:lpstr> Quiz 1</vt:lpstr>
      <vt:lpstr>   Quiz 2</vt:lpstr>
      <vt:lpstr>Quiz 3</vt:lpstr>
      <vt:lpstr>Questions </vt:lpstr>
    </vt:vector>
  </TitlesOfParts>
  <Company>California Department of Human Resources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Greenfield, Kara</dc:creator>
  <cp:keywords>BAM training, health powerpoint presentation</cp:keywords>
  <cp:lastModifiedBy>Housley, Corrine@CalHR</cp:lastModifiedBy>
  <cp:revision>228</cp:revision>
  <cp:lastPrinted>2018-03-06T00:44:34Z</cp:lastPrinted>
  <dcterms:created xsi:type="dcterms:W3CDTF">2016-09-29T15:47:45Z</dcterms:created>
  <dcterms:modified xsi:type="dcterms:W3CDTF">2025-07-20T21:30:30Z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0x01010035E45BC936D4D548A9E495258D6D971A</vt:lpwstr>
  </property>
</Properties>
</file>