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309" r:id="rId4"/>
    <p:sldId id="260" r:id="rId5"/>
    <p:sldId id="259" r:id="rId6"/>
    <p:sldId id="263" r:id="rId7"/>
    <p:sldId id="262" r:id="rId8"/>
    <p:sldId id="264" r:id="rId9"/>
    <p:sldId id="283" r:id="rId10"/>
    <p:sldId id="286" r:id="rId11"/>
    <p:sldId id="288" r:id="rId12"/>
    <p:sldId id="295" r:id="rId13"/>
    <p:sldId id="270" r:id="rId14"/>
    <p:sldId id="271" r:id="rId15"/>
    <p:sldId id="272" r:id="rId16"/>
    <p:sldId id="273" r:id="rId17"/>
    <p:sldId id="301" r:id="rId18"/>
    <p:sldId id="274" r:id="rId19"/>
    <p:sldId id="303" r:id="rId20"/>
    <p:sldId id="275" r:id="rId21"/>
    <p:sldId id="299" r:id="rId22"/>
    <p:sldId id="302" r:id="rId23"/>
    <p:sldId id="307" r:id="rId24"/>
    <p:sldId id="308" r:id="rId25"/>
    <p:sldId id="293" r:id="rId26"/>
    <p:sldId id="305" r:id="rId27"/>
    <p:sldId id="306" r:id="rId28"/>
    <p:sldId id="277" r:id="rId29"/>
    <p:sldId id="291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4" autoAdjust="0"/>
  </p:normalViewPr>
  <p:slideViewPr>
    <p:cSldViewPr snapToGrid="0" snapToObjects="1">
      <p:cViewPr>
        <p:scale>
          <a:sx n="76" d="100"/>
          <a:sy n="76" d="100"/>
        </p:scale>
        <p:origin x="-17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90630-2363-044F-8A3E-CF5F68FCC9E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79451586-C58D-DF45-95E1-B124C304169F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2012-13 Research &amp; Skills Panels</a:t>
          </a:r>
          <a:endParaRPr lang="en-US" dirty="0">
            <a:latin typeface="Arial"/>
            <a:cs typeface="Arial"/>
          </a:endParaRPr>
        </a:p>
      </dgm:t>
    </dgm:pt>
    <dgm:pt modelId="{39F59774-2349-1949-A9BE-02CFF1E849CB}" type="parTrans" cxnId="{4C1949A0-59E4-FA4C-B903-AE745D5A92AA}">
      <dgm:prSet/>
      <dgm:spPr/>
      <dgm:t>
        <a:bodyPr/>
        <a:lstStyle/>
        <a:p>
          <a:endParaRPr lang="en-US"/>
        </a:p>
      </dgm:t>
    </dgm:pt>
    <dgm:pt modelId="{488022CE-720F-EB47-9CEF-6B1B645B6891}" type="sibTrans" cxnId="{4C1949A0-59E4-FA4C-B903-AE745D5A92AA}">
      <dgm:prSet/>
      <dgm:spPr/>
      <dgm:t>
        <a:bodyPr/>
        <a:lstStyle/>
        <a:p>
          <a:endParaRPr lang="en-US"/>
        </a:p>
      </dgm:t>
    </dgm:pt>
    <dgm:pt modelId="{19FD67F1-1046-534B-8D11-E6E07A31C94F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2013-14 Created Curriculum &amp; Pilot at Feather River</a:t>
          </a:r>
          <a:endParaRPr lang="en-US" dirty="0">
            <a:latin typeface="Arial"/>
            <a:cs typeface="Arial"/>
          </a:endParaRPr>
        </a:p>
      </dgm:t>
    </dgm:pt>
    <dgm:pt modelId="{698C22BD-CE50-9B45-BA19-6AFE067F4877}" type="parTrans" cxnId="{B923546E-3188-D547-BF31-C9E8CE38627D}">
      <dgm:prSet/>
      <dgm:spPr/>
      <dgm:t>
        <a:bodyPr/>
        <a:lstStyle/>
        <a:p>
          <a:endParaRPr lang="en-US"/>
        </a:p>
      </dgm:t>
    </dgm:pt>
    <dgm:pt modelId="{95733E65-02A2-E747-986E-57C56AACFC09}" type="sibTrans" cxnId="{B923546E-3188-D547-BF31-C9E8CE38627D}">
      <dgm:prSet/>
      <dgm:spPr/>
      <dgm:t>
        <a:bodyPr/>
        <a:lstStyle/>
        <a:p>
          <a:endParaRPr lang="en-US"/>
        </a:p>
      </dgm:t>
    </dgm:pt>
    <dgm:pt modelId="{9C226E02-16FC-8943-BAE6-522C19195F67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2015 Pilot at 10 CCC, NACCE, Foundation CCC, and </a:t>
          </a:r>
          <a:r>
            <a:rPr lang="en-US" dirty="0" err="1" smtClean="0">
              <a:latin typeface="Arial"/>
              <a:cs typeface="Arial"/>
            </a:rPr>
            <a:t>CalHR</a:t>
          </a:r>
          <a:r>
            <a:rPr lang="en-US" dirty="0" smtClean="0">
              <a:latin typeface="Arial"/>
              <a:cs typeface="Arial"/>
            </a:rPr>
            <a:t> Partnerships</a:t>
          </a:r>
          <a:endParaRPr lang="en-US" dirty="0">
            <a:latin typeface="Arial"/>
            <a:cs typeface="Arial"/>
          </a:endParaRPr>
        </a:p>
      </dgm:t>
    </dgm:pt>
    <dgm:pt modelId="{B7B67F0E-2BCC-8E40-83BA-90AF28515613}" type="parTrans" cxnId="{D0830443-4F21-D642-8F08-F62AE4AF9F11}">
      <dgm:prSet/>
      <dgm:spPr/>
      <dgm:t>
        <a:bodyPr/>
        <a:lstStyle/>
        <a:p>
          <a:endParaRPr lang="en-US"/>
        </a:p>
      </dgm:t>
    </dgm:pt>
    <dgm:pt modelId="{55571F38-59C3-1541-B6EB-F926F4DE71F7}" type="sibTrans" cxnId="{D0830443-4F21-D642-8F08-F62AE4AF9F11}">
      <dgm:prSet/>
      <dgm:spPr/>
      <dgm:t>
        <a:bodyPr/>
        <a:lstStyle/>
        <a:p>
          <a:endParaRPr lang="en-US"/>
        </a:p>
      </dgm:t>
    </dgm:pt>
    <dgm:pt modelId="{235D6B56-2E7E-104A-89E9-82073B714F70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2016 Digital Badging &amp; Evaluation, Expanded Pilot to 13 CCC, Mozilla, MDRC &amp; JFF Partnerships </a:t>
          </a:r>
          <a:endParaRPr lang="en-US" dirty="0">
            <a:latin typeface="Arial"/>
            <a:cs typeface="Arial"/>
          </a:endParaRPr>
        </a:p>
      </dgm:t>
    </dgm:pt>
    <dgm:pt modelId="{7E73C1E5-BC96-4A43-80A9-80B474EAA56D}" type="parTrans" cxnId="{81A5332F-6454-044A-BFEB-0736C4725B8D}">
      <dgm:prSet/>
      <dgm:spPr/>
      <dgm:t>
        <a:bodyPr/>
        <a:lstStyle/>
        <a:p>
          <a:endParaRPr lang="en-US"/>
        </a:p>
      </dgm:t>
    </dgm:pt>
    <dgm:pt modelId="{E18C747F-DE94-7B42-BCDE-9B04F069DDB6}" type="sibTrans" cxnId="{81A5332F-6454-044A-BFEB-0736C4725B8D}">
      <dgm:prSet/>
      <dgm:spPr/>
      <dgm:t>
        <a:bodyPr/>
        <a:lstStyle/>
        <a:p>
          <a:endParaRPr lang="en-US"/>
        </a:p>
      </dgm:t>
    </dgm:pt>
    <dgm:pt modelId="{3CA1AEA9-4330-AF40-A925-EAC50EA1C3E3}" type="pres">
      <dgm:prSet presAssocID="{28490630-2363-044F-8A3E-CF5F68FCC9E3}" presName="arrowDiagram" presStyleCnt="0">
        <dgm:presLayoutVars>
          <dgm:chMax val="5"/>
          <dgm:dir/>
          <dgm:resizeHandles val="exact"/>
        </dgm:presLayoutVars>
      </dgm:prSet>
      <dgm:spPr/>
    </dgm:pt>
    <dgm:pt modelId="{7C244D7E-B078-F445-B228-A77C0B6C4991}" type="pres">
      <dgm:prSet presAssocID="{28490630-2363-044F-8A3E-CF5F68FCC9E3}" presName="arrow" presStyleLbl="bgShp" presStyleIdx="0" presStyleCnt="1"/>
      <dgm:spPr/>
    </dgm:pt>
    <dgm:pt modelId="{652FF081-907D-1743-A14B-EAF44E128FC0}" type="pres">
      <dgm:prSet presAssocID="{28490630-2363-044F-8A3E-CF5F68FCC9E3}" presName="arrowDiagram4" presStyleCnt="0"/>
      <dgm:spPr/>
    </dgm:pt>
    <dgm:pt modelId="{F6601BDB-136F-4747-814C-78C1D1096355}" type="pres">
      <dgm:prSet presAssocID="{79451586-C58D-DF45-95E1-B124C304169F}" presName="bullet4a" presStyleLbl="node1" presStyleIdx="0" presStyleCnt="4"/>
      <dgm:spPr/>
    </dgm:pt>
    <dgm:pt modelId="{A7B0771C-485E-1645-A327-F31402C0AC8D}" type="pres">
      <dgm:prSet presAssocID="{79451586-C58D-DF45-95E1-B124C304169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698FD-348F-294A-A7A8-27DF73AD6BD1}" type="pres">
      <dgm:prSet presAssocID="{19FD67F1-1046-534B-8D11-E6E07A31C94F}" presName="bullet4b" presStyleLbl="node1" presStyleIdx="1" presStyleCnt="4"/>
      <dgm:spPr/>
    </dgm:pt>
    <dgm:pt modelId="{F4E16F33-C3AF-C84E-BCBE-D3E6D00E33B1}" type="pres">
      <dgm:prSet presAssocID="{19FD67F1-1046-534B-8D11-E6E07A31C94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E0DB7-29B4-9D4E-8F45-9957CEB470FA}" type="pres">
      <dgm:prSet presAssocID="{9C226E02-16FC-8943-BAE6-522C19195F67}" presName="bullet4c" presStyleLbl="node1" presStyleIdx="2" presStyleCnt="4"/>
      <dgm:spPr/>
    </dgm:pt>
    <dgm:pt modelId="{72773B5D-4956-5942-83E7-EE5E070FAE0C}" type="pres">
      <dgm:prSet presAssocID="{9C226E02-16FC-8943-BAE6-522C19195F6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18A79-A238-1F41-AD58-5B145E8F6F45}" type="pres">
      <dgm:prSet presAssocID="{235D6B56-2E7E-104A-89E9-82073B714F70}" presName="bullet4d" presStyleLbl="node1" presStyleIdx="3" presStyleCnt="4"/>
      <dgm:spPr/>
    </dgm:pt>
    <dgm:pt modelId="{498F73EE-6657-0F49-9B1B-68568B74C5D6}" type="pres">
      <dgm:prSet presAssocID="{235D6B56-2E7E-104A-89E9-82073B714F7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A5332F-6454-044A-BFEB-0736C4725B8D}" srcId="{28490630-2363-044F-8A3E-CF5F68FCC9E3}" destId="{235D6B56-2E7E-104A-89E9-82073B714F70}" srcOrd="3" destOrd="0" parTransId="{7E73C1E5-BC96-4A43-80A9-80B474EAA56D}" sibTransId="{E18C747F-DE94-7B42-BCDE-9B04F069DDB6}"/>
    <dgm:cxn modelId="{0158B20F-0D18-C545-810B-F42D0FBE6D34}" type="presOf" srcId="{79451586-C58D-DF45-95E1-B124C304169F}" destId="{A7B0771C-485E-1645-A327-F31402C0AC8D}" srcOrd="0" destOrd="0" presId="urn:microsoft.com/office/officeart/2005/8/layout/arrow2"/>
    <dgm:cxn modelId="{73A4D8C3-8687-0A46-87D5-E407BADF98F2}" type="presOf" srcId="{9C226E02-16FC-8943-BAE6-522C19195F67}" destId="{72773B5D-4956-5942-83E7-EE5E070FAE0C}" srcOrd="0" destOrd="0" presId="urn:microsoft.com/office/officeart/2005/8/layout/arrow2"/>
    <dgm:cxn modelId="{B923546E-3188-D547-BF31-C9E8CE38627D}" srcId="{28490630-2363-044F-8A3E-CF5F68FCC9E3}" destId="{19FD67F1-1046-534B-8D11-E6E07A31C94F}" srcOrd="1" destOrd="0" parTransId="{698C22BD-CE50-9B45-BA19-6AFE067F4877}" sibTransId="{95733E65-02A2-E747-986E-57C56AACFC09}"/>
    <dgm:cxn modelId="{4C1949A0-59E4-FA4C-B903-AE745D5A92AA}" srcId="{28490630-2363-044F-8A3E-CF5F68FCC9E3}" destId="{79451586-C58D-DF45-95E1-B124C304169F}" srcOrd="0" destOrd="0" parTransId="{39F59774-2349-1949-A9BE-02CFF1E849CB}" sibTransId="{488022CE-720F-EB47-9CEF-6B1B645B6891}"/>
    <dgm:cxn modelId="{3405BF79-451D-C043-968A-26E44C497E14}" type="presOf" srcId="{235D6B56-2E7E-104A-89E9-82073B714F70}" destId="{498F73EE-6657-0F49-9B1B-68568B74C5D6}" srcOrd="0" destOrd="0" presId="urn:microsoft.com/office/officeart/2005/8/layout/arrow2"/>
    <dgm:cxn modelId="{2FC6EDB1-EF45-1346-9B10-67B5E2587AF1}" type="presOf" srcId="{19FD67F1-1046-534B-8D11-E6E07A31C94F}" destId="{F4E16F33-C3AF-C84E-BCBE-D3E6D00E33B1}" srcOrd="0" destOrd="0" presId="urn:microsoft.com/office/officeart/2005/8/layout/arrow2"/>
    <dgm:cxn modelId="{D0830443-4F21-D642-8F08-F62AE4AF9F11}" srcId="{28490630-2363-044F-8A3E-CF5F68FCC9E3}" destId="{9C226E02-16FC-8943-BAE6-522C19195F67}" srcOrd="2" destOrd="0" parTransId="{B7B67F0E-2BCC-8E40-83BA-90AF28515613}" sibTransId="{55571F38-59C3-1541-B6EB-F926F4DE71F7}"/>
    <dgm:cxn modelId="{08D37206-0038-294A-8E09-69B629C3EB36}" type="presOf" srcId="{28490630-2363-044F-8A3E-CF5F68FCC9E3}" destId="{3CA1AEA9-4330-AF40-A925-EAC50EA1C3E3}" srcOrd="0" destOrd="0" presId="urn:microsoft.com/office/officeart/2005/8/layout/arrow2"/>
    <dgm:cxn modelId="{BE402B64-8CDF-3047-A17F-D39B3A746A63}" type="presParOf" srcId="{3CA1AEA9-4330-AF40-A925-EAC50EA1C3E3}" destId="{7C244D7E-B078-F445-B228-A77C0B6C4991}" srcOrd="0" destOrd="0" presId="urn:microsoft.com/office/officeart/2005/8/layout/arrow2"/>
    <dgm:cxn modelId="{B137A433-2C31-0C4A-A272-BDD81EFD7432}" type="presParOf" srcId="{3CA1AEA9-4330-AF40-A925-EAC50EA1C3E3}" destId="{652FF081-907D-1743-A14B-EAF44E128FC0}" srcOrd="1" destOrd="0" presId="urn:microsoft.com/office/officeart/2005/8/layout/arrow2"/>
    <dgm:cxn modelId="{3D6025C3-3512-6E49-B19A-DF6CC4E6F47F}" type="presParOf" srcId="{652FF081-907D-1743-A14B-EAF44E128FC0}" destId="{F6601BDB-136F-4747-814C-78C1D1096355}" srcOrd="0" destOrd="0" presId="urn:microsoft.com/office/officeart/2005/8/layout/arrow2"/>
    <dgm:cxn modelId="{046C2624-9D87-5F4C-9DBF-773AAFF40A69}" type="presParOf" srcId="{652FF081-907D-1743-A14B-EAF44E128FC0}" destId="{A7B0771C-485E-1645-A327-F31402C0AC8D}" srcOrd="1" destOrd="0" presId="urn:microsoft.com/office/officeart/2005/8/layout/arrow2"/>
    <dgm:cxn modelId="{F3033E2D-5833-704B-8A59-C1A00E056049}" type="presParOf" srcId="{652FF081-907D-1743-A14B-EAF44E128FC0}" destId="{0C2698FD-348F-294A-A7A8-27DF73AD6BD1}" srcOrd="2" destOrd="0" presId="urn:microsoft.com/office/officeart/2005/8/layout/arrow2"/>
    <dgm:cxn modelId="{3770B01A-7956-D04D-AB07-961CB745E0C1}" type="presParOf" srcId="{652FF081-907D-1743-A14B-EAF44E128FC0}" destId="{F4E16F33-C3AF-C84E-BCBE-D3E6D00E33B1}" srcOrd="3" destOrd="0" presId="urn:microsoft.com/office/officeart/2005/8/layout/arrow2"/>
    <dgm:cxn modelId="{45B4E98D-584F-AC49-AAB5-9C38F4AE59C1}" type="presParOf" srcId="{652FF081-907D-1743-A14B-EAF44E128FC0}" destId="{BC9E0DB7-29B4-9D4E-8F45-9957CEB470FA}" srcOrd="4" destOrd="0" presId="urn:microsoft.com/office/officeart/2005/8/layout/arrow2"/>
    <dgm:cxn modelId="{D1C755FE-DA5D-C44E-AE18-A7D35CDCD8C6}" type="presParOf" srcId="{652FF081-907D-1743-A14B-EAF44E128FC0}" destId="{72773B5D-4956-5942-83E7-EE5E070FAE0C}" srcOrd="5" destOrd="0" presId="urn:microsoft.com/office/officeart/2005/8/layout/arrow2"/>
    <dgm:cxn modelId="{7BD2885E-2A6D-914E-B5D5-FB3EBB9AD64F}" type="presParOf" srcId="{652FF081-907D-1743-A14B-EAF44E128FC0}" destId="{C7918A79-A238-1F41-AD58-5B145E8F6F45}" srcOrd="6" destOrd="0" presId="urn:microsoft.com/office/officeart/2005/8/layout/arrow2"/>
    <dgm:cxn modelId="{27E76285-5EAB-D849-BB4B-E289E32A0416}" type="presParOf" srcId="{652FF081-907D-1743-A14B-EAF44E128FC0}" destId="{498F73EE-6657-0F49-9B1B-68568B74C5D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44D7E-B078-F445-B228-A77C0B6C4991}">
      <dsp:nvSpPr>
        <dsp:cNvPr id="0" name=""/>
        <dsp:cNvSpPr/>
      </dsp:nvSpPr>
      <dsp:spPr>
        <a:xfrm>
          <a:off x="791162" y="0"/>
          <a:ext cx="6647275" cy="415454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601BDB-136F-4747-814C-78C1D1096355}">
      <dsp:nvSpPr>
        <dsp:cNvPr id="0" name=""/>
        <dsp:cNvSpPr/>
      </dsp:nvSpPr>
      <dsp:spPr>
        <a:xfrm>
          <a:off x="1445919" y="3089321"/>
          <a:ext cx="152887" cy="1528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0771C-485E-1645-A327-F31402C0AC8D}">
      <dsp:nvSpPr>
        <dsp:cNvPr id="0" name=""/>
        <dsp:cNvSpPr/>
      </dsp:nvSpPr>
      <dsp:spPr>
        <a:xfrm>
          <a:off x="1522362" y="3165764"/>
          <a:ext cx="1136684" cy="9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2012-13 Research &amp; Skills Panels</a:t>
          </a:r>
          <a:endParaRPr lang="en-US" sz="1600" kern="1200" dirty="0">
            <a:latin typeface="Arial"/>
            <a:cs typeface="Arial"/>
          </a:endParaRPr>
        </a:p>
      </dsp:txBody>
      <dsp:txXfrm>
        <a:off x="1522362" y="3165764"/>
        <a:ext cx="1136684" cy="988782"/>
      </dsp:txXfrm>
    </dsp:sp>
    <dsp:sp modelId="{0C2698FD-348F-294A-A7A8-27DF73AD6BD1}">
      <dsp:nvSpPr>
        <dsp:cNvPr id="0" name=""/>
        <dsp:cNvSpPr/>
      </dsp:nvSpPr>
      <dsp:spPr>
        <a:xfrm>
          <a:off x="2526101" y="2122973"/>
          <a:ext cx="265891" cy="265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16F33-C3AF-C84E-BCBE-D3E6D00E33B1}">
      <dsp:nvSpPr>
        <dsp:cNvPr id="0" name=""/>
        <dsp:cNvSpPr/>
      </dsp:nvSpPr>
      <dsp:spPr>
        <a:xfrm>
          <a:off x="2659046" y="2255919"/>
          <a:ext cx="1395927" cy="189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9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2013-14 Created Curriculum &amp; Pilot at Feather River</a:t>
          </a:r>
          <a:endParaRPr lang="en-US" sz="1600" kern="1200" dirty="0">
            <a:latin typeface="Arial"/>
            <a:cs typeface="Arial"/>
          </a:endParaRPr>
        </a:p>
      </dsp:txBody>
      <dsp:txXfrm>
        <a:off x="2659046" y="2255919"/>
        <a:ext cx="1395927" cy="1898627"/>
      </dsp:txXfrm>
    </dsp:sp>
    <dsp:sp modelId="{BC9E0DB7-29B4-9D4E-8F45-9957CEB470FA}">
      <dsp:nvSpPr>
        <dsp:cNvPr id="0" name=""/>
        <dsp:cNvSpPr/>
      </dsp:nvSpPr>
      <dsp:spPr>
        <a:xfrm>
          <a:off x="3905410" y="1410884"/>
          <a:ext cx="352305" cy="3523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773B5D-4956-5942-83E7-EE5E070FAE0C}">
      <dsp:nvSpPr>
        <dsp:cNvPr id="0" name=""/>
        <dsp:cNvSpPr/>
      </dsp:nvSpPr>
      <dsp:spPr>
        <a:xfrm>
          <a:off x="4081563" y="1587036"/>
          <a:ext cx="1395927" cy="256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7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2015 Pilot at 10 CCC, NACCE, Foundation CCC, and </a:t>
          </a:r>
          <a:r>
            <a:rPr lang="en-US" sz="1600" kern="1200" dirty="0" err="1" smtClean="0">
              <a:latin typeface="Arial"/>
              <a:cs typeface="Arial"/>
            </a:rPr>
            <a:t>CalHR</a:t>
          </a:r>
          <a:r>
            <a:rPr lang="en-US" sz="1600" kern="1200" dirty="0" smtClean="0">
              <a:latin typeface="Arial"/>
              <a:cs typeface="Arial"/>
            </a:rPr>
            <a:t> Partnerships</a:t>
          </a:r>
          <a:endParaRPr lang="en-US" sz="1600" kern="1200" dirty="0">
            <a:latin typeface="Arial"/>
            <a:cs typeface="Arial"/>
          </a:endParaRPr>
        </a:p>
      </dsp:txBody>
      <dsp:txXfrm>
        <a:off x="4081563" y="1587036"/>
        <a:ext cx="1395927" cy="2567510"/>
      </dsp:txXfrm>
    </dsp:sp>
    <dsp:sp modelId="{C7918A79-A238-1F41-AD58-5B145E8F6F45}">
      <dsp:nvSpPr>
        <dsp:cNvPr id="0" name=""/>
        <dsp:cNvSpPr/>
      </dsp:nvSpPr>
      <dsp:spPr>
        <a:xfrm>
          <a:off x="5407695" y="939758"/>
          <a:ext cx="471956" cy="471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F73EE-6657-0F49-9B1B-68568B74C5D6}">
      <dsp:nvSpPr>
        <dsp:cNvPr id="0" name=""/>
        <dsp:cNvSpPr/>
      </dsp:nvSpPr>
      <dsp:spPr>
        <a:xfrm>
          <a:off x="5643673" y="1175736"/>
          <a:ext cx="1395927" cy="29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8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2016 Digital Badging &amp; Evaluation, Expanded Pilot to 13 CCC, Mozilla, MDRC &amp; JFF Partnerships </a:t>
          </a:r>
          <a:endParaRPr lang="en-US" sz="1600" kern="1200" dirty="0">
            <a:latin typeface="Arial"/>
            <a:cs typeface="Arial"/>
          </a:endParaRPr>
        </a:p>
      </dsp:txBody>
      <dsp:txXfrm>
        <a:off x="5643673" y="1175736"/>
        <a:ext cx="1395927" cy="297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4AEF-3297-4649-8D75-B108C5EDDBE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197D-41B0-3C4D-B853-E04445C6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88123-5A0B-C445-A7E1-3E77CCAB93AE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8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90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9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 audience to</a:t>
            </a:r>
            <a:r>
              <a:rPr lang="en-US" baseline="0" dirty="0" smtClean="0"/>
              <a:t> see generational make-up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3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89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Gallup Report: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Millennials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Want to Work and Live , 2016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89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Raj- depending on time,</a:t>
            </a:r>
            <a:r>
              <a:rPr lang="en-US" baseline="0" dirty="0" smtClean="0"/>
              <a:t> do to in session or provide as outside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6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89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89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5EA-0AE8-4641-92D7-64F3047282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89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197D-41B0-3C4D-B853-E04445C687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04E6AF-1A69-8B45-B836-ABDBDB7CBF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437FF8-BDAC-8C4A-9814-3B9F5C9106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4130679/millennials-mtv-generat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YMSJa9i5cc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5" y="365759"/>
            <a:ext cx="8264906" cy="120774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Arial"/>
                <a:cs typeface="Arial"/>
              </a:rPr>
              <a:t>21</a:t>
            </a:r>
            <a:r>
              <a:rPr lang="en-US" sz="3200" baseline="30000" dirty="0" smtClean="0">
                <a:solidFill>
                  <a:schemeClr val="accent6"/>
                </a:solidFill>
                <a:latin typeface="Arial"/>
                <a:cs typeface="Arial"/>
              </a:rPr>
              <a:t>st</a:t>
            </a:r>
            <a:r>
              <a:rPr lang="en-US" sz="3200" dirty="0" smtClean="0">
                <a:solidFill>
                  <a:schemeClr val="accent6"/>
                </a:solidFill>
                <a:latin typeface="Arial"/>
                <a:cs typeface="Arial"/>
              </a:rPr>
              <a:t> Century Employability Skills</a:t>
            </a:r>
            <a:endParaRPr lang="en-US" sz="32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Final-NewWorldofWork_logo_Horiz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80" b="-44580"/>
          <a:stretch>
            <a:fillRect/>
          </a:stretch>
        </p:blipFill>
        <p:spPr>
          <a:xfrm>
            <a:off x="822960" y="530820"/>
            <a:ext cx="7520940" cy="3260748"/>
          </a:xfrm>
        </p:spPr>
      </p:pic>
      <p:sp>
        <p:nvSpPr>
          <p:cNvPr id="7" name="Rectangle 6"/>
          <p:cNvSpPr/>
          <p:nvPr/>
        </p:nvSpPr>
        <p:spPr>
          <a:xfrm>
            <a:off x="644511" y="3244334"/>
            <a:ext cx="7961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Rajinder Gill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21</a:t>
            </a:r>
            <a:r>
              <a:rPr lang="en-US" baseline="30000" dirty="0">
                <a:solidFill>
                  <a:schemeClr val="accent1"/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 Century Skills Director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New World of Work, Feather River College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Timeline of </a:t>
            </a:r>
            <a: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  <a:t>the New World of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2015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645920"/>
            <a:ext cx="3200400" cy="345374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1800" b="0" dirty="0" smtClean="0">
                <a:latin typeface="Arial"/>
                <a:cs typeface="Arial"/>
              </a:rPr>
              <a:t>With the CSI project, New World of Work was one of the models under review while the state determined if there would be a shift to competency based talent management</a:t>
            </a:r>
          </a:p>
          <a:p>
            <a:pPr marL="0" indent="0"/>
            <a:endParaRPr lang="en-US" sz="1800" b="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800" b="0" dirty="0" err="1" smtClean="0">
                <a:latin typeface="Arial"/>
                <a:cs typeface="Arial"/>
              </a:rPr>
              <a:t>NWoW</a:t>
            </a:r>
            <a:r>
              <a:rPr lang="en-US" sz="1800" b="0" dirty="0" smtClean="0">
                <a:latin typeface="Arial"/>
                <a:cs typeface="Arial"/>
              </a:rPr>
              <a:t> was chosen as the model of reference as </a:t>
            </a:r>
            <a:r>
              <a:rPr lang="en-US" sz="1800" b="0" dirty="0" err="1" smtClean="0">
                <a:latin typeface="Arial"/>
                <a:cs typeface="Arial"/>
              </a:rPr>
              <a:t>CalHR</a:t>
            </a:r>
            <a:r>
              <a:rPr lang="en-US" sz="1800" b="0" dirty="0" smtClean="0">
                <a:latin typeface="Arial"/>
                <a:cs typeface="Arial"/>
              </a:rPr>
              <a:t> designs new foundational guidelines for competencies 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5946" y="1097280"/>
            <a:ext cx="3691338" cy="548640"/>
          </a:xfrm>
        </p:spPr>
        <p:txBody>
          <a:bodyPr>
            <a:noAutofit/>
          </a:bodyPr>
          <a:lstStyle/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 2016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5945" y="3848442"/>
            <a:ext cx="39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  <p:pic>
        <p:nvPicPr>
          <p:cNvPr id="11" name="Picture 10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227191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1100" b="0" dirty="0" err="1">
                <a:latin typeface="Arial"/>
                <a:cs typeface="Arial"/>
              </a:rPr>
              <a:t>NWoW</a:t>
            </a:r>
            <a:r>
              <a:rPr lang="en-US" sz="1100" b="0" dirty="0">
                <a:latin typeface="Arial"/>
                <a:cs typeface="Arial"/>
              </a:rPr>
              <a:t> partnering </a:t>
            </a:r>
            <a:r>
              <a:rPr lang="en-US" sz="1100" b="0" dirty="0" smtClean="0">
                <a:latin typeface="Arial"/>
                <a:cs typeface="Arial"/>
              </a:rPr>
              <a:t>with FCCC to </a:t>
            </a:r>
            <a:r>
              <a:rPr lang="en-US" sz="1100" b="0" dirty="0">
                <a:latin typeface="Arial"/>
                <a:cs typeface="Arial"/>
              </a:rPr>
              <a:t>create ten 21</a:t>
            </a:r>
            <a:r>
              <a:rPr lang="en-US" sz="1100" b="0" baseline="30000" dirty="0">
                <a:latin typeface="Arial"/>
                <a:cs typeface="Arial"/>
              </a:rPr>
              <a:t>st</a:t>
            </a:r>
            <a:r>
              <a:rPr lang="en-US" sz="1100" b="0" dirty="0">
                <a:latin typeface="Arial"/>
                <a:cs typeface="Arial"/>
              </a:rPr>
              <a:t> Century Skills badges for postsecondary students</a:t>
            </a:r>
          </a:p>
          <a:p>
            <a:pPr lvl="1">
              <a:buFont typeface="Arial"/>
              <a:buChar char="•"/>
            </a:pPr>
            <a:endParaRPr lang="en-US" sz="1100" b="0" dirty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1100" b="0" dirty="0">
                <a:latin typeface="Arial"/>
                <a:cs typeface="Arial"/>
              </a:rPr>
              <a:t>Badges will be hosted through the Foundation’s </a:t>
            </a:r>
            <a:r>
              <a:rPr lang="en-US" sz="1100" b="0" dirty="0" err="1">
                <a:latin typeface="Arial"/>
                <a:cs typeface="Arial"/>
              </a:rPr>
              <a:t>LaunchPath</a:t>
            </a:r>
            <a:r>
              <a:rPr lang="en-US" sz="1100" b="0" dirty="0">
                <a:latin typeface="Arial"/>
                <a:cs typeface="Arial"/>
              </a:rPr>
              <a:t> site 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www.launchpath.com</a:t>
            </a:r>
          </a:p>
          <a:p>
            <a:pPr marL="0" lvl="1" indent="-169164"/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1100" b="0" dirty="0" smtClean="0">
                <a:latin typeface="Arial"/>
                <a:cs typeface="Arial"/>
              </a:rPr>
              <a:t>Fall 2016, will begin to integrate 21</a:t>
            </a:r>
            <a:r>
              <a:rPr lang="en-US" sz="1100" b="0" baseline="30000" dirty="0" smtClean="0">
                <a:latin typeface="Arial"/>
                <a:cs typeface="Arial"/>
              </a:rPr>
              <a:t>st</a:t>
            </a:r>
            <a:r>
              <a:rPr lang="en-US" sz="1100" b="0" dirty="0" smtClean="0">
                <a:latin typeface="Arial"/>
                <a:cs typeface="Arial"/>
              </a:rPr>
              <a:t> Century Skills workshops in prison education settings</a:t>
            </a:r>
            <a:endParaRPr lang="en-US" sz="11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6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3888633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800" b="0" dirty="0">
                <a:latin typeface="Arial"/>
                <a:cs typeface="Arial"/>
              </a:rPr>
              <a:t>Online visual representation of </a:t>
            </a:r>
            <a:r>
              <a:rPr lang="en-US" sz="3800" b="0" dirty="0" smtClean="0">
                <a:latin typeface="Arial"/>
                <a:cs typeface="Arial"/>
              </a:rPr>
              <a:t>learning</a:t>
            </a:r>
          </a:p>
          <a:p>
            <a:pPr marL="0" indent="0"/>
            <a:endParaRPr lang="en-US" sz="3800" b="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800" b="0" dirty="0">
                <a:latin typeface="Arial"/>
                <a:cs typeface="Arial"/>
              </a:rPr>
              <a:t>Used in education and workforce as marker of achievement, skill, knowledge, and </a:t>
            </a:r>
            <a:r>
              <a:rPr lang="en-US" sz="3800" b="0" dirty="0" smtClean="0">
                <a:latin typeface="Arial"/>
                <a:cs typeface="Arial"/>
              </a:rPr>
              <a:t>work</a:t>
            </a:r>
            <a:r>
              <a:rPr lang="en-US" sz="3800" b="0" dirty="0">
                <a:latin typeface="Arial"/>
                <a:cs typeface="Arial"/>
              </a:rPr>
              <a:t>-</a:t>
            </a:r>
            <a:r>
              <a:rPr lang="en-US" sz="3800" b="0" dirty="0" smtClean="0">
                <a:latin typeface="Arial"/>
                <a:cs typeface="Arial"/>
              </a:rPr>
              <a:t>readiness</a:t>
            </a:r>
          </a:p>
          <a:p>
            <a:pPr marL="0" indent="0"/>
            <a:endParaRPr lang="en-US" sz="3800" b="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800" b="0" dirty="0">
                <a:latin typeface="Arial"/>
                <a:cs typeface="Arial"/>
              </a:rPr>
              <a:t>Mozilla Open Badge Eco-System allows public recognition of badges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79"/>
            <a:ext cx="3200400" cy="4116127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800" b="0" dirty="0">
                <a:latin typeface="Arial"/>
                <a:cs typeface="Arial"/>
              </a:rPr>
              <a:t>Learners can display </a:t>
            </a:r>
            <a:r>
              <a:rPr lang="en-US" sz="3800" b="0" dirty="0" smtClean="0">
                <a:latin typeface="Arial"/>
                <a:cs typeface="Arial"/>
              </a:rPr>
              <a:t> </a:t>
            </a:r>
            <a:r>
              <a:rPr lang="en-US" sz="3800" b="0" dirty="0">
                <a:latin typeface="Arial"/>
                <a:cs typeface="Arial"/>
              </a:rPr>
              <a:t>badges across multiple sites such as </a:t>
            </a:r>
            <a:r>
              <a:rPr lang="en-US" sz="3800" b="0" dirty="0" smtClean="0">
                <a:latin typeface="Arial"/>
                <a:cs typeface="Arial"/>
              </a:rPr>
              <a:t>FB, Twitter, LinkedIn</a:t>
            </a:r>
            <a:endParaRPr lang="en-US" sz="3800" b="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800" b="0" dirty="0">
                <a:latin typeface="Arial"/>
                <a:cs typeface="Arial"/>
              </a:rPr>
              <a:t>Visual way for employer to understand skillset of potential applicants at a </a:t>
            </a:r>
            <a:r>
              <a:rPr lang="en-US" sz="3800" b="0" dirty="0" smtClean="0">
                <a:latin typeface="Arial"/>
                <a:cs typeface="Arial"/>
              </a:rPr>
              <a:t>glance</a:t>
            </a:r>
          </a:p>
          <a:p>
            <a:pPr marL="0" indent="0"/>
            <a:endParaRPr lang="en-US" sz="3800" b="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800" b="0" dirty="0" smtClean="0">
                <a:latin typeface="Arial"/>
                <a:cs typeface="Arial"/>
              </a:rPr>
              <a:t>The 21</a:t>
            </a:r>
            <a:r>
              <a:rPr lang="en-US" sz="3800" b="0" baseline="30000" dirty="0" smtClean="0">
                <a:latin typeface="Arial"/>
                <a:cs typeface="Arial"/>
              </a:rPr>
              <a:t>st</a:t>
            </a:r>
            <a:r>
              <a:rPr lang="en-US" sz="3800" b="0" dirty="0" smtClean="0">
                <a:latin typeface="Arial"/>
                <a:cs typeface="Arial"/>
              </a:rPr>
              <a:t> Century Skills badges will have the option for embedded employer verification, which provides the bridge from skills to competencies </a:t>
            </a:r>
            <a:endParaRPr lang="en-US" sz="3800" b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C9F"/>
                </a:solidFill>
                <a:latin typeface="Arial"/>
                <a:cs typeface="Arial"/>
              </a:rPr>
              <a:t>What are Digital Badges?</a:t>
            </a:r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Anatomy of a digital badge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8" y="1051560"/>
            <a:ext cx="5071872" cy="3803904"/>
          </a:xfrm>
        </p:spPr>
      </p:pic>
      <p:pic>
        <p:nvPicPr>
          <p:cNvPr id="5" name="Picture 4" descr="Digital-Badges-11102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248"/>
            <a:ext cx="3614928" cy="2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</a:t>
            </a:r>
            <a:r>
              <a:rPr lang="en-US" dirty="0" smtClean="0">
                <a:solidFill>
                  <a:srgbClr val="E2751D"/>
                </a:solidFill>
              </a:rPr>
              <a:t>Questions?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140000">
            <a:off x="485484" y="1392929"/>
            <a:ext cx="5648623" cy="111626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Social-Diversity Awareness Lesson 2: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19140000">
            <a:off x="1091943" y="2149076"/>
            <a:ext cx="6511131" cy="69609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Disabilities, Diversity, </a:t>
            </a:r>
          </a:p>
          <a:p>
            <a:r>
              <a:rPr lang="en-US" sz="1800" b="1" dirty="0" smtClean="0"/>
              <a:t>Multi-Generations</a:t>
            </a:r>
            <a:endParaRPr lang="en-US" sz="1800" b="1" dirty="0"/>
          </a:p>
        </p:txBody>
      </p:sp>
      <p:pic>
        <p:nvPicPr>
          <p:cNvPr id="6" name="Picture 5" descr="Creative Common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023" y="6385328"/>
            <a:ext cx="793898" cy="279668"/>
          </a:xfrm>
          <a:prstGeom prst="rect">
            <a:avLst/>
          </a:prstGeom>
        </p:spPr>
      </p:pic>
      <p:pic>
        <p:nvPicPr>
          <p:cNvPr id="7" name="Picture 6" descr="DWM_Logo_Horizontal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95" y="6093920"/>
            <a:ext cx="2336376" cy="582816"/>
          </a:xfrm>
          <a:prstGeom prst="rect">
            <a:avLst/>
          </a:prstGeom>
        </p:spPr>
      </p:pic>
      <p:pic>
        <p:nvPicPr>
          <p:cNvPr id="8" name="Picture 7" descr="NEW WoW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264" y="6199681"/>
            <a:ext cx="1850078" cy="4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09600" y="411480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000" i="1" dirty="0" smtClean="0">
                <a:solidFill>
                  <a:srgbClr val="000000"/>
                </a:solidFill>
                <a:latin typeface="Franklin Gothic Book"/>
              </a:rPr>
              <a:t>		</a:t>
            </a:r>
            <a:endParaRPr lang="en-US" sz="1000" i="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421467"/>
            <a:ext cx="3437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Franklin Gothic Book"/>
              </a:rPr>
              <a:t>Multi-Generational Workforces</a:t>
            </a:r>
            <a:endParaRPr lang="en-US" sz="32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734" y="48383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</a:t>
            </a:r>
            <a:endParaRPr lang="en-US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642" y="4514910"/>
            <a:ext cx="5959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</a:rPr>
              <a:t>Reference Book: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</a:rPr>
              <a:t>Unlocking Generational CODES, Anna </a:t>
            </a:r>
            <a:r>
              <a:rPr lang="en-US" sz="2000" dirty="0" err="1" smtClean="0">
                <a:solidFill>
                  <a:srgbClr val="000000"/>
                </a:solidFill>
                <a:latin typeface="Franklin Gothic Book"/>
              </a:rPr>
              <a:t>Liotta</a:t>
            </a:r>
            <a:endParaRPr lang="en-US" sz="2000" dirty="0" smtClean="0">
              <a:solidFill>
                <a:srgbClr val="000000"/>
              </a:solidFill>
              <a:latin typeface="Franklin Gothic Book"/>
            </a:endParaRPr>
          </a:p>
          <a:p>
            <a:endParaRPr lang="en-US" sz="2000" dirty="0" smtClean="0">
              <a:solidFill>
                <a:srgbClr val="000000"/>
              </a:solidFill>
              <a:latin typeface="Franklin Gothic Book"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--Learning how to incorporate communication, collaboration, and other core skills to navigate differences in the workforce.</a:t>
            </a:r>
          </a:p>
          <a:p>
            <a:endParaRPr lang="en-US" sz="2000" dirty="0" smtClean="0">
              <a:solidFill>
                <a:srgbClr val="000000"/>
              </a:solidFill>
              <a:latin typeface="Franklin Gothic Book"/>
            </a:endParaRPr>
          </a:p>
          <a:p>
            <a:endParaRPr lang="en-US" sz="2000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6" name="Picture 5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2593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</a:t>
            </a:r>
            <a:r>
              <a:rPr lang="en-US" dirty="0"/>
              <a:t>to longer average life spans, developmental definitions are changing: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77" y="1291690"/>
            <a:ext cx="8400335" cy="3409855"/>
          </a:xfrm>
        </p:spPr>
        <p:txBody>
          <a:bodyPr>
            <a:normAutofit fontScale="92500" lnSpcReduction="10000"/>
          </a:bodyPr>
          <a:lstStyle/>
          <a:p>
            <a:r>
              <a:rPr lang="en-US" sz="3400" b="0" dirty="0" smtClean="0"/>
              <a:t>   </a:t>
            </a:r>
          </a:p>
          <a:p>
            <a:r>
              <a:rPr lang="en-US" sz="3400" b="0" dirty="0"/>
              <a:t> </a:t>
            </a:r>
            <a:r>
              <a:rPr lang="en-US" sz="3400" b="0" dirty="0" smtClean="0"/>
              <a:t>  0-20 is considered Child Life Stage</a:t>
            </a:r>
          </a:p>
          <a:p>
            <a:r>
              <a:rPr lang="en-US" sz="3400" b="0" dirty="0" smtClean="0"/>
              <a:t>   21-41 is considered Young Adult Life Stage</a:t>
            </a:r>
          </a:p>
          <a:p>
            <a:r>
              <a:rPr lang="en-US" sz="3400" b="0" dirty="0" smtClean="0"/>
              <a:t>   42-62 is Mid-Life</a:t>
            </a:r>
          </a:p>
          <a:p>
            <a:r>
              <a:rPr lang="en-US" sz="3400" b="0" dirty="0" smtClean="0"/>
              <a:t>   63-83 is </a:t>
            </a:r>
            <a:r>
              <a:rPr lang="en-US" sz="3400" b="0" dirty="0" err="1" smtClean="0"/>
              <a:t>Elderhood</a:t>
            </a:r>
            <a:endParaRPr lang="en-US" sz="3400" b="0" dirty="0" smtClean="0"/>
          </a:p>
          <a:p>
            <a:r>
              <a:rPr lang="en-US" sz="3400" b="0" dirty="0" smtClean="0"/>
              <a:t>   84+ is Bonus </a:t>
            </a:r>
            <a:r>
              <a:rPr lang="en-US" sz="3400" b="0" dirty="0" err="1" smtClean="0"/>
              <a:t>Elderhood</a:t>
            </a:r>
            <a:endParaRPr lang="en-US" sz="3400" b="0" dirty="0" smtClean="0"/>
          </a:p>
          <a:p>
            <a:endParaRPr lang="en-US" sz="3400" b="0" dirty="0" smtClean="0"/>
          </a:p>
          <a:p>
            <a:endParaRPr lang="en-US" sz="3400" b="0" dirty="0" smtClean="0"/>
          </a:p>
          <a:p>
            <a:endParaRPr lang="en-US" dirty="0"/>
          </a:p>
        </p:txBody>
      </p:sp>
      <p:pic>
        <p:nvPicPr>
          <p:cNvPr id="4" name="Picture 3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2593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generational Definitions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77" y="1061639"/>
            <a:ext cx="8400335" cy="3907765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3400" b="0" dirty="0" smtClean="0"/>
          </a:p>
          <a:p>
            <a:pPr marL="457200" indent="-457200">
              <a:buFont typeface="Arial"/>
              <a:buChar char="•"/>
            </a:pPr>
            <a:r>
              <a:rPr lang="en-US" sz="3400" b="0" dirty="0" smtClean="0"/>
              <a:t>What factors are taken into account when establishing different generations? What defines a generation?</a:t>
            </a:r>
          </a:p>
          <a:p>
            <a:endParaRPr lang="en-US" sz="3400" b="0" dirty="0"/>
          </a:p>
          <a:p>
            <a:pPr marL="457200" indent="-457200">
              <a:buFont typeface="Arial"/>
              <a:buChar char="•"/>
            </a:pPr>
            <a:r>
              <a:rPr lang="en-US" sz="3400" b="0" dirty="0" smtClean="0"/>
              <a:t>Can you name the current generations in the US Workforce?</a:t>
            </a:r>
          </a:p>
          <a:p>
            <a:endParaRPr lang="en-US" sz="3400" b="0" dirty="0" smtClean="0"/>
          </a:p>
          <a:p>
            <a:endParaRPr lang="en-US" dirty="0"/>
          </a:p>
        </p:txBody>
      </p:sp>
      <p:pic>
        <p:nvPicPr>
          <p:cNvPr id="4" name="Picture 3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u="sng" dirty="0" smtClean="0"/>
              <a:t>Four Generations exist in the US Workforce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164789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Veterans/ Traditionalists: 1927-1945, 7.6% of workforce </a:t>
            </a:r>
          </a:p>
          <a:p>
            <a:pPr algn="ctr"/>
            <a:r>
              <a:rPr lang="en-US" sz="3200" b="0" dirty="0" smtClean="0"/>
              <a:t>(Those who are working are often in part-time/consulting positions)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Baby Boomers: 1946-1963, 27.2% of workforce</a:t>
            </a:r>
          </a:p>
          <a:p>
            <a:pPr algn="ctr"/>
            <a:r>
              <a:rPr lang="en-US" sz="3200" b="0" dirty="0" smtClean="0"/>
              <a:t>(A split between those who’ve put off retirement and those who will be retiring soon)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Generation </a:t>
            </a:r>
            <a:r>
              <a:rPr lang="en-US" sz="3200" dirty="0" err="1" smtClean="0"/>
              <a:t>Xers</a:t>
            </a:r>
            <a:r>
              <a:rPr lang="en-US" sz="3200" dirty="0" smtClean="0"/>
              <a:t>: 1964-1979, 33.2% of workforce</a:t>
            </a:r>
          </a:p>
          <a:p>
            <a:pPr algn="ctr"/>
            <a:r>
              <a:rPr lang="en-US" sz="3200" b="0" dirty="0" smtClean="0"/>
              <a:t>(Age range from 37-52 </a:t>
            </a:r>
            <a:r>
              <a:rPr lang="en-US" sz="3200" b="0" dirty="0" err="1" smtClean="0"/>
              <a:t>yrs</a:t>
            </a:r>
            <a:r>
              <a:rPr lang="en-US" sz="3200" b="0" dirty="0" smtClean="0"/>
              <a:t> old, so represent both leaders and prime age workers)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Generation Y/ Millennials: 1980-1999, 32% of workforce</a:t>
            </a:r>
          </a:p>
          <a:p>
            <a:pPr algn="ctr"/>
            <a:r>
              <a:rPr lang="en-US" sz="3200" b="0" dirty="0" smtClean="0"/>
              <a:t>(Age range from 17-36 yrs. old, the rising majority in the workforce along with Gen X) 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The generation from 2000- Present</a:t>
            </a:r>
            <a:r>
              <a:rPr lang="en-US" sz="3200" dirty="0"/>
              <a:t> </a:t>
            </a:r>
            <a:r>
              <a:rPr lang="en-US" sz="3200" dirty="0" smtClean="0"/>
              <a:t>is still under definition/ research for workforce impact. Many names: </a:t>
            </a:r>
            <a:r>
              <a:rPr lang="en-US" sz="3200" dirty="0" err="1" smtClean="0"/>
              <a:t>Nexters</a:t>
            </a:r>
            <a:r>
              <a:rPr lang="en-US" sz="3200" dirty="0" smtClean="0"/>
              <a:t>, Founders, End </a:t>
            </a:r>
            <a:r>
              <a:rPr lang="en-US" sz="3200" dirty="0" err="1" smtClean="0"/>
              <a:t>Millennials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Veterans</a:t>
            </a:r>
            <a:r>
              <a:rPr lang="en-US" dirty="0"/>
              <a:t>/ </a:t>
            </a:r>
            <a:r>
              <a:rPr lang="en-US" dirty="0" smtClean="0"/>
              <a:t>Traditionalists</a:t>
            </a:r>
          </a:p>
          <a:p>
            <a:pPr marL="0" indent="0"/>
            <a:r>
              <a:rPr lang="en-US" dirty="0" smtClean="0"/>
              <a:t>1927</a:t>
            </a:r>
            <a:r>
              <a:rPr lang="en-US" dirty="0"/>
              <a:t>-1945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/>
              <a:t>Baby </a:t>
            </a:r>
            <a:r>
              <a:rPr lang="en-US" dirty="0" smtClean="0"/>
              <a:t>Boomers</a:t>
            </a:r>
          </a:p>
          <a:p>
            <a:pPr marL="0" indent="0"/>
            <a:r>
              <a:rPr lang="en-US" dirty="0"/>
              <a:t>1946-1963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dirty="0"/>
              <a:t>Generation </a:t>
            </a:r>
            <a:r>
              <a:rPr lang="en-US" dirty="0" smtClean="0"/>
              <a:t>X</a:t>
            </a:r>
          </a:p>
          <a:p>
            <a:pPr marL="0" indent="0"/>
            <a:r>
              <a:rPr lang="en-US" dirty="0"/>
              <a:t>1964-1979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err="1" smtClean="0"/>
              <a:t>Millennials</a:t>
            </a:r>
            <a:endParaRPr lang="en-US" dirty="0" smtClean="0"/>
          </a:p>
          <a:p>
            <a:pPr marL="0" indent="0"/>
            <a:r>
              <a:rPr lang="en-US" dirty="0"/>
              <a:t>1980-1999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err="1" smtClean="0"/>
              <a:t>Nexters</a:t>
            </a:r>
            <a:r>
              <a:rPr lang="en-US" dirty="0" smtClean="0"/>
              <a:t>/Founders</a:t>
            </a:r>
          </a:p>
          <a:p>
            <a:pPr marL="0" indent="0"/>
            <a:r>
              <a:rPr lang="en-US" dirty="0"/>
              <a:t>2000- Present 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are the stereotypes for each generation?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8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440796"/>
            <a:ext cx="3200400" cy="3583031"/>
          </a:xfrm>
        </p:spPr>
        <p:txBody>
          <a:bodyPr>
            <a:normAutofit fontScale="25000" lnSpcReduction="20000"/>
          </a:bodyPr>
          <a:lstStyle/>
          <a:p>
            <a:r>
              <a:rPr lang="en-US" i="1" dirty="0" smtClean="0"/>
              <a:t>    </a:t>
            </a:r>
            <a:r>
              <a:rPr lang="en-US" sz="3200" i="1" dirty="0" smtClean="0"/>
              <a:t>     </a:t>
            </a:r>
            <a:r>
              <a:rPr lang="en-US" sz="5500" i="1" dirty="0" smtClean="0">
                <a:latin typeface="Arial"/>
                <a:cs typeface="Arial"/>
              </a:rPr>
              <a:t> </a:t>
            </a:r>
            <a:r>
              <a:rPr lang="en-US" sz="7200" i="1" dirty="0">
                <a:latin typeface="Arial"/>
                <a:cs typeface="Arial"/>
              </a:rPr>
              <a:t>New World of </a:t>
            </a:r>
            <a:r>
              <a:rPr lang="en-US" sz="7200" i="1" dirty="0" smtClean="0">
                <a:latin typeface="Arial"/>
                <a:cs typeface="Arial"/>
              </a:rPr>
              <a:t>Work:</a:t>
            </a:r>
          </a:p>
          <a:p>
            <a:endParaRPr lang="en-US" sz="5500" i="1" dirty="0" smtClean="0">
              <a:latin typeface="Arial"/>
              <a:cs typeface="Arial"/>
            </a:endParaRPr>
          </a:p>
          <a:p>
            <a:r>
              <a:rPr lang="en-US" sz="5500" i="1" dirty="0">
                <a:latin typeface="Arial"/>
                <a:cs typeface="Arial"/>
              </a:rPr>
              <a:t> </a:t>
            </a:r>
            <a:r>
              <a:rPr lang="en-US" sz="5500" i="1" dirty="0" smtClean="0">
                <a:latin typeface="Arial"/>
                <a:cs typeface="Arial"/>
              </a:rPr>
              <a:t>      </a:t>
            </a:r>
            <a:r>
              <a:rPr lang="en-US" sz="7200" b="0" dirty="0" smtClean="0">
                <a:latin typeface="Arial"/>
                <a:cs typeface="Arial"/>
              </a:rPr>
              <a:t>Funded </a:t>
            </a:r>
            <a:r>
              <a:rPr lang="en-US" sz="7200" b="0" dirty="0">
                <a:latin typeface="Arial"/>
                <a:cs typeface="Arial"/>
              </a:rPr>
              <a:t>by the California Community College Chancellor's Office through the Doing What Matters </a:t>
            </a:r>
            <a:r>
              <a:rPr lang="en-US" sz="7200" b="0" dirty="0" smtClean="0">
                <a:latin typeface="Arial"/>
                <a:cs typeface="Arial"/>
              </a:rPr>
              <a:t>Initiative. Collaborates </a:t>
            </a:r>
            <a:r>
              <a:rPr lang="en-US" sz="7200" b="0" dirty="0">
                <a:latin typeface="Arial"/>
                <a:cs typeface="Arial"/>
              </a:rPr>
              <a:t>with employers, workforce development boards, educators, and research organizations across the country to build 21</a:t>
            </a:r>
            <a:r>
              <a:rPr lang="en-US" sz="7200" b="0" baseline="30000" dirty="0">
                <a:latin typeface="Arial"/>
                <a:cs typeface="Arial"/>
              </a:rPr>
              <a:t>st</a:t>
            </a:r>
            <a:r>
              <a:rPr lang="en-US" sz="7200" b="0" dirty="0">
                <a:latin typeface="Arial"/>
                <a:cs typeface="Arial"/>
              </a:rPr>
              <a:t> Century Employability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7234" y="1440795"/>
            <a:ext cx="4625314" cy="5080703"/>
          </a:xfrm>
        </p:spPr>
        <p:txBody>
          <a:bodyPr>
            <a:normAutofit fontScale="25000" lnSpcReduction="20000"/>
          </a:bodyPr>
          <a:lstStyle/>
          <a:p>
            <a:r>
              <a:rPr lang="en-US" sz="7200" i="1" dirty="0" smtClean="0">
                <a:latin typeface="Arial"/>
                <a:cs typeface="Arial"/>
              </a:rPr>
              <a:t>Partners Include:</a:t>
            </a:r>
          </a:p>
          <a:p>
            <a:endParaRPr lang="en-US" sz="5500" i="1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7200" b="0" dirty="0">
                <a:latin typeface="Arial"/>
                <a:cs typeface="Arial"/>
              </a:rPr>
              <a:t>CA Community Colleges Chancellor’s </a:t>
            </a:r>
            <a:r>
              <a:rPr lang="en-US" sz="7200" b="0" dirty="0" smtClean="0">
                <a:latin typeface="Arial"/>
                <a:cs typeface="Arial"/>
              </a:rPr>
              <a:t>Office</a:t>
            </a:r>
          </a:p>
          <a:p>
            <a:pPr>
              <a:buFont typeface="Arial"/>
              <a:buChar char="•"/>
            </a:pPr>
            <a:r>
              <a:rPr lang="en-US" sz="7200" b="0" dirty="0" smtClean="0">
                <a:latin typeface="Arial"/>
                <a:cs typeface="Arial"/>
              </a:rPr>
              <a:t>Foundation </a:t>
            </a:r>
            <a:r>
              <a:rPr lang="en-US" sz="7200" b="0" dirty="0">
                <a:latin typeface="Arial"/>
                <a:cs typeface="Arial"/>
              </a:rPr>
              <a:t>for CA Community Colleges</a:t>
            </a:r>
          </a:p>
          <a:p>
            <a:pPr>
              <a:buFont typeface="Arial"/>
              <a:buChar char="•"/>
            </a:pPr>
            <a:r>
              <a:rPr lang="en-US" sz="7200" b="0" dirty="0">
                <a:latin typeface="Arial"/>
                <a:cs typeface="Arial"/>
              </a:rPr>
              <a:t>National Association for Community College Entrepreneurship </a:t>
            </a:r>
          </a:p>
          <a:p>
            <a:pPr>
              <a:buFont typeface="Arial"/>
              <a:buChar char="•"/>
            </a:pPr>
            <a:r>
              <a:rPr lang="en-US" sz="7200" b="0" dirty="0">
                <a:latin typeface="Arial"/>
                <a:cs typeface="Arial"/>
              </a:rPr>
              <a:t>Mozilla </a:t>
            </a:r>
            <a:r>
              <a:rPr lang="en-US" sz="7200" b="0" dirty="0" smtClean="0">
                <a:latin typeface="Arial"/>
                <a:cs typeface="Arial"/>
              </a:rPr>
              <a:t>Foundation </a:t>
            </a:r>
          </a:p>
          <a:p>
            <a:pPr>
              <a:buFont typeface="Arial"/>
              <a:buChar char="•"/>
            </a:pPr>
            <a:r>
              <a:rPr lang="en-US" sz="7200" b="0" dirty="0" smtClean="0">
                <a:latin typeface="Arial"/>
                <a:cs typeface="Arial"/>
              </a:rPr>
              <a:t>MDRC </a:t>
            </a:r>
            <a:r>
              <a:rPr lang="en-US" sz="7200" b="0" dirty="0">
                <a:latin typeface="Arial"/>
                <a:cs typeface="Arial"/>
              </a:rPr>
              <a:t>National Research </a:t>
            </a:r>
            <a:r>
              <a:rPr lang="en-US" sz="7200" b="0" dirty="0" smtClean="0">
                <a:latin typeface="Arial"/>
                <a:cs typeface="Arial"/>
              </a:rPr>
              <a:t>Group</a:t>
            </a:r>
          </a:p>
          <a:p>
            <a:pPr>
              <a:buFont typeface="Arial"/>
              <a:buChar char="•"/>
            </a:pPr>
            <a:r>
              <a:rPr lang="en-US" sz="7200" b="0" dirty="0" err="1" smtClean="0">
                <a:latin typeface="Arial"/>
                <a:cs typeface="Arial"/>
              </a:rPr>
              <a:t>CalHR</a:t>
            </a:r>
            <a:r>
              <a:rPr lang="en-US" sz="7200" b="0" dirty="0" smtClean="0">
                <a:latin typeface="Arial"/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7200" b="0" dirty="0" smtClean="0">
                <a:latin typeface="Arial"/>
                <a:cs typeface="Arial"/>
              </a:rPr>
              <a:t>Jobs for the Future</a:t>
            </a:r>
            <a:endParaRPr lang="en-US" sz="7200" b="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99" y="473946"/>
            <a:ext cx="8549249" cy="96684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2C7C9F"/>
                </a:solidFill>
                <a:latin typeface="Arial"/>
                <a:cs typeface="Arial"/>
              </a:rPr>
              <a:t>Partnerships</a:t>
            </a:r>
            <a:r>
              <a:rPr lang="en-US" sz="3200" dirty="0" smtClean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4200841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b="0" dirty="0" smtClean="0"/>
              <a:t>Traditionalists were shaped by a time of crisis (Great Depression &amp; WWII) so aware of scarcity, money conservation, and sacrifice for the greater good</a:t>
            </a:r>
          </a:p>
          <a:p>
            <a:pPr marL="457200" indent="-457200">
              <a:buFont typeface="Arial"/>
              <a:buChar char="•"/>
            </a:pPr>
            <a:r>
              <a:rPr lang="en-US" sz="1800" b="0" dirty="0" smtClean="0"/>
              <a:t>Baby Boomers were born in a time of rebuilding and then social change, so a large and diverse group that both shaped our current institutions and questioned them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78"/>
            <a:ext cx="3200400" cy="3960017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7200" b="0" dirty="0" err="1" smtClean="0"/>
              <a:t>Xers</a:t>
            </a:r>
            <a:r>
              <a:rPr lang="en-US" sz="7200" b="0" dirty="0" smtClean="0"/>
              <a:t> were influenced by  growing access to higher education, and represent a desire for both career goals and family goals rather than sacrificing one for the other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7200" b="0" dirty="0" err="1" smtClean="0"/>
              <a:t>Millennials</a:t>
            </a:r>
            <a:r>
              <a:rPr lang="en-US" sz="7200" b="0" dirty="0" smtClean="0"/>
              <a:t> are part of  technology and social media growth, so their focus has been more global and they have contributed to a youth based focus in marketing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Generations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Nexters</a:t>
            </a:r>
            <a:r>
              <a:rPr lang="en-US" dirty="0" smtClean="0"/>
              <a:t>, Founders, Gen ???</a:t>
            </a:r>
            <a:endParaRPr lang="en-US" dirty="0"/>
          </a:p>
        </p:txBody>
      </p:sp>
      <p:pic>
        <p:nvPicPr>
          <p:cNvPr id="6" name="Content Placeholder 5" descr="Screen Shot 2016-06-04 at 3.39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2" r="-11142"/>
          <a:stretch>
            <a:fillRect/>
          </a:stretch>
        </p:blipFill>
        <p:spPr>
          <a:xfrm>
            <a:off x="822325" y="1100138"/>
            <a:ext cx="7521575" cy="3260725"/>
          </a:xfrm>
        </p:spPr>
      </p:pic>
      <p:sp>
        <p:nvSpPr>
          <p:cNvPr id="5" name="TextBox 4"/>
          <p:cNvSpPr txBox="1"/>
          <p:nvPr/>
        </p:nvSpPr>
        <p:spPr>
          <a:xfrm>
            <a:off x="1042591" y="4701545"/>
            <a:ext cx="71275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C7C9F"/>
                </a:solidFill>
                <a:hlinkClick r:id="rId3"/>
              </a:rPr>
              <a:t>http://time.com/4130679/millennials-mtv-generation</a:t>
            </a:r>
            <a:r>
              <a:rPr lang="en-US" sz="2000" dirty="0" smtClean="0">
                <a:solidFill>
                  <a:srgbClr val="2C7C9F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2C7C9F"/>
                </a:solidFill>
              </a:rPr>
              <a:t> </a:t>
            </a:r>
            <a:endParaRPr lang="en-US" sz="2000" dirty="0">
              <a:solidFill>
                <a:srgbClr val="2C7C9F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Many had parents who lost jobs/income in the Great Recession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This has made them less risk adverse, more entrepreneurial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smtClean="0"/>
              <a:t>They see opportunities without traditional structure:</a:t>
            </a:r>
          </a:p>
          <a:p>
            <a:pPr marL="457200" indent="-457200">
              <a:buFont typeface="Wingdings" charset="2"/>
              <a:buChar char="Ø"/>
            </a:pPr>
            <a:r>
              <a:rPr lang="en-US" b="0" dirty="0" smtClean="0"/>
              <a:t>News comes from Google, Facebook</a:t>
            </a:r>
          </a:p>
          <a:p>
            <a:pPr marL="457200" indent="-457200">
              <a:buFont typeface="Wingdings" charset="2"/>
              <a:buChar char="Ø"/>
            </a:pPr>
            <a:r>
              <a:rPr lang="en-US" b="0" dirty="0" smtClean="0"/>
              <a:t>Movies are YouTube</a:t>
            </a:r>
          </a:p>
          <a:p>
            <a:pPr marL="457200" indent="-457200">
              <a:buFont typeface="Wingdings" charset="2"/>
              <a:buChar char="Ø"/>
            </a:pPr>
            <a:r>
              <a:rPr lang="en-US" b="0" dirty="0" err="1" smtClean="0"/>
              <a:t>Airbnb</a:t>
            </a:r>
            <a:r>
              <a:rPr lang="en-US" b="0" dirty="0" smtClean="0"/>
              <a:t> and </a:t>
            </a:r>
            <a:r>
              <a:rPr lang="en-US" b="0" dirty="0" err="1" smtClean="0"/>
              <a:t>Uber</a:t>
            </a:r>
            <a:r>
              <a:rPr lang="en-US" b="0" dirty="0" smtClean="0"/>
              <a:t> instead of hotels and taxis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Nexters</a:t>
            </a:r>
            <a:r>
              <a:rPr lang="en-US" dirty="0"/>
              <a:t>/Founders</a:t>
            </a:r>
            <a:br>
              <a:rPr lang="en-US" dirty="0"/>
            </a:br>
            <a:r>
              <a:rPr lang="en-US" dirty="0" smtClean="0"/>
              <a:t>2000-Present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398190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err="1"/>
              <a:t>Millennials</a:t>
            </a:r>
            <a:r>
              <a:rPr lang="en-US" b="0" dirty="0"/>
              <a:t> value speed and 24/7 access to digital connections, knowing where and how to access what you need is </a:t>
            </a:r>
            <a:r>
              <a:rPr lang="en-US" b="0" dirty="0" smtClean="0"/>
              <a:t>key</a:t>
            </a:r>
          </a:p>
          <a:p>
            <a:pPr marL="0" indent="0"/>
            <a:endParaRPr lang="en-US" b="0" dirty="0" smtClean="0"/>
          </a:p>
          <a:p>
            <a:pPr marL="457200" indent="-457200">
              <a:buFont typeface="Arial"/>
              <a:buChar char="•"/>
            </a:pPr>
            <a:r>
              <a:rPr lang="en-US" b="0" dirty="0" err="1" smtClean="0"/>
              <a:t>Millennials</a:t>
            </a:r>
            <a:r>
              <a:rPr lang="en-US" b="0" dirty="0" smtClean="0"/>
              <a:t> </a:t>
            </a:r>
            <a:r>
              <a:rPr lang="en-US" b="0" dirty="0"/>
              <a:t>want to share ideas and be part of </a:t>
            </a:r>
            <a:r>
              <a:rPr lang="en-US" b="0" dirty="0" smtClean="0"/>
              <a:t>collaboration, don’t see length of time/experience as necessary to provide equal input</a:t>
            </a:r>
            <a:endParaRPr lang="en-US" b="0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895344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b="0" dirty="0" err="1"/>
              <a:t>Millennials</a:t>
            </a:r>
            <a:r>
              <a:rPr lang="en-US" sz="2200" b="0" dirty="0"/>
              <a:t> see work ethic as applying the strategies to get the best results in the quickest time, more </a:t>
            </a:r>
            <a:r>
              <a:rPr lang="en-US" sz="2200" b="0" dirty="0" smtClean="0"/>
              <a:t>flexibility</a:t>
            </a:r>
          </a:p>
          <a:p>
            <a:pPr marL="457200" indent="-457200">
              <a:buFont typeface="Arial"/>
              <a:buChar char="•"/>
            </a:pPr>
            <a:r>
              <a:rPr lang="en-US" sz="2200" b="0" dirty="0" smtClean="0"/>
              <a:t>Many are digital natives, actively use social media for professional purposes</a:t>
            </a:r>
            <a:endParaRPr lang="en-US" sz="2200" b="0" dirty="0"/>
          </a:p>
          <a:p>
            <a:pPr marL="457200" indent="-457200">
              <a:buFont typeface="Arial"/>
              <a:buChar char="•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a Multi-Generational </a:t>
            </a:r>
            <a:r>
              <a:rPr lang="en-US" dirty="0" smtClean="0"/>
              <a:t>Setting:</a:t>
            </a:r>
            <a:br>
              <a:rPr lang="en-US" dirty="0" smtClean="0"/>
            </a:br>
            <a:r>
              <a:rPr lang="en-US" dirty="0" err="1" smtClean="0"/>
              <a:t>Millennials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327049"/>
            <a:ext cx="3200400" cy="439822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800" b="0" dirty="0" err="1"/>
              <a:t>Millennials</a:t>
            </a:r>
            <a:r>
              <a:rPr lang="en-US" sz="3800" b="0" dirty="0"/>
              <a:t> don’t just work for a paycheck — they want a purpose. </a:t>
            </a:r>
            <a:endParaRPr lang="en-US" sz="3800" b="0" dirty="0" smtClean="0"/>
          </a:p>
          <a:p>
            <a:pPr marL="0" indent="0"/>
            <a:endParaRPr lang="en-US" sz="3800" b="0" dirty="0"/>
          </a:p>
          <a:p>
            <a:pPr marL="457200" indent="-457200">
              <a:buFont typeface="Arial"/>
              <a:buChar char="•"/>
            </a:pPr>
            <a:r>
              <a:rPr lang="en-US" sz="3800" b="0" dirty="0" err="1"/>
              <a:t>Millennials</a:t>
            </a:r>
            <a:r>
              <a:rPr lang="en-US" sz="3800" b="0" dirty="0"/>
              <a:t> are not pursuing job satisfaction — they are pursuing development. </a:t>
            </a:r>
            <a:endParaRPr lang="en-US" sz="3800" b="0" dirty="0" smtClean="0"/>
          </a:p>
          <a:p>
            <a:pPr marL="0" indent="0"/>
            <a:endParaRPr lang="en-US" sz="3800" b="0" dirty="0" smtClean="0"/>
          </a:p>
          <a:p>
            <a:pPr marL="457200" indent="-457200">
              <a:buFont typeface="Arial"/>
              <a:buChar char="•"/>
            </a:pPr>
            <a:r>
              <a:rPr lang="en-US" sz="3800" b="0" dirty="0" err="1"/>
              <a:t>Millennials</a:t>
            </a:r>
            <a:r>
              <a:rPr lang="en-US" sz="3800" b="0" dirty="0"/>
              <a:t> don’t want bosses — they want coaches. </a:t>
            </a:r>
          </a:p>
          <a:p>
            <a:pPr marL="457200" indent="-457200">
              <a:buFont typeface="Arial"/>
              <a:buChar char="•"/>
            </a:pPr>
            <a:endParaRPr lang="en-US" i="1" dirty="0"/>
          </a:p>
          <a:p>
            <a:pPr marL="0" indent="0" defTabSz="457200">
              <a:spcBef>
                <a:spcPts val="0"/>
              </a:spcBef>
              <a:defRPr/>
            </a:pPr>
            <a:r>
              <a:rPr lang="en-US" i="1" dirty="0" smtClean="0"/>
              <a:t>Gallup </a:t>
            </a:r>
            <a:r>
              <a:rPr lang="en-US" i="1" dirty="0"/>
              <a:t>Report: </a:t>
            </a:r>
            <a:r>
              <a:rPr lang="en-US" b="0" i="1" dirty="0"/>
              <a:t>How </a:t>
            </a:r>
            <a:r>
              <a:rPr lang="en-US" b="0" i="1" dirty="0" err="1"/>
              <a:t>Millennials</a:t>
            </a:r>
            <a:r>
              <a:rPr lang="en-US" b="0" i="1" dirty="0"/>
              <a:t> Want to Work and Live , 2016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739356"/>
            <a:ext cx="3200400" cy="407038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 err="1" smtClean="0"/>
              <a:t>Millennials</a:t>
            </a:r>
            <a:r>
              <a:rPr lang="en-US" sz="2000" b="0" dirty="0" smtClean="0"/>
              <a:t> don’t want annual reviews — want ongoing conversations. </a:t>
            </a:r>
          </a:p>
          <a:p>
            <a:pPr marL="0" indent="0"/>
            <a:endParaRPr lang="en-US" sz="2000" b="0" dirty="0" smtClean="0"/>
          </a:p>
          <a:p>
            <a:pPr marL="457200" indent="-457200">
              <a:buFont typeface="Arial"/>
              <a:buChar char="•"/>
            </a:pPr>
            <a:r>
              <a:rPr lang="en-US" sz="2000" b="0" dirty="0" err="1" smtClean="0"/>
              <a:t>Millennials</a:t>
            </a:r>
            <a:r>
              <a:rPr lang="en-US" sz="2000" b="0" dirty="0" smtClean="0"/>
              <a:t> don’t want to focus on  their weaknesses — they want to develop their strengths. </a:t>
            </a:r>
          </a:p>
          <a:p>
            <a:pPr marL="0" indent="0"/>
            <a:endParaRPr lang="en-US" sz="2000" b="0" dirty="0" smtClean="0"/>
          </a:p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It is not just a job — it’s a part of their lives. </a:t>
            </a:r>
            <a:endParaRPr lang="en-US" sz="2400" i="1" dirty="0" smtClean="0"/>
          </a:p>
          <a:p>
            <a:pPr marL="457200" indent="-457200">
              <a:buFont typeface="Arial"/>
              <a:buChar char="•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a Multi-Generational </a:t>
            </a:r>
            <a:r>
              <a:rPr lang="en-US" dirty="0" smtClean="0"/>
              <a:t>Setting:</a:t>
            </a:r>
            <a:br>
              <a:rPr lang="en-US" dirty="0" smtClean="0"/>
            </a:br>
            <a:r>
              <a:rPr lang="en-US" dirty="0" err="1" smtClean="0"/>
              <a:t>Millennials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Pew </a:t>
            </a:r>
            <a:r>
              <a:rPr lang="en-US" dirty="0" smtClean="0"/>
              <a:t>Research </a:t>
            </a:r>
            <a:br>
              <a:rPr lang="en-US" dirty="0" smtClean="0"/>
            </a:br>
            <a:r>
              <a:rPr lang="en-US" dirty="0" smtClean="0"/>
              <a:t>Generational Quiz: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creen Shot 2016-04-14 at 5.20.08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607" b="-129607"/>
          <a:stretch>
            <a:fillRect/>
          </a:stretch>
        </p:blipFill>
        <p:spPr>
          <a:xfrm>
            <a:off x="3830258" y="1964390"/>
            <a:ext cx="5313741" cy="46610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Millennial Are You?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7856" y="6256088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http://</a:t>
            </a:r>
            <a:r>
              <a:rPr lang="en-US" dirty="0" err="1">
                <a:latin typeface="Arial"/>
                <a:cs typeface="Arial"/>
              </a:rPr>
              <a:t>www.pewresearch.org</a:t>
            </a:r>
            <a:r>
              <a:rPr lang="en-US" dirty="0">
                <a:latin typeface="Arial"/>
                <a:cs typeface="Arial"/>
              </a:rPr>
              <a:t>/quiz/how-millennial-are-you/</a:t>
            </a:r>
          </a:p>
        </p:txBody>
      </p:sp>
    </p:spTree>
    <p:extLst>
      <p:ext uri="{BB962C8B-B14F-4D97-AF65-F5344CB8AC3E}">
        <p14:creationId xmlns:p14="http://schemas.microsoft.com/office/powerpoint/2010/main" val="1388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398190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err="1"/>
              <a:t>Xers</a:t>
            </a:r>
            <a:r>
              <a:rPr lang="en-US" b="0" dirty="0"/>
              <a:t> want core messaging to be clear and concise, value easy and open access to </a:t>
            </a:r>
            <a:r>
              <a:rPr lang="en-US" b="0" dirty="0" smtClean="0"/>
              <a:t>information</a:t>
            </a:r>
          </a:p>
          <a:p>
            <a:pPr marL="0" indent="0"/>
            <a:endParaRPr lang="en-US" b="0" dirty="0" smtClean="0"/>
          </a:p>
          <a:p>
            <a:pPr marL="457200" indent="-457200">
              <a:buFont typeface="Arial"/>
              <a:buChar char="•"/>
            </a:pPr>
            <a:r>
              <a:rPr lang="en-US" b="0" dirty="0" err="1"/>
              <a:t>Xers</a:t>
            </a:r>
            <a:r>
              <a:rPr lang="en-US" b="0" dirty="0"/>
              <a:t> </a:t>
            </a:r>
            <a:r>
              <a:rPr lang="en-US" b="0" dirty="0" smtClean="0"/>
              <a:t>(and </a:t>
            </a:r>
            <a:r>
              <a:rPr lang="en-US" b="0" dirty="0" err="1" smtClean="0"/>
              <a:t>Millennials</a:t>
            </a:r>
            <a:r>
              <a:rPr lang="en-US" b="0" dirty="0" smtClean="0"/>
              <a:t>) </a:t>
            </a:r>
            <a:r>
              <a:rPr lang="en-US" b="0" dirty="0"/>
              <a:t>want to get to important information quickly. </a:t>
            </a:r>
            <a:r>
              <a:rPr lang="en-US" b="0" dirty="0" smtClean="0"/>
              <a:t>Like a facts first approach.</a:t>
            </a:r>
            <a:endParaRPr lang="en-US" b="0" dirty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895344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 err="1"/>
              <a:t>Xers</a:t>
            </a:r>
            <a:r>
              <a:rPr lang="en-US" sz="2000" b="0" dirty="0"/>
              <a:t> believe in quality, focused work done in specific time frames to allow for more </a:t>
            </a:r>
            <a:r>
              <a:rPr lang="en-US" sz="2000" b="0" dirty="0" smtClean="0"/>
              <a:t>freedom, project based rather than 9-5</a:t>
            </a:r>
          </a:p>
          <a:p>
            <a:pPr marL="0" indent="0"/>
            <a:endParaRPr lang="en-US" sz="2000" b="0" dirty="0" smtClean="0"/>
          </a:p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Make up the current majority of the workforce with rising numbers of </a:t>
            </a:r>
            <a:r>
              <a:rPr lang="en-US" sz="2000" b="0" dirty="0" err="1" smtClean="0"/>
              <a:t>Millennials</a:t>
            </a:r>
            <a:endParaRPr lang="en-US" sz="2000" b="0" dirty="0" smtClean="0"/>
          </a:p>
          <a:p>
            <a:pPr marL="457200" indent="-457200">
              <a:buFont typeface="Arial"/>
              <a:buChar char="•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a Multi-Generational </a:t>
            </a:r>
            <a:r>
              <a:rPr lang="en-US" dirty="0" smtClean="0"/>
              <a:t>Setting:</a:t>
            </a:r>
            <a:br>
              <a:rPr lang="en-US" dirty="0" smtClean="0"/>
            </a:br>
            <a:r>
              <a:rPr lang="en-US" dirty="0" err="1" smtClean="0"/>
              <a:t>Xers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398190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smtClean="0"/>
              <a:t>Boomers value individuality &amp; recognition based on verified accomplishments</a:t>
            </a:r>
          </a:p>
          <a:p>
            <a:pPr marL="0" indent="0"/>
            <a:endParaRPr lang="en-US" b="0" dirty="0" smtClean="0"/>
          </a:p>
          <a:p>
            <a:pPr marL="457200" indent="-457200">
              <a:buFont typeface="Arial"/>
              <a:buChar char="•"/>
            </a:pPr>
            <a:r>
              <a:rPr lang="en-US" b="0" dirty="0"/>
              <a:t>Boomers see face-to-face time and longer hours as the way to career success</a:t>
            </a:r>
            <a:endParaRPr lang="en-US" b="0" dirty="0" smtClean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416478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Many Boomers are delaying retirement for financial reasons and/or due to longer life spans</a:t>
            </a:r>
            <a:endParaRPr lang="en-US" sz="2000" b="0" dirty="0"/>
          </a:p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With a lifetime of work, often in same job or industry, many Boomers are in positions that inexperienced workers couldn’t go directly into</a:t>
            </a:r>
          </a:p>
          <a:p>
            <a:pPr marL="457200" indent="-457200">
              <a:buFont typeface="Arial"/>
              <a:buChar char="•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a Multi-Generational </a:t>
            </a:r>
            <a:r>
              <a:rPr lang="en-US" dirty="0" smtClean="0"/>
              <a:t>Setting: Boomers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79"/>
            <a:ext cx="3200400" cy="398190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2900" b="0" dirty="0" smtClean="0"/>
              <a:t>For Traditionalists, face-to-face contact </a:t>
            </a:r>
            <a:r>
              <a:rPr lang="en-US" sz="2900" b="0" dirty="0"/>
              <a:t>i</a:t>
            </a:r>
            <a:r>
              <a:rPr lang="en-US" sz="2900" b="0" dirty="0" smtClean="0"/>
              <a:t>s considered the norm, technology is often seen as disrupting how things used to be done</a:t>
            </a:r>
          </a:p>
          <a:p>
            <a:pPr marL="0" indent="0"/>
            <a:endParaRPr lang="en-US" sz="2900" b="0" dirty="0" smtClean="0"/>
          </a:p>
          <a:p>
            <a:pPr marL="457200" indent="-457200">
              <a:buFont typeface="Arial"/>
              <a:buChar char="•"/>
            </a:pPr>
            <a:r>
              <a:rPr lang="en-US" sz="2900" b="0" dirty="0"/>
              <a:t>Work ethic for Traditionalists is the more time/loyalty you put in the more you should get back</a:t>
            </a:r>
            <a:endParaRPr lang="en-US" sz="2900" b="0" dirty="0" smtClean="0"/>
          </a:p>
          <a:p>
            <a:pPr marL="0" indent="0"/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895344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b="0" dirty="0" smtClean="0"/>
              <a:t>Traditionalists (and Boomers) </a:t>
            </a:r>
            <a:r>
              <a:rPr lang="en-US" sz="2200" b="0" dirty="0"/>
              <a:t>tend to communicate at a slower, more dignified </a:t>
            </a:r>
            <a:r>
              <a:rPr lang="en-US" sz="2200" b="0" dirty="0" smtClean="0"/>
              <a:t>pace</a:t>
            </a:r>
          </a:p>
          <a:p>
            <a:pPr marL="0" indent="0"/>
            <a:endParaRPr lang="en-US" sz="2200" b="0" dirty="0" smtClean="0"/>
          </a:p>
          <a:p>
            <a:pPr marL="457200" indent="-457200">
              <a:buFont typeface="Arial"/>
              <a:buChar char="•"/>
            </a:pPr>
            <a:r>
              <a:rPr lang="en-US" sz="2200" b="0" dirty="0"/>
              <a:t>I</a:t>
            </a:r>
            <a:r>
              <a:rPr lang="en-US" sz="2200" b="0" dirty="0" smtClean="0"/>
              <a:t>f working, they are often in part time positions, consulting, or act as board members</a:t>
            </a:r>
          </a:p>
          <a:p>
            <a:pPr marL="457200" indent="-457200">
              <a:buFont typeface="Arial"/>
              <a:buChar char="•"/>
            </a:pPr>
            <a:endParaRPr lang="en-US" sz="2400" b="0" dirty="0"/>
          </a:p>
          <a:p>
            <a:pPr marL="457200" indent="-457200">
              <a:buFont typeface="Arial"/>
              <a:buChar char="•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a Multi-Generational </a:t>
            </a:r>
            <a:r>
              <a:rPr lang="en-US" dirty="0" smtClean="0"/>
              <a:t>Setting: Traditionalists</a:t>
            </a:r>
            <a:endParaRPr lang="en-US" dirty="0"/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478712"/>
            <a:ext cx="3200400" cy="5019291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Arial"/>
              <a:buChar char="•"/>
            </a:pPr>
            <a:r>
              <a:rPr lang="en-US" sz="4000" b="0" dirty="0" smtClean="0">
                <a:latin typeface="Arial"/>
                <a:cs typeface="Arial"/>
              </a:rPr>
              <a:t>A Gen X director has a Millennial assistant. The director wants to give detailed, sequenced verbal instructions of the tasks for the week. The assistant wants shorter instructions so he can get right to work. </a:t>
            </a:r>
          </a:p>
          <a:p>
            <a:pPr marL="514350" indent="-514350">
              <a:buFont typeface="Arial"/>
              <a:buChar char="•"/>
            </a:pPr>
            <a:endParaRPr lang="en-US" sz="4000" b="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rial"/>
                <a:cs typeface="Arial"/>
              </a:rPr>
              <a:t>How can this communication be improved?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478713"/>
            <a:ext cx="3200400" cy="352615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Arial"/>
              <a:buChar char="•"/>
            </a:pPr>
            <a:r>
              <a:rPr lang="en-US" sz="3300" b="0" dirty="0" smtClean="0">
                <a:latin typeface="Arial"/>
                <a:cs typeface="Arial"/>
              </a:rPr>
              <a:t>A </a:t>
            </a:r>
            <a:r>
              <a:rPr lang="en-US" sz="3300" b="0" dirty="0">
                <a:latin typeface="Arial"/>
                <a:cs typeface="Arial"/>
              </a:rPr>
              <a:t>Board of Directors is made up of </a:t>
            </a:r>
            <a:r>
              <a:rPr lang="en-US" sz="3300" b="0" dirty="0" smtClean="0">
                <a:latin typeface="Arial"/>
                <a:cs typeface="Arial"/>
              </a:rPr>
              <a:t>Traditionalists and Boomers, </a:t>
            </a:r>
            <a:r>
              <a:rPr lang="en-US" sz="3300" b="0" dirty="0">
                <a:latin typeface="Arial"/>
                <a:cs typeface="Arial"/>
              </a:rPr>
              <a:t>while the </a:t>
            </a:r>
            <a:r>
              <a:rPr lang="en-US" sz="3300" b="0" dirty="0" smtClean="0">
                <a:latin typeface="Arial"/>
                <a:cs typeface="Arial"/>
              </a:rPr>
              <a:t>CEO and staff are a mix of </a:t>
            </a:r>
            <a:r>
              <a:rPr lang="en-US" sz="3300" b="0" dirty="0" err="1" smtClean="0">
                <a:latin typeface="Arial"/>
                <a:cs typeface="Arial"/>
              </a:rPr>
              <a:t>Millennials</a:t>
            </a:r>
            <a:r>
              <a:rPr lang="en-US" sz="3300" b="0" dirty="0" smtClean="0">
                <a:latin typeface="Arial"/>
                <a:cs typeface="Arial"/>
              </a:rPr>
              <a:t> and “Founder” interns. </a:t>
            </a:r>
          </a:p>
          <a:p>
            <a:pPr marL="514350" indent="-514350">
              <a:buFont typeface="Arial"/>
              <a:buChar char="•"/>
            </a:pPr>
            <a:r>
              <a:rPr lang="en-US" sz="3300" b="0" dirty="0" smtClean="0">
                <a:latin typeface="Arial"/>
                <a:cs typeface="Arial"/>
              </a:rPr>
              <a:t>The </a:t>
            </a:r>
            <a:r>
              <a:rPr lang="en-US" sz="3300" b="0" dirty="0">
                <a:latin typeface="Arial"/>
                <a:cs typeface="Arial"/>
              </a:rPr>
              <a:t>staff </a:t>
            </a:r>
            <a:r>
              <a:rPr lang="en-US" sz="3300" b="0" dirty="0" smtClean="0">
                <a:latin typeface="Arial"/>
                <a:cs typeface="Arial"/>
              </a:rPr>
              <a:t>feels </a:t>
            </a:r>
            <a:r>
              <a:rPr lang="en-US" sz="3300" b="0" dirty="0">
                <a:latin typeface="Arial"/>
                <a:cs typeface="Arial"/>
              </a:rPr>
              <a:t>the </a:t>
            </a:r>
            <a:r>
              <a:rPr lang="en-US" sz="3300" b="0" dirty="0" smtClean="0">
                <a:latin typeface="Arial"/>
                <a:cs typeface="Arial"/>
              </a:rPr>
              <a:t>Board doesn’t </a:t>
            </a:r>
            <a:r>
              <a:rPr lang="en-US" sz="3300" b="0" dirty="0">
                <a:latin typeface="Arial"/>
                <a:cs typeface="Arial"/>
              </a:rPr>
              <a:t>know enough about the latest </a:t>
            </a:r>
            <a:r>
              <a:rPr lang="en-US" sz="3300" b="0" dirty="0" smtClean="0">
                <a:latin typeface="Arial"/>
                <a:cs typeface="Arial"/>
              </a:rPr>
              <a:t>trends and technology. </a:t>
            </a:r>
            <a:r>
              <a:rPr lang="en-US" sz="3300" b="0" dirty="0">
                <a:latin typeface="Arial"/>
                <a:cs typeface="Arial"/>
              </a:rPr>
              <a:t>T</a:t>
            </a:r>
            <a:r>
              <a:rPr lang="en-US" sz="3300" b="0" dirty="0" smtClean="0">
                <a:latin typeface="Arial"/>
                <a:cs typeface="Arial"/>
              </a:rPr>
              <a:t>he Board feels </a:t>
            </a:r>
            <a:r>
              <a:rPr lang="en-US" sz="3300" b="0" dirty="0">
                <a:latin typeface="Arial"/>
                <a:cs typeface="Arial"/>
              </a:rPr>
              <a:t>the staff </a:t>
            </a:r>
            <a:r>
              <a:rPr lang="en-US" sz="3300" b="0" dirty="0" smtClean="0">
                <a:latin typeface="Arial"/>
                <a:cs typeface="Arial"/>
              </a:rPr>
              <a:t>doesn’t </a:t>
            </a:r>
            <a:r>
              <a:rPr lang="en-US" sz="3300" b="0" dirty="0">
                <a:latin typeface="Arial"/>
                <a:cs typeface="Arial"/>
              </a:rPr>
              <a:t>take their advice into </a:t>
            </a:r>
            <a:r>
              <a:rPr lang="en-US" sz="3300" b="0" dirty="0" smtClean="0">
                <a:latin typeface="Arial"/>
                <a:cs typeface="Arial"/>
              </a:rPr>
              <a:t>consideration.</a:t>
            </a:r>
          </a:p>
          <a:p>
            <a:pPr marL="457200" indent="-457200">
              <a:buFont typeface="Arial"/>
              <a:buChar char="•"/>
            </a:pPr>
            <a:r>
              <a:rPr lang="en-US" sz="3300" b="0" dirty="0" smtClean="0">
                <a:latin typeface="Arial"/>
                <a:cs typeface="Arial"/>
              </a:rPr>
              <a:t>How can each group see the strengths and contributions of the other?</a:t>
            </a:r>
            <a:endParaRPr lang="en-US" sz="3300" b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2751D"/>
                </a:solidFill>
              </a:rPr>
              <a:t/>
            </a:r>
            <a:br>
              <a:rPr lang="en-US" dirty="0" smtClean="0">
                <a:solidFill>
                  <a:srgbClr val="E2751D"/>
                </a:solidFill>
              </a:rPr>
            </a:br>
            <a:r>
              <a:rPr lang="en-US" sz="2000" dirty="0"/>
              <a:t>How can you accommodate and encourage all these different styles in one workplace?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E2751D"/>
                </a:solidFill>
              </a:rPr>
              <a:t>Share-Pair Activity: Scenarios</a:t>
            </a:r>
            <a:endParaRPr lang="en-US" dirty="0">
              <a:solidFill>
                <a:srgbClr val="E2751D"/>
              </a:solidFill>
            </a:endParaRPr>
          </a:p>
        </p:txBody>
      </p:sp>
      <p:pic>
        <p:nvPicPr>
          <p:cNvPr id="5" name="Picture 4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5" y="6498004"/>
            <a:ext cx="815441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Connecting Educators, Employers, &amp; Students: Ranker Interview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09" y="6074647"/>
            <a:ext cx="1493649" cy="377985"/>
          </a:xfrm>
          <a:prstGeom prst="rect">
            <a:avLst/>
          </a:prstGeom>
        </p:spPr>
      </p:pic>
      <p:pic>
        <p:nvPicPr>
          <p:cNvPr id="5" name="Content Placeholder 4" descr="Screen Shot 2016-06-08 at 10.42.55 A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6" r="-829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009358" y="4687500"/>
            <a:ext cx="55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OYMSJa9i5cc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Thank you!</a:t>
            </a:r>
            <a:endParaRPr lang="en-US" sz="4000" b="1" cap="none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61" y="1100628"/>
            <a:ext cx="6920633" cy="373938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Stay connected with New World of Work</a:t>
            </a:r>
          </a:p>
          <a:p>
            <a:r>
              <a:rPr lang="en-US" sz="2000" dirty="0" smtClean="0"/>
              <a:t>	Website- </a:t>
            </a:r>
            <a:r>
              <a:rPr lang="en-US" sz="2000" dirty="0" smtClean="0">
                <a:solidFill>
                  <a:schemeClr val="accent1"/>
                </a:solidFill>
              </a:rPr>
              <a:t>http</a:t>
            </a:r>
            <a:r>
              <a:rPr lang="en-US" sz="2000" dirty="0">
                <a:solidFill>
                  <a:schemeClr val="accent1"/>
                </a:solidFill>
              </a:rPr>
              <a:t>://www.newworldofwork.org</a:t>
            </a:r>
            <a:r>
              <a:rPr lang="en-US" sz="2000" dirty="0" smtClean="0">
                <a:solidFill>
                  <a:schemeClr val="accent1"/>
                </a:solidFill>
              </a:rPr>
              <a:t>/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Facebook- New World of Work at Feather River College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LinkedIn- WOW: The New World of Work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Twitter- @FRC_NWOW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	Rajinder Gill, rgill@frc.edu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8" y="1984916"/>
            <a:ext cx="236482" cy="236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9" y="2398701"/>
            <a:ext cx="237744" cy="23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8" y="2800224"/>
            <a:ext cx="292448" cy="23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4" y="3616794"/>
            <a:ext cx="262575" cy="237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5" y="1599884"/>
            <a:ext cx="274320" cy="274320"/>
          </a:xfrm>
          <a:prstGeom prst="rect">
            <a:avLst/>
          </a:prstGeom>
        </p:spPr>
      </p:pic>
      <p:pic>
        <p:nvPicPr>
          <p:cNvPr id="12" name="Picture 11" descr="NEW WoW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579897"/>
              </p:ext>
            </p:extLst>
          </p:nvPr>
        </p:nvGraphicFramePr>
        <p:xfrm>
          <a:off x="457200" y="853103"/>
          <a:ext cx="8229600" cy="415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9459" y="341241"/>
            <a:ext cx="501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300D"/>
                </a:solidFill>
                <a:latin typeface="Arial"/>
                <a:cs typeface="Arial"/>
              </a:rPr>
              <a:t>New World of Work Timeline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3" descr="NEW WoW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Timeline of </a:t>
            </a:r>
            <a: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  <a:t>the New World of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2012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645920"/>
            <a:ext cx="3200400" cy="354852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100" b="0" dirty="0">
                <a:latin typeface="Arial"/>
                <a:cs typeface="Arial"/>
              </a:rPr>
              <a:t>Started in 2012 at Feather River </a:t>
            </a:r>
            <a:r>
              <a:rPr lang="en-US" sz="2100" b="0" dirty="0" smtClean="0">
                <a:latin typeface="Arial"/>
                <a:cs typeface="Arial"/>
              </a:rPr>
              <a:t>College through CTE/EWD program</a:t>
            </a:r>
            <a:endParaRPr lang="en-US" sz="2100" b="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</a:pPr>
            <a:endParaRPr lang="en-US" sz="2100" b="0" dirty="0">
              <a:latin typeface="Arial"/>
              <a:cs typeface="Arial"/>
            </a:endParaRPr>
          </a:p>
          <a:p>
            <a:pPr marL="342900" lvl="1" indent="-342900">
              <a:spcBef>
                <a:spcPts val="800"/>
              </a:spcBef>
              <a:buClrTx/>
              <a:buFont typeface="Arial"/>
              <a:buChar char="•"/>
            </a:pPr>
            <a:r>
              <a:rPr lang="en-US" sz="2100" dirty="0">
                <a:latin typeface="Arial"/>
                <a:cs typeface="Arial"/>
              </a:rPr>
              <a:t>C</a:t>
            </a:r>
            <a:r>
              <a:rPr lang="en-US" sz="2100" b="0" dirty="0" smtClean="0">
                <a:latin typeface="Arial"/>
                <a:cs typeface="Arial"/>
              </a:rPr>
              <a:t>areer </a:t>
            </a:r>
            <a:r>
              <a:rPr lang="en-US" sz="2100" b="0" dirty="0">
                <a:latin typeface="Arial"/>
                <a:cs typeface="Arial"/>
              </a:rPr>
              <a:t>development </a:t>
            </a:r>
            <a:r>
              <a:rPr lang="en-US" sz="2100" b="0" dirty="0" smtClean="0">
                <a:latin typeface="Arial"/>
                <a:cs typeface="Arial"/>
              </a:rPr>
              <a:t>research and futurist </a:t>
            </a:r>
            <a:r>
              <a:rPr lang="en-US" sz="2100" b="0" dirty="0">
                <a:latin typeface="Arial"/>
                <a:cs typeface="Arial"/>
              </a:rPr>
              <a:t>projections </a:t>
            </a:r>
            <a:r>
              <a:rPr lang="en-US" sz="2100" b="0" dirty="0" smtClean="0">
                <a:latin typeface="Arial"/>
                <a:cs typeface="Arial"/>
              </a:rPr>
              <a:t>on </a:t>
            </a:r>
            <a:r>
              <a:rPr lang="en-US" sz="2100" b="0" dirty="0">
                <a:latin typeface="Arial"/>
                <a:cs typeface="Arial"/>
              </a:rPr>
              <a:t>emerging </a:t>
            </a:r>
            <a:r>
              <a:rPr lang="en-US" sz="2100" b="0" dirty="0" smtClean="0">
                <a:latin typeface="Arial"/>
                <a:cs typeface="Arial"/>
              </a:rPr>
              <a:t>“knowledge” or “human” economy: </a:t>
            </a:r>
            <a:r>
              <a:rPr lang="en-US" sz="2100" dirty="0" smtClean="0">
                <a:latin typeface="Arial"/>
                <a:cs typeface="Arial"/>
              </a:rPr>
              <a:t>work </a:t>
            </a:r>
            <a:r>
              <a:rPr lang="en-US" sz="2100" dirty="0">
                <a:latin typeface="Arial"/>
                <a:cs typeface="Arial"/>
              </a:rPr>
              <a:t>skills that can’t be </a:t>
            </a:r>
            <a:r>
              <a:rPr lang="en-US" sz="2100" dirty="0" smtClean="0">
                <a:latin typeface="Arial"/>
                <a:cs typeface="Arial"/>
              </a:rPr>
              <a:t>automated, growing focus on freelance/contract work </a:t>
            </a:r>
            <a:endParaRPr lang="en-US" sz="21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</a:pPr>
            <a:endParaRPr lang="en-US" b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2013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3598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0" dirty="0">
                <a:latin typeface="Arial"/>
                <a:cs typeface="Arial"/>
              </a:rPr>
              <a:t>Skills panels were conducted to align </a:t>
            </a:r>
            <a:r>
              <a:rPr lang="en-US" b="0" dirty="0" smtClean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research with input from </a:t>
            </a:r>
            <a:r>
              <a:rPr lang="en-US" b="0" dirty="0" smtClean="0">
                <a:latin typeface="Arial"/>
                <a:cs typeface="Arial"/>
              </a:rPr>
              <a:t>employers, recruiters, educators and </a:t>
            </a:r>
            <a:r>
              <a:rPr lang="en-US" b="0" dirty="0">
                <a:latin typeface="Arial"/>
                <a:cs typeface="Arial"/>
              </a:rPr>
              <a:t>students</a:t>
            </a:r>
          </a:p>
          <a:p>
            <a:pPr marL="0" indent="0"/>
            <a:endParaRPr lang="en-US"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0" dirty="0">
                <a:latin typeface="Arial"/>
                <a:cs typeface="Arial"/>
              </a:rPr>
              <a:t>Created the “Top 10</a:t>
            </a:r>
            <a:r>
              <a:rPr lang="en-US" b="0" dirty="0" smtClean="0">
                <a:latin typeface="Arial"/>
                <a:cs typeface="Arial"/>
              </a:rPr>
              <a:t>” list </a:t>
            </a:r>
            <a:r>
              <a:rPr lang="en-US" b="0" dirty="0">
                <a:latin typeface="Arial"/>
                <a:cs typeface="Arial"/>
              </a:rPr>
              <a:t>of </a:t>
            </a:r>
            <a:r>
              <a:rPr lang="en-US" b="0" dirty="0" smtClean="0">
                <a:latin typeface="Arial"/>
                <a:cs typeface="Arial"/>
              </a:rPr>
              <a:t>essential </a:t>
            </a:r>
            <a:r>
              <a:rPr lang="en-US" b="0" dirty="0">
                <a:latin typeface="Arial"/>
                <a:cs typeface="Arial"/>
              </a:rPr>
              <a:t>21</a:t>
            </a:r>
            <a:r>
              <a:rPr lang="en-US" b="0" baseline="30000" dirty="0">
                <a:latin typeface="Arial"/>
                <a:cs typeface="Arial"/>
              </a:rPr>
              <a:t>st</a:t>
            </a:r>
            <a:r>
              <a:rPr lang="en-US" b="0" dirty="0">
                <a:latin typeface="Arial"/>
                <a:cs typeface="Arial"/>
              </a:rPr>
              <a:t> Century </a:t>
            </a:r>
            <a:r>
              <a:rPr lang="en-US" b="0" dirty="0" smtClean="0">
                <a:latin typeface="Arial"/>
                <a:cs typeface="Arial"/>
              </a:rPr>
              <a:t>Employability Skills </a:t>
            </a:r>
            <a:endParaRPr lang="en-US" b="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7" name="Picture 6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289132"/>
            <a:ext cx="3200400" cy="3520611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Adaptability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Analysis/Solution Mindset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Digital Fluency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Entrepreneurial Mindset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Empathy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Resilience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Self-Awareness</a:t>
            </a:r>
          </a:p>
          <a:p>
            <a:pPr marL="457200" indent="-457200">
              <a:buAutoNum type="arabicPeriod" startAt="10"/>
            </a:pPr>
            <a:r>
              <a:rPr lang="en-US" dirty="0">
                <a:latin typeface="Arial"/>
                <a:cs typeface="Arial"/>
              </a:rPr>
              <a:t>Social/Diversity </a:t>
            </a:r>
            <a:r>
              <a:rPr lang="en-US" dirty="0" smtClean="0">
                <a:latin typeface="Arial"/>
                <a:cs typeface="Arial"/>
              </a:rPr>
              <a:t>Awareness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“Top 10” 21</a:t>
            </a:r>
            <a:r>
              <a:rPr lang="en-US" baseline="30000" dirty="0" smtClean="0">
                <a:solidFill>
                  <a:schemeClr val="accent3"/>
                </a:solidFill>
                <a:latin typeface="Arial"/>
                <a:cs typeface="Arial"/>
              </a:rPr>
              <a:t>st</a:t>
            </a:r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 Century Skills</a:t>
            </a:r>
            <a:endParaRPr lang="en-US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8535" b="-18535"/>
          <a:stretch>
            <a:fillRect/>
          </a:stretch>
        </p:blipFill>
        <p:spPr>
          <a:xfrm>
            <a:off x="4023361" y="1097280"/>
            <a:ext cx="4563800" cy="3712464"/>
          </a:xfrm>
          <a:prstGeom prst="rect">
            <a:avLst/>
          </a:prstGeom>
        </p:spPr>
      </p:pic>
      <p:pic>
        <p:nvPicPr>
          <p:cNvPr id="6" name="Picture 5" descr="NEW WoW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21</a:t>
            </a:r>
            <a:r>
              <a:rPr lang="en-US" sz="2000" b="1" baseline="30000" dirty="0">
                <a:solidFill>
                  <a:schemeClr val="accent6"/>
                </a:solidFill>
                <a:latin typeface="Arial"/>
                <a:cs typeface="Arial"/>
              </a:rPr>
              <a:t>st</a:t>
            </a:r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 Century Skills: Fast Track 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05255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Go by many names: </a:t>
            </a:r>
          </a:p>
          <a:p>
            <a:r>
              <a:rPr lang="en-US" b="0" i="1" dirty="0" smtClean="0">
                <a:latin typeface="Arial"/>
                <a:cs typeface="Arial"/>
              </a:rPr>
              <a:t>	Competencies</a:t>
            </a:r>
            <a:r>
              <a:rPr lang="en-US" b="0" dirty="0" smtClean="0">
                <a:latin typeface="Arial"/>
                <a:cs typeface="Arial"/>
              </a:rPr>
              <a:t>, </a:t>
            </a:r>
            <a:r>
              <a:rPr lang="en-US" b="0" i="1" dirty="0" smtClean="0">
                <a:latin typeface="Arial"/>
                <a:cs typeface="Arial"/>
              </a:rPr>
              <a:t>cross</a:t>
            </a:r>
            <a:r>
              <a:rPr lang="en-US" b="0" i="1" dirty="0">
                <a:latin typeface="Arial"/>
                <a:cs typeface="Arial"/>
              </a:rPr>
              <a:t>-disciplinary skills</a:t>
            </a:r>
            <a:r>
              <a:rPr lang="en-US" b="0" dirty="0" smtClean="0">
                <a:latin typeface="Arial"/>
                <a:cs typeface="Arial"/>
              </a:rPr>
              <a:t>, </a:t>
            </a:r>
            <a:r>
              <a:rPr lang="en-US" b="0" i="1" dirty="0" smtClean="0">
                <a:latin typeface="Arial"/>
                <a:cs typeface="Arial"/>
              </a:rPr>
              <a:t>college/career readiness skills, transferable </a:t>
            </a:r>
            <a:r>
              <a:rPr lang="en-US" b="0" i="1" dirty="0">
                <a:latin typeface="Arial"/>
                <a:cs typeface="Arial"/>
              </a:rPr>
              <a:t>skills</a:t>
            </a:r>
            <a:r>
              <a:rPr lang="en-US" b="0" dirty="0">
                <a:latin typeface="Arial"/>
                <a:cs typeface="Arial"/>
              </a:rPr>
              <a:t>, </a:t>
            </a:r>
            <a:r>
              <a:rPr lang="en-US" b="0" i="1" dirty="0" smtClean="0">
                <a:latin typeface="Arial"/>
                <a:cs typeface="Arial"/>
              </a:rPr>
              <a:t>employability </a:t>
            </a:r>
            <a:r>
              <a:rPr lang="en-US" b="0" i="1" dirty="0">
                <a:latin typeface="Arial"/>
                <a:cs typeface="Arial"/>
              </a:rPr>
              <a:t>skills</a:t>
            </a:r>
            <a:r>
              <a:rPr lang="en-US" b="0" dirty="0">
                <a:latin typeface="Arial"/>
                <a:cs typeface="Arial"/>
              </a:rPr>
              <a:t>, </a:t>
            </a:r>
            <a:r>
              <a:rPr lang="en-US" b="0" i="1" dirty="0" smtClean="0">
                <a:latin typeface="Arial"/>
                <a:cs typeface="Arial"/>
              </a:rPr>
              <a:t>and</a:t>
            </a:r>
            <a:r>
              <a:rPr lang="en-US" b="0" dirty="0" smtClean="0">
                <a:latin typeface="Arial"/>
                <a:cs typeface="Arial"/>
              </a:rPr>
              <a:t> </a:t>
            </a:r>
            <a:r>
              <a:rPr lang="en-US" b="0" i="1" dirty="0">
                <a:latin typeface="Arial"/>
                <a:cs typeface="Arial"/>
              </a:rPr>
              <a:t>soft skills</a:t>
            </a:r>
            <a:r>
              <a:rPr lang="en-US" b="0" dirty="0">
                <a:latin typeface="Arial"/>
                <a:cs typeface="Arial"/>
              </a:rPr>
              <a:t>.</a:t>
            </a:r>
          </a:p>
          <a:p>
            <a:endParaRPr lang="en-US" b="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What they are:</a:t>
            </a:r>
          </a:p>
          <a:p>
            <a:r>
              <a:rPr lang="en-US" b="0" i="1" dirty="0" smtClean="0">
                <a:latin typeface="Arial"/>
                <a:cs typeface="Arial"/>
              </a:rPr>
              <a:t>	Knowledge</a:t>
            </a:r>
            <a:r>
              <a:rPr lang="en-US" b="0" i="1" dirty="0">
                <a:latin typeface="Arial"/>
                <a:cs typeface="Arial"/>
              </a:rPr>
              <a:t>, work habits, and character traits necessary to succeed in this rapidly changing world.</a:t>
            </a:r>
          </a:p>
          <a:p>
            <a:endParaRPr lang="en-US" b="0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good news:</a:t>
            </a:r>
          </a:p>
          <a:p>
            <a:r>
              <a:rPr lang="en-US" b="0" i="1" dirty="0" smtClean="0">
                <a:latin typeface="Arial"/>
                <a:cs typeface="Arial"/>
              </a:rPr>
              <a:t>	Just </a:t>
            </a:r>
            <a:r>
              <a:rPr lang="en-US" b="0" i="1" dirty="0">
                <a:latin typeface="Arial"/>
                <a:cs typeface="Arial"/>
              </a:rPr>
              <a:t>like any other subject, 21</a:t>
            </a:r>
            <a:r>
              <a:rPr lang="en-US" b="0" i="1" baseline="30000" dirty="0">
                <a:latin typeface="Arial"/>
                <a:cs typeface="Arial"/>
              </a:rPr>
              <a:t>st</a:t>
            </a:r>
            <a:r>
              <a:rPr lang="en-US" b="0" i="1" dirty="0">
                <a:latin typeface="Arial"/>
                <a:cs typeface="Arial"/>
              </a:rPr>
              <a:t> Century Skills can be taught, practiced, and incorporated into everyone’s life</a:t>
            </a:r>
            <a:r>
              <a:rPr lang="en-US" b="0" i="1" dirty="0" smtClean="0">
                <a:latin typeface="Arial"/>
                <a:cs typeface="Arial"/>
              </a:rPr>
              <a:t>.</a:t>
            </a:r>
          </a:p>
          <a:p>
            <a:endParaRPr lang="en-US" b="0" i="1" dirty="0" smtClean="0">
              <a:latin typeface="Arial"/>
              <a:cs typeface="Arial"/>
            </a:endParaRPr>
          </a:p>
          <a:p>
            <a:endParaRPr lang="en-US" b="0" i="1" dirty="0" smtClean="0">
              <a:latin typeface="Arial"/>
              <a:cs typeface="Arial"/>
            </a:endParaRPr>
          </a:p>
          <a:p>
            <a:endParaRPr lang="en-US" b="0" i="1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Content Placeholder 6" descr="Screen Shot 2015-05-18 at 8.50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47" b="-38247"/>
          <a:stretch>
            <a:fillRect/>
          </a:stretch>
        </p:blipFill>
        <p:spPr>
          <a:xfrm>
            <a:off x="0" y="3677822"/>
            <a:ext cx="9144000" cy="41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Timeline of </a:t>
            </a:r>
            <a: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  <a:t>the New World of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2014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852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b="0" dirty="0">
                <a:latin typeface="Arial"/>
                <a:cs typeface="Arial"/>
              </a:rPr>
              <a:t>F</a:t>
            </a:r>
            <a:r>
              <a:rPr lang="en-US" sz="2600" b="0" dirty="0" smtClean="0">
                <a:latin typeface="Arial"/>
                <a:cs typeface="Arial"/>
              </a:rPr>
              <a:t>unding </a:t>
            </a:r>
            <a:r>
              <a:rPr lang="en-US" sz="2600" b="0" dirty="0">
                <a:latin typeface="Arial"/>
                <a:cs typeface="Arial"/>
              </a:rPr>
              <a:t>from Adult Education, CTE, and EWD grants, </a:t>
            </a:r>
            <a:r>
              <a:rPr lang="en-US" sz="2600" b="0" dirty="0" smtClean="0">
                <a:latin typeface="Arial"/>
                <a:cs typeface="Arial"/>
              </a:rPr>
              <a:t>used to create </a:t>
            </a:r>
            <a:r>
              <a:rPr lang="en-US" sz="2600" b="0" dirty="0">
                <a:latin typeface="Arial"/>
                <a:cs typeface="Arial"/>
              </a:rPr>
              <a:t>2 modules per skill, for a total of 20 lessons</a:t>
            </a:r>
          </a:p>
          <a:p>
            <a:pPr>
              <a:lnSpc>
                <a:spcPct val="100000"/>
              </a:lnSpc>
            </a:pPr>
            <a:endParaRPr lang="en-US" sz="2600"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b="0" dirty="0">
                <a:latin typeface="Arial"/>
                <a:cs typeface="Arial"/>
              </a:rPr>
              <a:t>Each module contains a lesson plan for instructors,  presentation, a </a:t>
            </a:r>
            <a:r>
              <a:rPr lang="en-US" sz="2600" b="0" dirty="0" smtClean="0">
                <a:latin typeface="Arial"/>
                <a:cs typeface="Arial"/>
              </a:rPr>
              <a:t>“</a:t>
            </a:r>
            <a:r>
              <a:rPr lang="en-US" sz="2600" b="0" dirty="0">
                <a:latin typeface="Arial"/>
                <a:cs typeface="Arial"/>
              </a:rPr>
              <a:t>what not to do” video teaser or longer video assessment, and handouts</a:t>
            </a:r>
          </a:p>
          <a:p>
            <a:pPr marL="0" indent="0">
              <a:lnSpc>
                <a:spcPct val="100000"/>
              </a:lnSpc>
            </a:pPr>
            <a:endParaRPr lang="en-US" b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2015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4948" y="1645920"/>
            <a:ext cx="3200400" cy="36433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b="0" dirty="0" smtClean="0">
                <a:latin typeface="Arial"/>
                <a:cs typeface="Arial"/>
              </a:rPr>
              <a:t>Lessons first tested </a:t>
            </a:r>
            <a:r>
              <a:rPr lang="en-US" sz="1800" b="0" dirty="0">
                <a:latin typeface="Arial"/>
                <a:cs typeface="Arial"/>
              </a:rPr>
              <a:t>with over 200 students at Feather River College in conjunction with workplace </a:t>
            </a:r>
            <a:r>
              <a:rPr lang="en-US" sz="1800" b="0" dirty="0" smtClean="0">
                <a:latin typeface="Arial"/>
                <a:cs typeface="Arial"/>
              </a:rPr>
              <a:t>learning</a:t>
            </a:r>
          </a:p>
          <a:p>
            <a:pPr marL="0" indent="0">
              <a:lnSpc>
                <a:spcPct val="100000"/>
              </a:lnSpc>
            </a:pPr>
            <a:endParaRPr lang="en-US" sz="1800" b="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b="0" dirty="0">
                <a:latin typeface="Arial"/>
                <a:cs typeface="Arial"/>
              </a:rPr>
              <a:t>The </a:t>
            </a:r>
            <a:r>
              <a:rPr lang="en-US" sz="1800" b="0" dirty="0" err="1">
                <a:latin typeface="Arial"/>
                <a:cs typeface="Arial"/>
              </a:rPr>
              <a:t>NWoW</a:t>
            </a:r>
            <a:r>
              <a:rPr lang="en-US" sz="1800" b="0" dirty="0">
                <a:latin typeface="Arial"/>
                <a:cs typeface="Arial"/>
              </a:rPr>
              <a:t> website was created to host all modules with free download access </a:t>
            </a:r>
          </a:p>
          <a:p>
            <a:pPr marL="0" indent="0" algn="ctr">
              <a:lnSpc>
                <a:spcPct val="100000"/>
              </a:lnSpc>
            </a:pP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   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www.newworldofwork.org</a:t>
            </a:r>
            <a:endParaRPr lang="en-US" sz="21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</a:pPr>
            <a:endParaRPr lang="en-US" sz="1800" b="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b="0" dirty="0" smtClean="0">
                <a:latin typeface="Arial"/>
                <a:cs typeface="Arial"/>
              </a:rPr>
              <a:t>IDRC grant allowed expansion to a pilot of 10 partner community colleges, just added 3 additional colleges</a:t>
            </a:r>
            <a:endParaRPr lang="en-US" sz="1800"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7" name="Picture 6" descr="NEW Wo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76" y="275076"/>
            <a:ext cx="8694833" cy="548640"/>
          </a:xfrm>
        </p:spPr>
        <p:txBody>
          <a:bodyPr/>
          <a:lstStyle/>
          <a:p>
            <a:pPr algn="ctr"/>
            <a:r>
              <a:rPr lang="en-US" sz="3600" cap="none" dirty="0" smtClean="0">
                <a:solidFill>
                  <a:schemeClr val="accent3"/>
                </a:solidFill>
                <a:latin typeface="Arial"/>
                <a:cs typeface="Arial"/>
              </a:rPr>
              <a:t>Current Curriculum Pilot in California</a:t>
            </a:r>
            <a:endParaRPr lang="en-US" sz="3600" cap="none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7121" r="-27121"/>
          <a:stretch>
            <a:fillRect/>
          </a:stretch>
        </p:blipFill>
        <p:spPr>
          <a:xfrm>
            <a:off x="4394278" y="1097279"/>
            <a:ext cx="4549488" cy="38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2" y="1097281"/>
            <a:ext cx="914400" cy="811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14" y="1105241"/>
            <a:ext cx="671804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2" y="4056398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3" y="4455733"/>
            <a:ext cx="2044578" cy="34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2" y="1088922"/>
            <a:ext cx="89977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44" y="2099792"/>
            <a:ext cx="1453172" cy="1094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" y="2157224"/>
            <a:ext cx="1371600" cy="773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3" y="3452730"/>
            <a:ext cx="1497724" cy="395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57" y="2194268"/>
            <a:ext cx="1234570" cy="824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7" y="3037383"/>
            <a:ext cx="1386840" cy="1092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1" y="4202937"/>
            <a:ext cx="1894192" cy="672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42" y="3255073"/>
            <a:ext cx="1072056" cy="714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71" y="1062810"/>
            <a:ext cx="1118440" cy="745160"/>
          </a:xfrm>
          <a:prstGeom prst="rect">
            <a:avLst/>
          </a:prstGeom>
        </p:spPr>
      </p:pic>
      <p:pic>
        <p:nvPicPr>
          <p:cNvPr id="17" name="Picture 16" descr="NEW WoW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5348" y="6219669"/>
            <a:ext cx="14906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lHR Miscellaneous Document" ma:contentTypeID="0x010100400B8D4CA4AE314A9EE702AC703510080051782FDDA4646B479248F8794E545C49" ma:contentTypeVersion="8" ma:contentTypeDescription="Use this content type for all other CalHR Documents." ma:contentTypeScope="" ma:versionID="7059ae432ef7e0f18b4c5e4dd27879e5">
  <xsd:schema xmlns:xsd="http://www.w3.org/2001/XMLSchema" xmlns:xs="http://www.w3.org/2001/XMLSchema" xmlns:p="http://schemas.microsoft.com/office/2006/metadata/properties" xmlns:ns1="http://schemas.microsoft.com/sharepoint/v3" xmlns:ns3="d09d1775-0ef4-463c-b37e-63d33e6c9716" targetNamespace="http://schemas.microsoft.com/office/2006/metadata/properties" ma:root="true" ma:fieldsID="894a82c531014452688f7bdcf421626f" ns1:_="" ns3:_="">
    <xsd:import namespace="http://schemas.microsoft.com/sharepoint/v3"/>
    <xsd:import namespace="d09d1775-0ef4-463c-b37e-63d33e6c9716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3:CHR_x0020_Unit" minOccurs="0"/>
                <xsd:element ref="ns3:Program_x003a_Program_x0020_role" minOccurs="0"/>
                <xsd:element ref="ns3:Document_x0020_Category"/>
                <xsd:element ref="ns3:_x0035_08_x0020_Accessible" minOccurs="0"/>
                <xsd:element ref="ns3:SharedWithUsers" minOccurs="0"/>
                <xsd:element ref="ns3:Remediat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8" nillable="true" ma:displayName="Description" ma:description="The description provides information about the purpose of the goal." ma:internalName="Kpi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1775-0ef4-463c-b37e-63d33e6c9716" elementFormDefault="qualified">
    <xsd:import namespace="http://schemas.microsoft.com/office/2006/documentManagement/types"/>
    <xsd:import namespace="http://schemas.microsoft.com/office/infopath/2007/PartnerControls"/>
    <xsd:element name="CHR_x0020_Unit" ma:index="10" nillable="true" ma:displayName="Program" ma:description="Listing of division units." ma:list="{105bd9b9-9305-4025-9c2f-d796fb1e1b3c}" ma:internalName="CHR_x0020_Unit" ma:showField="Title" ma:web="d09d1775-0ef4-463c-b37e-63d33e6c9716">
      <xsd:simpleType>
        <xsd:restriction base="dms:Lookup"/>
      </xsd:simpleType>
    </xsd:element>
    <xsd:element name="Program_x003a_Program_x0020_role" ma:index="11" nillable="true" ma:displayName="Program:Program role" ma:list="{105bd9b9-9305-4025-9c2f-d796fb1e1b3c}" ma:internalName="Program_x003A_Program_x0020_role" ma:readOnly="true" ma:showField="PublishingContactName" ma:web="d09d1775-0ef4-463c-b37e-63d33e6c9716">
      <xsd:simpleType>
        <xsd:restriction base="dms:Lookup"/>
      </xsd:simpleType>
    </xsd:element>
    <xsd:element name="Document_x0020_Category" ma:index="12" ma:displayName="Document Category" ma:list="{db8e424d-8539-43e6-90fe-630742487427}" ma:internalName="Document_x0020_Category" ma:readOnly="false" ma:showField="Title" ma:web="d09d1775-0ef4-463c-b37e-63d33e6c9716">
      <xsd:simpleType>
        <xsd:restriction base="dms:Lookup"/>
      </xsd:simpleType>
    </xsd:element>
    <xsd:element name="_x0035_08_x0020_Accessible" ma:index="13" nillable="true" ma:displayName="Is Accessible" ma:default="FALSE" ma:format="Dropdown" ma:internalName="_x0035_08_x0020_Accessible">
      <xsd:simpleType>
        <xsd:restriction base="dms:Choice">
          <xsd:enumeration value="TRUE"/>
          <xsd:enumeration value="FALSE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mediatedBy" ma:index="16" nillable="true" ma:displayName="RemediatedBy" ma:internalName="Remediated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R_x0020_Unit xmlns="d09d1775-0ef4-463c-b37e-63d33e6c9716">29</CHR_x0020_Unit>
    <_x0035_08_x0020_Accessible xmlns="d09d1775-0ef4-463c-b37e-63d33e6c9716">FALSE</_x0035_08_x0020_Accessible>
    <KpiDescription xmlns="http://schemas.microsoft.com/sharepoint/v3">21st Century Skills  Generational Awareness</KpiDescription>
    <Document_x0020_Category xmlns="d09d1775-0ef4-463c-b37e-63d33e6c9716">9</Document_x0020_Category>
    <RemediatedBy xmlns="d09d1775-0ef4-463c-b37e-63d33e6c9716" xsi:nil="true"/>
  </documentManagement>
</p:properties>
</file>

<file path=customXml/itemProps1.xml><?xml version="1.0" encoding="utf-8"?>
<ds:datastoreItem xmlns:ds="http://schemas.openxmlformats.org/officeDocument/2006/customXml" ds:itemID="{76CF31EA-0CA3-44DC-A7F8-58CE1A3F4DE0}"/>
</file>

<file path=customXml/itemProps2.xml><?xml version="1.0" encoding="utf-8"?>
<ds:datastoreItem xmlns:ds="http://schemas.openxmlformats.org/officeDocument/2006/customXml" ds:itemID="{87B09405-855D-433F-9A98-EBBC4575C7FC}"/>
</file>

<file path=customXml/itemProps3.xml><?xml version="1.0" encoding="utf-8"?>
<ds:datastoreItem xmlns:ds="http://schemas.openxmlformats.org/officeDocument/2006/customXml" ds:itemID="{16F504DF-3AC9-4AC4-8C05-E378376EBF9D}"/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7499</TotalTime>
  <Words>1585</Words>
  <Application>Microsoft Office PowerPoint</Application>
  <PresentationFormat>On-screen Show (4:3)</PresentationFormat>
  <Paragraphs>256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21st Century Employability Skills</vt:lpstr>
      <vt:lpstr>Partnerships </vt:lpstr>
      <vt:lpstr>Connecting Educators, Employers, &amp; Students: Ranker Interview</vt:lpstr>
      <vt:lpstr>PowerPoint Presentation</vt:lpstr>
      <vt:lpstr>Timeline of the New World of Work</vt:lpstr>
      <vt:lpstr>“Top 10” 21st Century Skills</vt:lpstr>
      <vt:lpstr>21st Century Skills: Fast Track to the Future</vt:lpstr>
      <vt:lpstr>Timeline of the New World of Work</vt:lpstr>
      <vt:lpstr>Current Curriculum Pilot in California</vt:lpstr>
      <vt:lpstr>Timeline of the New World of Work</vt:lpstr>
      <vt:lpstr>What are Digital Badges?</vt:lpstr>
      <vt:lpstr>Anatomy of a digital badge</vt:lpstr>
      <vt:lpstr>       Questions?</vt:lpstr>
      <vt:lpstr>Social-Diversity Awareness Lesson 2:</vt:lpstr>
      <vt:lpstr>PowerPoint Presentation</vt:lpstr>
      <vt:lpstr> Due to longer average life spans, developmental definitions are changing: </vt:lpstr>
      <vt:lpstr> generational Definitions </vt:lpstr>
      <vt:lpstr>Four Generations exist in the US Workforce:</vt:lpstr>
      <vt:lpstr>What are the stereotypes for each generation?</vt:lpstr>
      <vt:lpstr>Trends in Generations</vt:lpstr>
      <vt:lpstr>Nexters, Founders, Gen ???</vt:lpstr>
      <vt:lpstr>Nexters/Founders 2000-Present</vt:lpstr>
      <vt:lpstr>Working in a Multi-Generational Setting: Millennials</vt:lpstr>
      <vt:lpstr>Working in a Multi-Generational Setting: Millennials</vt:lpstr>
      <vt:lpstr>Pew Research  Generational Quiz:  </vt:lpstr>
      <vt:lpstr>Working in a Multi-Generational Setting: Xers</vt:lpstr>
      <vt:lpstr>Working in a Multi-Generational Setting: Boomers</vt:lpstr>
      <vt:lpstr>Working in a Multi-Generational Setting: Traditionalists</vt:lpstr>
      <vt:lpstr> How can you accommodate and encourage all these different styles in one workplace? Share-Pair Activity: Scenarios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Rajinder Gill</dc:creator>
  <cp:keywords>PowerPoint,</cp:keywords>
  <cp:lastModifiedBy>McFarland, Donald</cp:lastModifiedBy>
  <cp:revision>69</cp:revision>
  <dcterms:created xsi:type="dcterms:W3CDTF">2016-02-29T14:47:44Z</dcterms:created>
  <dcterms:modified xsi:type="dcterms:W3CDTF">2016-08-09T21:01:06Z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0x010100400B8D4CA4AE314A9EE702AC703510080051782FDDA4646B479248F8794E545C49</vt:lpwstr>
  </property>
</Properties>
</file>