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5"/>
  </p:sldMasterIdLst>
  <p:notesMasterIdLst>
    <p:notesMasterId r:id="rId45"/>
  </p:notesMasterIdLst>
  <p:handoutMasterIdLst>
    <p:handoutMasterId r:id="rId46"/>
  </p:handoutMasterIdLst>
  <p:sldIdLst>
    <p:sldId id="256" r:id="rId6"/>
    <p:sldId id="257" r:id="rId7"/>
    <p:sldId id="259" r:id="rId8"/>
    <p:sldId id="292" r:id="rId9"/>
    <p:sldId id="293" r:id="rId10"/>
    <p:sldId id="286" r:id="rId11"/>
    <p:sldId id="263" r:id="rId12"/>
    <p:sldId id="294" r:id="rId13"/>
    <p:sldId id="269" r:id="rId14"/>
    <p:sldId id="270" r:id="rId15"/>
    <p:sldId id="264" r:id="rId16"/>
    <p:sldId id="288" r:id="rId17"/>
    <p:sldId id="295" r:id="rId18"/>
    <p:sldId id="271" r:id="rId19"/>
    <p:sldId id="272" r:id="rId20"/>
    <p:sldId id="305" r:id="rId21"/>
    <p:sldId id="304" r:id="rId22"/>
    <p:sldId id="265" r:id="rId23"/>
    <p:sldId id="266" r:id="rId24"/>
    <p:sldId id="296" r:id="rId25"/>
    <p:sldId id="275" r:id="rId26"/>
    <p:sldId id="289" r:id="rId27"/>
    <p:sldId id="297" r:id="rId28"/>
    <p:sldId id="298" r:id="rId29"/>
    <p:sldId id="299" r:id="rId30"/>
    <p:sldId id="268" r:id="rId31"/>
    <p:sldId id="276" r:id="rId32"/>
    <p:sldId id="300" r:id="rId33"/>
    <p:sldId id="277" r:id="rId34"/>
    <p:sldId id="303" r:id="rId35"/>
    <p:sldId id="278" r:id="rId36"/>
    <p:sldId id="279" r:id="rId37"/>
    <p:sldId id="301" r:id="rId38"/>
    <p:sldId id="280" r:id="rId39"/>
    <p:sldId id="281" r:id="rId40"/>
    <p:sldId id="302" r:id="rId41"/>
    <p:sldId id="282" r:id="rId42"/>
    <p:sldId id="284" r:id="rId43"/>
    <p:sldId id="306" r:id="rId4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94676" autoAdjust="0"/>
  </p:normalViewPr>
  <p:slideViewPr>
    <p:cSldViewPr>
      <p:cViewPr varScale="1">
        <p:scale>
          <a:sx n="87" d="100"/>
          <a:sy n="87" d="100"/>
        </p:scale>
        <p:origin x="-1434" y="-84"/>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787" y="152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02E5D-8143-427A-93EC-33EA9274CE4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141F8AE-EEA1-4207-BF21-58D01A480B0A}">
      <dgm:prSet phldrT="[Text]"/>
      <dgm:spPr/>
      <dgm:t>
        <a:bodyPr/>
        <a:lstStyle/>
        <a:p>
          <a:r>
            <a:rPr lang="en-US" dirty="0" smtClean="0"/>
            <a:t>Opening</a:t>
          </a:r>
          <a:endParaRPr lang="en-US" dirty="0"/>
        </a:p>
      </dgm:t>
    </dgm:pt>
    <dgm:pt modelId="{90A3E237-FB9A-4000-8282-C0BAFE76E9AC}" type="parTrans" cxnId="{FE3953B3-2E58-422D-8A9E-8D19A045524D}">
      <dgm:prSet/>
      <dgm:spPr/>
      <dgm:t>
        <a:bodyPr/>
        <a:lstStyle/>
        <a:p>
          <a:endParaRPr lang="en-US"/>
        </a:p>
      </dgm:t>
    </dgm:pt>
    <dgm:pt modelId="{06A972BC-B5CB-4A65-B8F5-74C21856BFFA}" type="sibTrans" cxnId="{FE3953B3-2E58-422D-8A9E-8D19A045524D}">
      <dgm:prSet/>
      <dgm:spPr/>
      <dgm:t>
        <a:bodyPr/>
        <a:lstStyle/>
        <a:p>
          <a:endParaRPr lang="en-US"/>
        </a:p>
      </dgm:t>
    </dgm:pt>
    <dgm:pt modelId="{1018BE86-7273-4908-876C-FC734C5DF114}">
      <dgm:prSet phldrT="[Text]"/>
      <dgm:spPr/>
      <dgm:t>
        <a:bodyPr/>
        <a:lstStyle/>
        <a:p>
          <a:r>
            <a:rPr lang="en-US" dirty="0" smtClean="0"/>
            <a:t>Body</a:t>
          </a:r>
          <a:endParaRPr lang="en-US" dirty="0"/>
        </a:p>
      </dgm:t>
    </dgm:pt>
    <dgm:pt modelId="{23A69E16-17F9-4C53-9968-6B6AEF669FD1}" type="parTrans" cxnId="{384A88BC-F5E0-4669-9D15-510D0178ED30}">
      <dgm:prSet/>
      <dgm:spPr/>
      <dgm:t>
        <a:bodyPr/>
        <a:lstStyle/>
        <a:p>
          <a:endParaRPr lang="en-US"/>
        </a:p>
      </dgm:t>
    </dgm:pt>
    <dgm:pt modelId="{7FCEB220-0C4B-4A43-AE4D-D9E0E2D18E41}" type="sibTrans" cxnId="{384A88BC-F5E0-4669-9D15-510D0178ED30}">
      <dgm:prSet/>
      <dgm:spPr/>
      <dgm:t>
        <a:bodyPr/>
        <a:lstStyle/>
        <a:p>
          <a:endParaRPr lang="en-US"/>
        </a:p>
      </dgm:t>
    </dgm:pt>
    <dgm:pt modelId="{580CD9CF-7BBB-4FB2-9F71-6AD6B6594B3C}">
      <dgm:prSet phldrT="[Text]"/>
      <dgm:spPr/>
      <dgm:t>
        <a:bodyPr/>
        <a:lstStyle/>
        <a:p>
          <a:r>
            <a:rPr lang="en-US" dirty="0" smtClean="0"/>
            <a:t>Closing</a:t>
          </a:r>
          <a:endParaRPr lang="en-US" dirty="0"/>
        </a:p>
      </dgm:t>
    </dgm:pt>
    <dgm:pt modelId="{01A6681F-997D-41DF-A75B-4E44DBD9F128}" type="parTrans" cxnId="{CCB42233-DC68-47F0-8948-1B5A6DDED3F4}">
      <dgm:prSet/>
      <dgm:spPr/>
      <dgm:t>
        <a:bodyPr/>
        <a:lstStyle/>
        <a:p>
          <a:endParaRPr lang="en-US"/>
        </a:p>
      </dgm:t>
    </dgm:pt>
    <dgm:pt modelId="{4CA3F5EE-5EAF-4A23-97EB-DF9505DA300E}" type="sibTrans" cxnId="{CCB42233-DC68-47F0-8948-1B5A6DDED3F4}">
      <dgm:prSet/>
      <dgm:spPr/>
      <dgm:t>
        <a:bodyPr/>
        <a:lstStyle/>
        <a:p>
          <a:endParaRPr lang="en-US"/>
        </a:p>
      </dgm:t>
    </dgm:pt>
    <dgm:pt modelId="{AD19D6A0-8DD4-415E-9231-4F1642E8B342}" type="pres">
      <dgm:prSet presAssocID="{87D02E5D-8143-427A-93EC-33EA9274CE41}" presName="linear" presStyleCnt="0">
        <dgm:presLayoutVars>
          <dgm:dir/>
          <dgm:animLvl val="lvl"/>
          <dgm:resizeHandles val="exact"/>
        </dgm:presLayoutVars>
      </dgm:prSet>
      <dgm:spPr/>
      <dgm:t>
        <a:bodyPr/>
        <a:lstStyle/>
        <a:p>
          <a:endParaRPr lang="en-US"/>
        </a:p>
      </dgm:t>
    </dgm:pt>
    <dgm:pt modelId="{EEA6EDF3-9432-4BC1-86C6-E36F936A7119}" type="pres">
      <dgm:prSet presAssocID="{6141F8AE-EEA1-4207-BF21-58D01A480B0A}" presName="parentLin" presStyleCnt="0"/>
      <dgm:spPr/>
    </dgm:pt>
    <dgm:pt modelId="{E44701F7-7E3E-4B0B-8E70-551DF1179066}" type="pres">
      <dgm:prSet presAssocID="{6141F8AE-EEA1-4207-BF21-58D01A480B0A}" presName="parentLeftMargin" presStyleLbl="node1" presStyleIdx="0" presStyleCnt="3"/>
      <dgm:spPr/>
      <dgm:t>
        <a:bodyPr/>
        <a:lstStyle/>
        <a:p>
          <a:endParaRPr lang="en-US"/>
        </a:p>
      </dgm:t>
    </dgm:pt>
    <dgm:pt modelId="{34299AA1-034D-4FB2-9522-429498DD0BA4}" type="pres">
      <dgm:prSet presAssocID="{6141F8AE-EEA1-4207-BF21-58D01A480B0A}" presName="parentText" presStyleLbl="node1" presStyleIdx="0" presStyleCnt="3">
        <dgm:presLayoutVars>
          <dgm:chMax val="0"/>
          <dgm:bulletEnabled val="1"/>
        </dgm:presLayoutVars>
      </dgm:prSet>
      <dgm:spPr/>
      <dgm:t>
        <a:bodyPr/>
        <a:lstStyle/>
        <a:p>
          <a:endParaRPr lang="en-US"/>
        </a:p>
      </dgm:t>
    </dgm:pt>
    <dgm:pt modelId="{D6F97885-8A7C-426D-A70D-83CDF5C0FA16}" type="pres">
      <dgm:prSet presAssocID="{6141F8AE-EEA1-4207-BF21-58D01A480B0A}" presName="negativeSpace" presStyleCnt="0"/>
      <dgm:spPr/>
    </dgm:pt>
    <dgm:pt modelId="{01A67EDC-3D48-44AD-A930-445067EF4E81}" type="pres">
      <dgm:prSet presAssocID="{6141F8AE-EEA1-4207-BF21-58D01A480B0A}" presName="childText" presStyleLbl="conFgAcc1" presStyleIdx="0" presStyleCnt="3">
        <dgm:presLayoutVars>
          <dgm:bulletEnabled val="1"/>
        </dgm:presLayoutVars>
      </dgm:prSet>
      <dgm:spPr/>
    </dgm:pt>
    <dgm:pt modelId="{CB3B5BB1-7562-471A-B4CE-C87B021AF9E2}" type="pres">
      <dgm:prSet presAssocID="{06A972BC-B5CB-4A65-B8F5-74C21856BFFA}" presName="spaceBetweenRectangles" presStyleCnt="0"/>
      <dgm:spPr/>
    </dgm:pt>
    <dgm:pt modelId="{33329732-43F4-41BA-BA26-FCFC2F086DB3}" type="pres">
      <dgm:prSet presAssocID="{1018BE86-7273-4908-876C-FC734C5DF114}" presName="parentLin" presStyleCnt="0"/>
      <dgm:spPr/>
    </dgm:pt>
    <dgm:pt modelId="{2C028D76-E04E-4ADF-A914-23A7A78CBB61}" type="pres">
      <dgm:prSet presAssocID="{1018BE86-7273-4908-876C-FC734C5DF114}" presName="parentLeftMargin" presStyleLbl="node1" presStyleIdx="0" presStyleCnt="3"/>
      <dgm:spPr/>
      <dgm:t>
        <a:bodyPr/>
        <a:lstStyle/>
        <a:p>
          <a:endParaRPr lang="en-US"/>
        </a:p>
      </dgm:t>
    </dgm:pt>
    <dgm:pt modelId="{F973B61C-7ECD-4BC9-9A97-DC2D89F4A865}" type="pres">
      <dgm:prSet presAssocID="{1018BE86-7273-4908-876C-FC734C5DF114}" presName="parentText" presStyleLbl="node1" presStyleIdx="1" presStyleCnt="3">
        <dgm:presLayoutVars>
          <dgm:chMax val="0"/>
          <dgm:bulletEnabled val="1"/>
        </dgm:presLayoutVars>
      </dgm:prSet>
      <dgm:spPr/>
      <dgm:t>
        <a:bodyPr/>
        <a:lstStyle/>
        <a:p>
          <a:endParaRPr lang="en-US"/>
        </a:p>
      </dgm:t>
    </dgm:pt>
    <dgm:pt modelId="{58099C04-4678-4CC4-8AF3-9DCBDD129B96}" type="pres">
      <dgm:prSet presAssocID="{1018BE86-7273-4908-876C-FC734C5DF114}" presName="negativeSpace" presStyleCnt="0"/>
      <dgm:spPr/>
    </dgm:pt>
    <dgm:pt modelId="{AAC2B00F-71A5-45CE-B804-3563F1B7D38A}" type="pres">
      <dgm:prSet presAssocID="{1018BE86-7273-4908-876C-FC734C5DF114}" presName="childText" presStyleLbl="conFgAcc1" presStyleIdx="1" presStyleCnt="3">
        <dgm:presLayoutVars>
          <dgm:bulletEnabled val="1"/>
        </dgm:presLayoutVars>
      </dgm:prSet>
      <dgm:spPr/>
    </dgm:pt>
    <dgm:pt modelId="{F8857F0C-C9BC-4601-A7E5-EADD26BBCF64}" type="pres">
      <dgm:prSet presAssocID="{7FCEB220-0C4B-4A43-AE4D-D9E0E2D18E41}" presName="spaceBetweenRectangles" presStyleCnt="0"/>
      <dgm:spPr/>
    </dgm:pt>
    <dgm:pt modelId="{DA950F14-E4D9-425C-9C19-C8A527B14210}" type="pres">
      <dgm:prSet presAssocID="{580CD9CF-7BBB-4FB2-9F71-6AD6B6594B3C}" presName="parentLin" presStyleCnt="0"/>
      <dgm:spPr/>
    </dgm:pt>
    <dgm:pt modelId="{09BFBD1D-C7F6-482B-85EF-B5326F5444C4}" type="pres">
      <dgm:prSet presAssocID="{580CD9CF-7BBB-4FB2-9F71-6AD6B6594B3C}" presName="parentLeftMargin" presStyleLbl="node1" presStyleIdx="1" presStyleCnt="3"/>
      <dgm:spPr/>
      <dgm:t>
        <a:bodyPr/>
        <a:lstStyle/>
        <a:p>
          <a:endParaRPr lang="en-US"/>
        </a:p>
      </dgm:t>
    </dgm:pt>
    <dgm:pt modelId="{BC3040D9-CC9A-4D56-81EB-118D9758BA24}" type="pres">
      <dgm:prSet presAssocID="{580CD9CF-7BBB-4FB2-9F71-6AD6B6594B3C}" presName="parentText" presStyleLbl="node1" presStyleIdx="2" presStyleCnt="3">
        <dgm:presLayoutVars>
          <dgm:chMax val="0"/>
          <dgm:bulletEnabled val="1"/>
        </dgm:presLayoutVars>
      </dgm:prSet>
      <dgm:spPr/>
      <dgm:t>
        <a:bodyPr/>
        <a:lstStyle/>
        <a:p>
          <a:endParaRPr lang="en-US"/>
        </a:p>
      </dgm:t>
    </dgm:pt>
    <dgm:pt modelId="{8C09AD50-BFD8-4CFE-9C30-0233C3E164AC}" type="pres">
      <dgm:prSet presAssocID="{580CD9CF-7BBB-4FB2-9F71-6AD6B6594B3C}" presName="negativeSpace" presStyleCnt="0"/>
      <dgm:spPr/>
    </dgm:pt>
    <dgm:pt modelId="{9E7F6868-3826-4B33-9CF3-89FB8F2030D5}" type="pres">
      <dgm:prSet presAssocID="{580CD9CF-7BBB-4FB2-9F71-6AD6B6594B3C}" presName="childText" presStyleLbl="conFgAcc1" presStyleIdx="2" presStyleCnt="3">
        <dgm:presLayoutVars>
          <dgm:bulletEnabled val="1"/>
        </dgm:presLayoutVars>
      </dgm:prSet>
      <dgm:spPr/>
    </dgm:pt>
  </dgm:ptLst>
  <dgm:cxnLst>
    <dgm:cxn modelId="{8F3C384D-62EB-4C1A-974A-1CCF7C630EE5}" type="presOf" srcId="{580CD9CF-7BBB-4FB2-9F71-6AD6B6594B3C}" destId="{09BFBD1D-C7F6-482B-85EF-B5326F5444C4}" srcOrd="0" destOrd="0" presId="urn:microsoft.com/office/officeart/2005/8/layout/list1"/>
    <dgm:cxn modelId="{28B30966-25CA-4AA1-B909-4D562954CA4D}" type="presOf" srcId="{580CD9CF-7BBB-4FB2-9F71-6AD6B6594B3C}" destId="{BC3040D9-CC9A-4D56-81EB-118D9758BA24}" srcOrd="1" destOrd="0" presId="urn:microsoft.com/office/officeart/2005/8/layout/list1"/>
    <dgm:cxn modelId="{954746C8-2F96-4073-ABA0-3B6615B4CCF3}" type="presOf" srcId="{1018BE86-7273-4908-876C-FC734C5DF114}" destId="{2C028D76-E04E-4ADF-A914-23A7A78CBB61}" srcOrd="0" destOrd="0" presId="urn:microsoft.com/office/officeart/2005/8/layout/list1"/>
    <dgm:cxn modelId="{FE3953B3-2E58-422D-8A9E-8D19A045524D}" srcId="{87D02E5D-8143-427A-93EC-33EA9274CE41}" destId="{6141F8AE-EEA1-4207-BF21-58D01A480B0A}" srcOrd="0" destOrd="0" parTransId="{90A3E237-FB9A-4000-8282-C0BAFE76E9AC}" sibTransId="{06A972BC-B5CB-4A65-B8F5-74C21856BFFA}"/>
    <dgm:cxn modelId="{CCB42233-DC68-47F0-8948-1B5A6DDED3F4}" srcId="{87D02E5D-8143-427A-93EC-33EA9274CE41}" destId="{580CD9CF-7BBB-4FB2-9F71-6AD6B6594B3C}" srcOrd="2" destOrd="0" parTransId="{01A6681F-997D-41DF-A75B-4E44DBD9F128}" sibTransId="{4CA3F5EE-5EAF-4A23-97EB-DF9505DA300E}"/>
    <dgm:cxn modelId="{91844DCD-4D73-4BBA-A8D9-45EDBA98CC0F}" type="presOf" srcId="{87D02E5D-8143-427A-93EC-33EA9274CE41}" destId="{AD19D6A0-8DD4-415E-9231-4F1642E8B342}" srcOrd="0" destOrd="0" presId="urn:microsoft.com/office/officeart/2005/8/layout/list1"/>
    <dgm:cxn modelId="{384A88BC-F5E0-4669-9D15-510D0178ED30}" srcId="{87D02E5D-8143-427A-93EC-33EA9274CE41}" destId="{1018BE86-7273-4908-876C-FC734C5DF114}" srcOrd="1" destOrd="0" parTransId="{23A69E16-17F9-4C53-9968-6B6AEF669FD1}" sibTransId="{7FCEB220-0C4B-4A43-AE4D-D9E0E2D18E41}"/>
    <dgm:cxn modelId="{235DEA10-5CB6-4180-A358-3496AE046AF9}" type="presOf" srcId="{6141F8AE-EEA1-4207-BF21-58D01A480B0A}" destId="{34299AA1-034D-4FB2-9522-429498DD0BA4}" srcOrd="1" destOrd="0" presId="urn:microsoft.com/office/officeart/2005/8/layout/list1"/>
    <dgm:cxn modelId="{FA3D7B0B-7C63-4B8E-859C-CE1CC5935981}" type="presOf" srcId="{1018BE86-7273-4908-876C-FC734C5DF114}" destId="{F973B61C-7ECD-4BC9-9A97-DC2D89F4A865}" srcOrd="1" destOrd="0" presId="urn:microsoft.com/office/officeart/2005/8/layout/list1"/>
    <dgm:cxn modelId="{1B78482C-6518-4CAE-96A3-27F833FCEF08}" type="presOf" srcId="{6141F8AE-EEA1-4207-BF21-58D01A480B0A}" destId="{E44701F7-7E3E-4B0B-8E70-551DF1179066}" srcOrd="0" destOrd="0" presId="urn:microsoft.com/office/officeart/2005/8/layout/list1"/>
    <dgm:cxn modelId="{367F46C3-E265-42E7-8140-C4F3F309B755}" type="presParOf" srcId="{AD19D6A0-8DD4-415E-9231-4F1642E8B342}" destId="{EEA6EDF3-9432-4BC1-86C6-E36F936A7119}" srcOrd="0" destOrd="0" presId="urn:microsoft.com/office/officeart/2005/8/layout/list1"/>
    <dgm:cxn modelId="{1140E39A-1D1A-49BC-92EF-34670F5783AE}" type="presParOf" srcId="{EEA6EDF3-9432-4BC1-86C6-E36F936A7119}" destId="{E44701F7-7E3E-4B0B-8E70-551DF1179066}" srcOrd="0" destOrd="0" presId="urn:microsoft.com/office/officeart/2005/8/layout/list1"/>
    <dgm:cxn modelId="{98653183-203A-49FE-B8CC-483D95CD934D}" type="presParOf" srcId="{EEA6EDF3-9432-4BC1-86C6-E36F936A7119}" destId="{34299AA1-034D-4FB2-9522-429498DD0BA4}" srcOrd="1" destOrd="0" presId="urn:microsoft.com/office/officeart/2005/8/layout/list1"/>
    <dgm:cxn modelId="{E2436AE4-122A-4E79-9951-E99A36D0E760}" type="presParOf" srcId="{AD19D6A0-8DD4-415E-9231-4F1642E8B342}" destId="{D6F97885-8A7C-426D-A70D-83CDF5C0FA16}" srcOrd="1" destOrd="0" presId="urn:microsoft.com/office/officeart/2005/8/layout/list1"/>
    <dgm:cxn modelId="{AF4E73E0-0C8C-434B-B3E4-79068FFCD6F4}" type="presParOf" srcId="{AD19D6A0-8DD4-415E-9231-4F1642E8B342}" destId="{01A67EDC-3D48-44AD-A930-445067EF4E81}" srcOrd="2" destOrd="0" presId="urn:microsoft.com/office/officeart/2005/8/layout/list1"/>
    <dgm:cxn modelId="{DFFDB132-7C31-4E8F-862B-31D86D927618}" type="presParOf" srcId="{AD19D6A0-8DD4-415E-9231-4F1642E8B342}" destId="{CB3B5BB1-7562-471A-B4CE-C87B021AF9E2}" srcOrd="3" destOrd="0" presId="urn:microsoft.com/office/officeart/2005/8/layout/list1"/>
    <dgm:cxn modelId="{A28CE682-1960-461D-A567-0B169C3A07DB}" type="presParOf" srcId="{AD19D6A0-8DD4-415E-9231-4F1642E8B342}" destId="{33329732-43F4-41BA-BA26-FCFC2F086DB3}" srcOrd="4" destOrd="0" presId="urn:microsoft.com/office/officeart/2005/8/layout/list1"/>
    <dgm:cxn modelId="{7C4F43CC-98FF-4FC6-9AE0-E3F476CCAF89}" type="presParOf" srcId="{33329732-43F4-41BA-BA26-FCFC2F086DB3}" destId="{2C028D76-E04E-4ADF-A914-23A7A78CBB61}" srcOrd="0" destOrd="0" presId="urn:microsoft.com/office/officeart/2005/8/layout/list1"/>
    <dgm:cxn modelId="{7366051D-F93D-44D5-8332-01E7FC81DFE4}" type="presParOf" srcId="{33329732-43F4-41BA-BA26-FCFC2F086DB3}" destId="{F973B61C-7ECD-4BC9-9A97-DC2D89F4A865}" srcOrd="1" destOrd="0" presId="urn:microsoft.com/office/officeart/2005/8/layout/list1"/>
    <dgm:cxn modelId="{4802CAE3-D0EB-4342-B3DB-42D747D37E00}" type="presParOf" srcId="{AD19D6A0-8DD4-415E-9231-4F1642E8B342}" destId="{58099C04-4678-4CC4-8AF3-9DCBDD129B96}" srcOrd="5" destOrd="0" presId="urn:microsoft.com/office/officeart/2005/8/layout/list1"/>
    <dgm:cxn modelId="{2B1F52CF-767F-4F70-AF3F-6F1DBB88F632}" type="presParOf" srcId="{AD19D6A0-8DD4-415E-9231-4F1642E8B342}" destId="{AAC2B00F-71A5-45CE-B804-3563F1B7D38A}" srcOrd="6" destOrd="0" presId="urn:microsoft.com/office/officeart/2005/8/layout/list1"/>
    <dgm:cxn modelId="{EA63828D-DDA7-4CCA-8485-5DA2AC41B495}" type="presParOf" srcId="{AD19D6A0-8DD4-415E-9231-4F1642E8B342}" destId="{F8857F0C-C9BC-4601-A7E5-EADD26BBCF64}" srcOrd="7" destOrd="0" presId="urn:microsoft.com/office/officeart/2005/8/layout/list1"/>
    <dgm:cxn modelId="{E0B26681-BE46-47A5-BC61-A7D4D24AB752}" type="presParOf" srcId="{AD19D6A0-8DD4-415E-9231-4F1642E8B342}" destId="{DA950F14-E4D9-425C-9C19-C8A527B14210}" srcOrd="8" destOrd="0" presId="urn:microsoft.com/office/officeart/2005/8/layout/list1"/>
    <dgm:cxn modelId="{9945CA57-79BB-40EE-98B2-9BA20BAEA703}" type="presParOf" srcId="{DA950F14-E4D9-425C-9C19-C8A527B14210}" destId="{09BFBD1D-C7F6-482B-85EF-B5326F5444C4}" srcOrd="0" destOrd="0" presId="urn:microsoft.com/office/officeart/2005/8/layout/list1"/>
    <dgm:cxn modelId="{77793ACE-E6B7-4F4D-9E6F-3ABA0C8D6D2D}" type="presParOf" srcId="{DA950F14-E4D9-425C-9C19-C8A527B14210}" destId="{BC3040D9-CC9A-4D56-81EB-118D9758BA24}" srcOrd="1" destOrd="0" presId="urn:microsoft.com/office/officeart/2005/8/layout/list1"/>
    <dgm:cxn modelId="{A0FFD8AB-38AB-40DD-872E-E808C3EBA221}" type="presParOf" srcId="{AD19D6A0-8DD4-415E-9231-4F1642E8B342}" destId="{8C09AD50-BFD8-4CFE-9C30-0233C3E164AC}" srcOrd="9" destOrd="0" presId="urn:microsoft.com/office/officeart/2005/8/layout/list1"/>
    <dgm:cxn modelId="{B33F362C-A81B-4AFA-A108-D78B40B77ED8}" type="presParOf" srcId="{AD19D6A0-8DD4-415E-9231-4F1642E8B342}" destId="{9E7F6868-3826-4B33-9CF3-89FB8F2030D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67EDC-3D48-44AD-A930-445067EF4E81}">
      <dsp:nvSpPr>
        <dsp:cNvPr id="0" name=""/>
        <dsp:cNvSpPr/>
      </dsp:nvSpPr>
      <dsp:spPr>
        <a:xfrm>
          <a:off x="0" y="463580"/>
          <a:ext cx="5257800" cy="730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299AA1-034D-4FB2-9522-429498DD0BA4}">
      <dsp:nvSpPr>
        <dsp:cNvPr id="0" name=""/>
        <dsp:cNvSpPr/>
      </dsp:nvSpPr>
      <dsp:spPr>
        <a:xfrm>
          <a:off x="262890" y="35539"/>
          <a:ext cx="3680460" cy="8560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lvl="0" algn="l" defTabSz="1289050">
            <a:lnSpc>
              <a:spcPct val="90000"/>
            </a:lnSpc>
            <a:spcBef>
              <a:spcPct val="0"/>
            </a:spcBef>
            <a:spcAft>
              <a:spcPct val="35000"/>
            </a:spcAft>
          </a:pPr>
          <a:r>
            <a:rPr lang="en-US" sz="2900" kern="1200" dirty="0" smtClean="0"/>
            <a:t>Opening</a:t>
          </a:r>
          <a:endParaRPr lang="en-US" sz="2900" kern="1200" dirty="0"/>
        </a:p>
      </dsp:txBody>
      <dsp:txXfrm>
        <a:off x="304680" y="77329"/>
        <a:ext cx="3596880" cy="772500"/>
      </dsp:txXfrm>
    </dsp:sp>
    <dsp:sp modelId="{AAC2B00F-71A5-45CE-B804-3563F1B7D38A}">
      <dsp:nvSpPr>
        <dsp:cNvPr id="0" name=""/>
        <dsp:cNvSpPr/>
      </dsp:nvSpPr>
      <dsp:spPr>
        <a:xfrm>
          <a:off x="0" y="1779020"/>
          <a:ext cx="5257800" cy="730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3B61C-7ECD-4BC9-9A97-DC2D89F4A865}">
      <dsp:nvSpPr>
        <dsp:cNvPr id="0" name=""/>
        <dsp:cNvSpPr/>
      </dsp:nvSpPr>
      <dsp:spPr>
        <a:xfrm>
          <a:off x="262890" y="1350980"/>
          <a:ext cx="3680460" cy="8560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lvl="0" algn="l" defTabSz="1289050">
            <a:lnSpc>
              <a:spcPct val="90000"/>
            </a:lnSpc>
            <a:spcBef>
              <a:spcPct val="0"/>
            </a:spcBef>
            <a:spcAft>
              <a:spcPct val="35000"/>
            </a:spcAft>
          </a:pPr>
          <a:r>
            <a:rPr lang="en-US" sz="2900" kern="1200" dirty="0" smtClean="0"/>
            <a:t>Body</a:t>
          </a:r>
          <a:endParaRPr lang="en-US" sz="2900" kern="1200" dirty="0"/>
        </a:p>
      </dsp:txBody>
      <dsp:txXfrm>
        <a:off x="304680" y="1392770"/>
        <a:ext cx="3596880" cy="772500"/>
      </dsp:txXfrm>
    </dsp:sp>
    <dsp:sp modelId="{9E7F6868-3826-4B33-9CF3-89FB8F2030D5}">
      <dsp:nvSpPr>
        <dsp:cNvPr id="0" name=""/>
        <dsp:cNvSpPr/>
      </dsp:nvSpPr>
      <dsp:spPr>
        <a:xfrm>
          <a:off x="0" y="3094459"/>
          <a:ext cx="5257800" cy="7308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3040D9-CC9A-4D56-81EB-118D9758BA24}">
      <dsp:nvSpPr>
        <dsp:cNvPr id="0" name=""/>
        <dsp:cNvSpPr/>
      </dsp:nvSpPr>
      <dsp:spPr>
        <a:xfrm>
          <a:off x="262890" y="2666420"/>
          <a:ext cx="3680460" cy="8560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lvl="0" algn="l" defTabSz="1289050">
            <a:lnSpc>
              <a:spcPct val="90000"/>
            </a:lnSpc>
            <a:spcBef>
              <a:spcPct val="0"/>
            </a:spcBef>
            <a:spcAft>
              <a:spcPct val="35000"/>
            </a:spcAft>
          </a:pPr>
          <a:r>
            <a:rPr lang="en-US" sz="2900" kern="1200" dirty="0" smtClean="0"/>
            <a:t>Closing</a:t>
          </a:r>
          <a:endParaRPr lang="en-US" sz="2900" kern="1200" dirty="0"/>
        </a:p>
      </dsp:txBody>
      <dsp:txXfrm>
        <a:off x="304680" y="2708210"/>
        <a:ext cx="359688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0AE910C8-C2EF-4FAA-9EF9-0AC6545BC2B3}" type="datetimeFigureOut">
              <a:rPr lang="en-US"/>
              <a:pPr>
                <a:defRPr/>
              </a:pPr>
              <a:t>3/11/2014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1B818F87-D135-42C0-B5D5-8A4F3BCB5A6E}" type="slidenum">
              <a:rPr lang="en-US"/>
              <a:pPr>
                <a:defRPr/>
              </a:pPr>
              <a:t>‹#›</a:t>
            </a:fld>
            <a:endParaRPr lang="en-US"/>
          </a:p>
        </p:txBody>
      </p:sp>
    </p:spTree>
    <p:extLst>
      <p:ext uri="{BB962C8B-B14F-4D97-AF65-F5344CB8AC3E}">
        <p14:creationId xmlns:p14="http://schemas.microsoft.com/office/powerpoint/2010/main" val="1112341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8616CCFF-3889-4CE9-9C44-B80AA3E6F260}" type="datetimeFigureOut">
              <a:rPr lang="en-US"/>
              <a:pPr>
                <a:defRPr/>
              </a:pPr>
              <a:t>3/11/2014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E58F87AC-2E4B-47C5-A136-D9DCB9E179B0}" type="slidenum">
              <a:rPr lang="en-US"/>
              <a:pPr>
                <a:defRPr/>
              </a:pPr>
              <a:t>‹#›</a:t>
            </a:fld>
            <a:endParaRPr lang="en-US"/>
          </a:p>
        </p:txBody>
      </p:sp>
    </p:spTree>
    <p:extLst>
      <p:ext uri="{BB962C8B-B14F-4D97-AF65-F5344CB8AC3E}">
        <p14:creationId xmlns:p14="http://schemas.microsoft.com/office/powerpoint/2010/main" val="2578151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mailto:HRModFeedback@dpa.ca.gov"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The state of California strives to build a high performance culture that aligns individual performance to the organization’s strategic plan.  This makes hiring decisions critical—departments and agencies must hire the right person with the right skills for the right job.  Hiring decisions impact the organization for years—positively or negatively.  Managers need a systematic, objective approach when making their hiring decisions.   </a:t>
            </a:r>
          </a:p>
          <a:p>
            <a:pPr>
              <a:defRPr/>
            </a:pPr>
            <a:r>
              <a:rPr lang="en-US" dirty="0" smtClean="0"/>
              <a:t> </a:t>
            </a:r>
          </a:p>
          <a:p>
            <a:pPr>
              <a:defRPr/>
            </a:pPr>
            <a:r>
              <a:rPr lang="en-US" dirty="0" smtClean="0"/>
              <a:t>Many organizations, public and private, have begun using behavior-based interviewing, a structured approach that focuses on looking at past performance to predict success in future performance. </a:t>
            </a:r>
          </a:p>
          <a:p>
            <a:pPr>
              <a:defRPr/>
            </a:pPr>
            <a:endParaRPr lang="en-US" dirty="0" smtClean="0"/>
          </a:p>
          <a:p>
            <a:pPr>
              <a:defRPr/>
            </a:pPr>
            <a:r>
              <a:rPr lang="en-US" dirty="0" smtClean="0"/>
              <a:t>The goal of this presentation is to provide basic information on how to effectively plan and conduct behavioral interviews.  Using these ideas will increase your chances of making a good job/person match.</a:t>
            </a:r>
            <a:endParaRPr lang="en-US" strike="sngStrike" dirty="0" smtClean="0"/>
          </a:p>
          <a:p>
            <a:pPr>
              <a:defRPr/>
            </a:pPr>
            <a:r>
              <a:rPr lang="en-US" dirty="0" smtClean="0"/>
              <a:t> </a:t>
            </a:r>
          </a:p>
          <a:p>
            <a:pPr>
              <a:defRPr/>
            </a:pPr>
            <a:r>
              <a:rPr lang="en-US" dirty="0" smtClean="0"/>
              <a:t> </a:t>
            </a:r>
          </a:p>
          <a:p>
            <a:pPr eaLnBrk="1" hangingPunct="1">
              <a:spcBef>
                <a:spcPct val="0"/>
              </a:spcBef>
              <a:defRPr/>
            </a:pPr>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FD69B0-8429-41DB-8F32-4851E46EC27E}" type="slidenum">
              <a:rPr lang="en-US" altLang="en-US" smtClean="0"/>
              <a:pPr eaLnBrk="1" hangingPunct="1"/>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Once you have identified the important knowledge, skills, abilities, and on-the-job behaviors of the position you will be recruiting for, work with your HR Office to make sure your job description is up-to date. If not, update it before writing the job announcement or you will not get the candidates you want.</a:t>
            </a:r>
          </a:p>
          <a:p>
            <a:endParaRPr lang="en-US" altLang="en-US" smtClean="0"/>
          </a:p>
          <a:p>
            <a:r>
              <a:rPr lang="en-US" altLang="en-US" smtClean="0"/>
              <a:t>By making sure the critical knowledge, skills, abilities, and on-the-job behaviors are identified, potential candidates know this is a job they want to apply for and tell them exactly what you are looking for in the person you will select.</a:t>
            </a:r>
          </a:p>
          <a:p>
            <a:r>
              <a:rPr lang="en-US" altLang="en-US" smtClean="0"/>
              <a:t/>
            </a:r>
            <a:br>
              <a:rPr lang="en-US" altLang="en-US" smtClean="0"/>
            </a:b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A9B8B6-8B40-42AC-A250-8BDF71761B98}" type="slidenum">
              <a:rPr lang="en-US" altLang="en-US" smtClean="0"/>
              <a:pPr eaLnBrk="1" hangingPunct="1"/>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Once you have identified the knowledge, skills, abilities, and on-the-job behaviors of the job and made sure the job description is current, develop a list of behavioral questions that you will ask each candidate during the interview.  Developing the right questions takes time and thought.  </a:t>
            </a:r>
          </a:p>
          <a:p>
            <a:r>
              <a:rPr lang="en-US" altLang="en-US" smtClean="0"/>
              <a:t>As mentioned earlier, in a behavioral interview, the interviewer asks candidates to recall specific instances where they were faced with a set of circumstances, and how they reacted.  Instead of asking how they </a:t>
            </a:r>
            <a:r>
              <a:rPr lang="en-US" altLang="en-US" u="sng" smtClean="0"/>
              <a:t>would</a:t>
            </a:r>
            <a:r>
              <a:rPr lang="en-US" altLang="en-US" smtClean="0"/>
              <a:t> behave, they ask how they </a:t>
            </a:r>
            <a:r>
              <a:rPr lang="en-US" altLang="en-US" u="sng" smtClean="0"/>
              <a:t>did</a:t>
            </a:r>
            <a:r>
              <a:rPr lang="en-US" altLang="en-US" smtClean="0"/>
              <a:t> behave. </a:t>
            </a:r>
          </a:p>
          <a:p>
            <a:r>
              <a:rPr lang="en-US" altLang="en-US" smtClean="0"/>
              <a:t>A structured list of questions  keeps you focused on what is important in your job, helps you avoid the trap of misleading  first impressions or just “going with your gut,” and helps you make comparisons between the various answers and approaches of your interviewees. This also  makes your hire more defensible. </a:t>
            </a:r>
          </a:p>
          <a:p>
            <a:endParaRPr lang="en-US" altLang="en-US" smtClean="0"/>
          </a:p>
          <a:p>
            <a:r>
              <a:rPr lang="en-US" altLang="en-US" smtClean="0"/>
              <a:t>Stay focused on what is important to the job and the organization. </a:t>
            </a:r>
          </a:p>
          <a:p>
            <a:endParaRPr lang="en-US" altLang="en-US" sz="100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81D7C9-E2FF-4938-A1DC-ACD10B1865D0}" type="slidenum">
              <a:rPr lang="en-US" altLang="en-US" smtClean="0"/>
              <a:pPr eaLnBrk="1" hangingPunct="1"/>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endParaRPr lang="en-US" dirty="0" smtClean="0"/>
          </a:p>
          <a:p>
            <a:pPr>
              <a:spcBef>
                <a:spcPts val="0"/>
              </a:spcBef>
              <a:defRPr/>
            </a:pPr>
            <a:r>
              <a:rPr lang="en-US" sz="1300" dirty="0" smtClean="0"/>
              <a:t>Here are some examples of behavioral questions.</a:t>
            </a:r>
          </a:p>
          <a:p>
            <a:pPr>
              <a:spcBef>
                <a:spcPts val="0"/>
              </a:spcBef>
              <a:defRPr/>
            </a:pPr>
            <a:r>
              <a:rPr lang="en-US" sz="1300" dirty="0" smtClean="0"/>
              <a:t>If you are looking for the personal characteristic of “Accountability”, an interviewer might ask a candidate: “Tell me about a time that you had too much work to complete and too little time to meet your deadline.” Here, the interviewer may be trying to gain insight into several issues. For example:</a:t>
            </a:r>
          </a:p>
          <a:p>
            <a:pPr>
              <a:spcBef>
                <a:spcPts val="0"/>
              </a:spcBef>
              <a:defRPr/>
            </a:pPr>
            <a:r>
              <a:rPr lang="en-US" sz="1300" dirty="0" smtClean="0"/>
              <a:t>Does the candidate take responsibility for the work assigned?</a:t>
            </a:r>
          </a:p>
          <a:p>
            <a:pPr>
              <a:spcBef>
                <a:spcPts val="0"/>
              </a:spcBef>
              <a:defRPr/>
            </a:pPr>
            <a:r>
              <a:rPr lang="en-US" sz="1300" dirty="0" smtClean="0"/>
              <a:t>Can the candidate delegate the work? </a:t>
            </a:r>
          </a:p>
          <a:p>
            <a:pPr>
              <a:spcBef>
                <a:spcPts val="0"/>
              </a:spcBef>
              <a:defRPr/>
            </a:pPr>
            <a:r>
              <a:rPr lang="en-US" sz="1300" dirty="0" smtClean="0"/>
              <a:t>How does the candidate structure their time to get the necessary tasks completed? </a:t>
            </a:r>
          </a:p>
          <a:p>
            <a:pPr>
              <a:spcBef>
                <a:spcPts val="0"/>
              </a:spcBef>
              <a:defRPr/>
            </a:pPr>
            <a:r>
              <a:rPr lang="en-US" sz="1300" dirty="0" smtClean="0"/>
              <a:t>Does the candidate make excuses for not achieving the objective or do they achieve the objective even under difficult conditions?</a:t>
            </a:r>
          </a:p>
          <a:p>
            <a:pPr>
              <a:spcBef>
                <a:spcPts val="0"/>
              </a:spcBef>
              <a:defRPr/>
            </a:pPr>
            <a:r>
              <a:rPr lang="en-US" sz="1300" dirty="0" smtClean="0"/>
              <a:t/>
            </a:r>
            <a:br>
              <a:rPr lang="en-US" sz="1300" dirty="0" smtClean="0"/>
            </a:br>
            <a:r>
              <a:rPr lang="en-US" sz="1300" dirty="0" smtClean="0"/>
              <a:t>To gain additional information, the interviewer might ask, “Give me an example of a time when you were unable to meet your goals. What did you do?” How persevering is the candidate? Does the candidate give up easily, or recognize their responsibility and make a commitment to a new positive outcome? </a:t>
            </a:r>
          </a:p>
          <a:p>
            <a:pPr>
              <a:spcBef>
                <a:spcPts val="0"/>
              </a:spcBef>
              <a:defRPr/>
            </a:pPr>
            <a:endParaRPr lang="en-US" sz="1300" dirty="0" smtClean="0"/>
          </a:p>
          <a:p>
            <a:pPr>
              <a:spcBef>
                <a:spcPts val="0"/>
              </a:spcBef>
              <a:defRPr/>
            </a:pPr>
            <a:r>
              <a:rPr lang="en-US" sz="1300" dirty="0" smtClean="0"/>
              <a:t>If you are looking for “the ability to resolve conflict”, you might ask, “Describe how you successfully handled a situation with particularly difficult customer or coworker.”  In this situation, the interviewer will be looking for skills in defusing situations, listening, or not placing blame on others.</a:t>
            </a:r>
          </a:p>
          <a:p>
            <a:pPr>
              <a:defRPr/>
            </a:pPr>
            <a:r>
              <a:rPr lang="en-US" dirty="0" smtClean="0"/>
              <a:t/>
            </a:r>
            <a:br>
              <a:rPr lang="en-US" dirty="0" smtClean="0"/>
            </a:br>
            <a:r>
              <a:rPr lang="en-US" dirty="0" smtClean="0"/>
              <a:t/>
            </a:r>
            <a:br>
              <a:rPr lang="en-US" dirty="0" smtClean="0"/>
            </a:br>
            <a:endParaRPr 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31DBCB-61CC-4EF2-8DFF-A533C78BA386}" type="slidenum">
              <a:rPr lang="en-US" altLang="en-US" smtClean="0"/>
              <a:pPr eaLnBrk="1" hangingPunct="1"/>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If you are looking for “the ability to analyze,” an interviewer might ask a candidate: “Tell me about a recent work problem you encountered. How did you analyze the situation to come to a decision?” </a:t>
            </a:r>
          </a:p>
          <a:p>
            <a:r>
              <a:rPr lang="en-US" altLang="en-US" smtClean="0"/>
              <a:t>Here the interviewer wants to learn about a candidate’s approach to decision-making and his or her thinking skills. </a:t>
            </a:r>
          </a:p>
          <a:p>
            <a:r>
              <a:rPr lang="en-US" altLang="en-US" smtClean="0"/>
              <a:t>Or to probe further, you might ask: “Can you provide an example of when you had to make an important decision about your work when little data was available.” Here the interviewer seeks a specific example of how the candidate researches an issue and how they find critical information to support their decision-making.</a:t>
            </a:r>
          </a:p>
          <a:p>
            <a:r>
              <a:rPr lang="en-US" altLang="en-US" smtClean="0"/>
              <a:t>By focusing the interview on the success criteria that are related with good job performance, you will stay focused on what is important and therefore make better hiring decisions.</a:t>
            </a:r>
          </a:p>
          <a:p>
            <a:r>
              <a:rPr lang="en-US" altLang="en-US" smtClean="0"/>
              <a:t> </a:t>
            </a:r>
          </a:p>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801FFF-4F92-4582-B2EB-6F063F73F48A}" type="slidenum">
              <a:rPr lang="en-US" altLang="en-US" smtClean="0"/>
              <a:pPr eaLnBrk="1" hangingPunct="1"/>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6F95F2-5A78-4E1E-A734-D1AAFF7D886E}" type="slidenum">
              <a:rPr lang="en-US" altLang="en-US" smtClean="0"/>
              <a:pPr eaLnBrk="1" hangingPunct="1"/>
              <a:t>14</a:t>
            </a:fld>
            <a:endParaRPr lang="en-US" altLang="en-US" smtClean="0"/>
          </a:p>
        </p:txBody>
      </p:sp>
      <p:sp>
        <p:nvSpPr>
          <p:cNvPr id="61444" name="Rectangle 5"/>
          <p:cNvSpPr>
            <a:spLocks noGrp="1" noChangeArrowheads="1"/>
          </p:cNvSpPr>
          <p:nvPr>
            <p:ph type="body" idx="1"/>
          </p:nvPr>
        </p:nvSpPr>
        <p:spPr bwMode="auto">
          <a:xfrm>
            <a:off x="685800" y="4960938"/>
            <a:ext cx="4889500" cy="228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spAutoFit/>
          </a:bodyPr>
          <a:lstStyle/>
          <a:p>
            <a:pPr>
              <a:spcBef>
                <a:spcPct val="0"/>
              </a:spcBef>
              <a:tabLst>
                <a:tab pos="457200" algn="l"/>
              </a:tabLst>
            </a:pPr>
            <a:r>
              <a:rPr lang="en-US" altLang="en-US" smtClean="0">
                <a:ea typeface="Calibri" charset="0"/>
                <a:cs typeface="Arial" charset="0"/>
              </a:rPr>
              <a:t>Behavioral questions are generally open-ended questions that </a:t>
            </a:r>
          </a:p>
          <a:p>
            <a:pPr>
              <a:spcBef>
                <a:spcPct val="0"/>
              </a:spcBef>
              <a:tabLst>
                <a:tab pos="457200" algn="l"/>
              </a:tabLst>
            </a:pPr>
            <a:r>
              <a:rPr lang="en-US" altLang="en-US" smtClean="0">
                <a:ea typeface="Calibri" charset="0"/>
                <a:cs typeface="Arial" charset="0"/>
              </a:rPr>
              <a:t>encourage candidates to talk about their background and experience.</a:t>
            </a:r>
          </a:p>
          <a:p>
            <a:pPr>
              <a:spcBef>
                <a:spcPct val="0"/>
              </a:spcBef>
              <a:tabLst>
                <a:tab pos="457200" algn="l"/>
              </a:tabLst>
            </a:pPr>
            <a:r>
              <a:rPr lang="en-US" altLang="en-US" smtClean="0">
                <a:ea typeface="Calibri" charset="0"/>
                <a:cs typeface="Arial" charset="0"/>
              </a:rPr>
              <a:t>Typical lead-ins to behavioral questions are: </a:t>
            </a:r>
          </a:p>
          <a:p>
            <a:pPr>
              <a:spcBef>
                <a:spcPct val="0"/>
              </a:spcBef>
              <a:tabLst>
                <a:tab pos="457200" algn="l"/>
              </a:tabLst>
            </a:pPr>
            <a:endParaRPr lang="en-US" altLang="en-US" smtClean="0">
              <a:ea typeface="Calibri" charset="0"/>
              <a:cs typeface="Arial" charset="0"/>
            </a:endParaRPr>
          </a:p>
          <a:p>
            <a:pPr>
              <a:spcBef>
                <a:spcPct val="0"/>
              </a:spcBef>
              <a:tabLst>
                <a:tab pos="457200" algn="l"/>
              </a:tabLst>
            </a:pPr>
            <a:r>
              <a:rPr lang="en-US" altLang="en-US" smtClean="0">
                <a:ea typeface="Calibri" charset="0"/>
                <a:cs typeface="Arial" charset="0"/>
              </a:rPr>
              <a:t>“Describe a time when you….”</a:t>
            </a:r>
          </a:p>
          <a:p>
            <a:pPr>
              <a:spcBef>
                <a:spcPct val="0"/>
              </a:spcBef>
              <a:tabLst>
                <a:tab pos="457200" algn="l"/>
              </a:tabLst>
            </a:pPr>
            <a:r>
              <a:rPr lang="en-US" altLang="en-US" smtClean="0">
                <a:ea typeface="Calibri" charset="0"/>
                <a:cs typeface="Arial" charset="0"/>
              </a:rPr>
              <a:t>“Tell us about……</a:t>
            </a:r>
          </a:p>
          <a:p>
            <a:pPr>
              <a:spcBef>
                <a:spcPct val="0"/>
              </a:spcBef>
              <a:tabLst>
                <a:tab pos="457200" algn="l"/>
              </a:tabLst>
            </a:pPr>
            <a:r>
              <a:rPr lang="en-US" altLang="en-US" smtClean="0">
                <a:ea typeface="Calibri" charset="0"/>
                <a:cs typeface="Arial" charset="0"/>
              </a:rPr>
              <a:t>“What is an example of when…..</a:t>
            </a:r>
          </a:p>
          <a:p>
            <a:pPr>
              <a:spcBef>
                <a:spcPct val="0"/>
              </a:spcBef>
              <a:tabLst>
                <a:tab pos="457200" algn="l"/>
              </a:tabLst>
            </a:pPr>
            <a:r>
              <a:rPr lang="en-US" altLang="en-US" smtClean="0">
                <a:ea typeface="Calibri" charset="0"/>
                <a:cs typeface="Arial" charset="0"/>
              </a:rPr>
              <a:t>“When have you…</a:t>
            </a:r>
          </a:p>
          <a:p>
            <a:pPr>
              <a:spcBef>
                <a:spcPct val="0"/>
              </a:spcBef>
              <a:tabLst>
                <a:tab pos="457200" algn="l"/>
              </a:tabLst>
            </a:pPr>
            <a:r>
              <a:rPr lang="en-US" altLang="en-US" smtClean="0">
                <a:ea typeface="Calibri" charset="0"/>
                <a:cs typeface="Arial" charset="0"/>
              </a:rPr>
              <a:t>“What were….</a:t>
            </a:r>
          </a:p>
          <a:p>
            <a:pPr>
              <a:spcBef>
                <a:spcPct val="0"/>
              </a:spcBef>
              <a:tabLst>
                <a:tab pos="457200" algn="l"/>
              </a:tabLst>
            </a:pPr>
            <a:r>
              <a:rPr lang="en-US" altLang="en-US" smtClean="0">
                <a:ea typeface="Calibri" charset="0"/>
                <a:cs typeface="Arial" charset="0"/>
              </a:rPr>
              <a:t>“What (or how, were, why, when) did you…. </a:t>
            </a:r>
          </a:p>
          <a:p>
            <a:pPr>
              <a:spcBef>
                <a:spcPct val="0"/>
              </a:spcBef>
              <a:tabLst>
                <a:tab pos="457200" algn="l"/>
              </a:tabLst>
            </a:pPr>
            <a:r>
              <a:rPr lang="en-US" altLang="en-US" sz="1000" smtClean="0">
                <a:latin typeface="Arial" charset="0"/>
                <a:ea typeface="Calibri" charset="0"/>
                <a:cs typeface="Arial" charset="0"/>
              </a:rPr>
              <a:t/>
            </a:r>
            <a:br>
              <a:rPr lang="en-US" altLang="en-US" sz="1000" smtClean="0">
                <a:latin typeface="Arial" charset="0"/>
                <a:ea typeface="Calibri" charset="0"/>
                <a:cs typeface="Arial" charset="0"/>
              </a:rPr>
            </a:br>
            <a:endParaRPr lang="en-US" altLang="en-US" sz="1000" smtClean="0">
              <a:latin typeface="Arial" charset="0"/>
              <a:ea typeface="Calibri"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49F251-67A5-4328-B862-3759FB6BC836}" type="slidenum">
              <a:rPr lang="en-US" altLang="en-US" smtClean="0"/>
              <a:pPr eaLnBrk="1" hangingPunct="1"/>
              <a:t>15</a:t>
            </a:fld>
            <a:endParaRPr lang="en-US" altLang="en-US" smtClean="0"/>
          </a:p>
        </p:txBody>
      </p:sp>
      <p:sp>
        <p:nvSpPr>
          <p:cNvPr id="62468" name="Rectangle 6"/>
          <p:cNvSpPr>
            <a:spLocks noGrp="1" noChangeArrowheads="1"/>
          </p:cNvSpPr>
          <p:nvPr>
            <p:ph type="body" idx="1"/>
          </p:nvPr>
        </p:nvSpPr>
        <p:spPr bwMode="auto">
          <a:xfrm>
            <a:off x="685800" y="4924425"/>
            <a:ext cx="5638800" cy="300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spAutoFit/>
          </a:bodyPr>
          <a:lstStyle/>
          <a:p>
            <a:pPr>
              <a:spcBef>
                <a:spcPct val="0"/>
              </a:spcBef>
              <a:tabLst>
                <a:tab pos="457200" algn="l"/>
              </a:tabLst>
            </a:pPr>
            <a:r>
              <a:rPr lang="en-US" altLang="en-US" smtClean="0">
                <a:ea typeface="Calibri" charset="0"/>
                <a:cs typeface="Arial" charset="0"/>
              </a:rPr>
              <a:t>Ask behavioral questions that seek both positive and negative examples of behavior such as:</a:t>
            </a:r>
          </a:p>
          <a:p>
            <a:pPr>
              <a:spcBef>
                <a:spcPct val="0"/>
              </a:spcBef>
              <a:tabLst>
                <a:tab pos="457200" algn="l"/>
              </a:tabLst>
            </a:pPr>
            <a:endParaRPr lang="en-US" altLang="en-US" smtClean="0">
              <a:ea typeface="Calibri" charset="0"/>
              <a:cs typeface="Arial" charset="0"/>
            </a:endParaRPr>
          </a:p>
          <a:p>
            <a:pPr>
              <a:spcBef>
                <a:spcPct val="0"/>
              </a:spcBef>
              <a:tabLst>
                <a:tab pos="457200" algn="l"/>
              </a:tabLst>
            </a:pPr>
            <a:r>
              <a:rPr lang="en-US" altLang="en-US" smtClean="0">
                <a:ea typeface="Calibri" charset="0"/>
                <a:cs typeface="Arial" charset="0"/>
              </a:rPr>
              <a:t>“Describe a time when a project that you worked on received organizational recognition.”</a:t>
            </a:r>
          </a:p>
          <a:p>
            <a:pPr>
              <a:spcBef>
                <a:spcPct val="0"/>
              </a:spcBef>
              <a:tabLst>
                <a:tab pos="457200" algn="l"/>
              </a:tabLst>
            </a:pPr>
            <a:endParaRPr lang="en-US" altLang="en-US" smtClean="0">
              <a:ea typeface="Calibri" charset="0"/>
              <a:cs typeface="Arial" charset="0"/>
            </a:endParaRPr>
          </a:p>
          <a:p>
            <a:pPr>
              <a:spcBef>
                <a:spcPct val="0"/>
              </a:spcBef>
              <a:tabLst>
                <a:tab pos="457200" algn="l"/>
              </a:tabLst>
            </a:pPr>
            <a:r>
              <a:rPr lang="en-US" altLang="en-US" smtClean="0">
                <a:ea typeface="Calibri" charset="0"/>
                <a:cs typeface="Arial" charset="0"/>
              </a:rPr>
              <a:t>“Tell us about a time when you made a mistake, what were the consequences, and what you learned from the incident.”  This will give you insight into whether a candidate will take responsibility for a mistake, own the consequences, and fix the situation.</a:t>
            </a:r>
          </a:p>
          <a:p>
            <a:pPr>
              <a:spcBef>
                <a:spcPct val="0"/>
              </a:spcBef>
              <a:tabLst>
                <a:tab pos="457200" algn="l"/>
              </a:tabLst>
            </a:pPr>
            <a:endParaRPr lang="en-US" altLang="en-US" smtClean="0">
              <a:ea typeface="Calibri" charset="0"/>
              <a:cs typeface="Arial" charset="0"/>
            </a:endParaRPr>
          </a:p>
          <a:p>
            <a:pPr>
              <a:spcBef>
                <a:spcPct val="0"/>
              </a:spcBef>
              <a:tabLst>
                <a:tab pos="457200" algn="l"/>
              </a:tabLst>
            </a:pPr>
            <a:r>
              <a:rPr lang="en-US" altLang="en-US" smtClean="0">
                <a:ea typeface="Calibri" charset="0"/>
                <a:cs typeface="Arial" charset="0"/>
              </a:rPr>
              <a:t>By asking for both positive and negative examples, you get more information and a more balanced and accurate picture of the candidate.  You also avoid biasing your interview toward either the positive or negative side. </a:t>
            </a:r>
          </a:p>
          <a:p>
            <a:pPr>
              <a:spcBef>
                <a:spcPct val="0"/>
              </a:spcBef>
              <a:tabLst>
                <a:tab pos="457200" algn="l"/>
              </a:tabLst>
            </a:pPr>
            <a:r>
              <a:rPr lang="en-US" altLang="en-US" smtClean="0">
                <a:latin typeface="Arial" charset="0"/>
                <a:ea typeface="Calibri" charset="0"/>
                <a:cs typeface="Arial" charset="0"/>
              </a:rPr>
              <a:t/>
            </a:r>
            <a:br>
              <a:rPr lang="en-US" altLang="en-US" smtClean="0">
                <a:latin typeface="Arial" charset="0"/>
                <a:ea typeface="Calibri" charset="0"/>
                <a:cs typeface="Arial" charset="0"/>
              </a:rPr>
            </a:br>
            <a:endParaRPr lang="en-US" altLang="en-US" sz="1800" smtClean="0">
              <a:latin typeface="Arial" charset="0"/>
              <a:ea typeface="Calibri"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5800" y="4416425"/>
            <a:ext cx="5486400" cy="4724400"/>
          </a:xfrm>
        </p:spPr>
        <p:txBody>
          <a:bodyPr>
            <a:normAutofit fontScale="85000" lnSpcReduction="20000"/>
          </a:bodyPr>
          <a:lstStyle/>
          <a:p>
            <a:pPr>
              <a:defRPr/>
            </a:pPr>
            <a:r>
              <a:rPr lang="en-US" dirty="0" smtClean="0"/>
              <a:t>Many of us were taught to interview by using general, leading, or theoretical/ situational questions. Let’s take a look at these pitfall questions and see if they sound familiar.  </a:t>
            </a:r>
            <a:endParaRPr lang="en-US" sz="1100" dirty="0" smtClean="0"/>
          </a:p>
          <a:p>
            <a:pPr>
              <a:defRPr/>
            </a:pPr>
            <a:r>
              <a:rPr lang="en-US" dirty="0" smtClean="0"/>
              <a:t>1. General non-behavioral questions are those requiring general knowledge or personal awareness. These can have very little to do with the specific duties of a position. Questions requesting a description of strengths, weaknesses and personality characteristics, while at times valuable, rarely relate specifically to knowledge, skills, abilities, and on-the-job behaviors necessary for a specific position. General questions also encourage memorized answers and the interviewee is rarely asked to back up what was said. </a:t>
            </a:r>
            <a:endParaRPr lang="en-US" sz="1100" dirty="0" smtClean="0"/>
          </a:p>
          <a:p>
            <a:pPr>
              <a:defRPr/>
            </a:pPr>
            <a:r>
              <a:rPr lang="en-US" dirty="0" smtClean="0"/>
              <a:t>For instance, in discussing his or her greatest strength, a candidate might say, “I’m motivated, hard working and I get along well with everyone.” In this general format, the interviewer must project whether the candidate is a good fit.  There are many books on the market telling people just how to answer such questions.   </a:t>
            </a:r>
          </a:p>
          <a:p>
            <a:pPr>
              <a:defRPr/>
            </a:pPr>
            <a:endParaRPr lang="en-US" sz="1100" dirty="0" smtClean="0"/>
          </a:p>
          <a:p>
            <a:pPr>
              <a:defRPr/>
            </a:pPr>
            <a:r>
              <a:rPr lang="en-US" dirty="0" smtClean="0"/>
              <a:t>2. A second pitfall is to ask questions that puts the applicant in a hypothetical situation.  For example, “What would do if you had conflicting priorities?” These questions are more likely to test skill at answering questions rather than performing well in the job.  It is easy for applicants to say what they would do; it is more important to find out what the person has done.  Typical examples are:</a:t>
            </a:r>
            <a:endParaRPr lang="en-US" sz="1100" dirty="0" smtClean="0"/>
          </a:p>
          <a:p>
            <a:pPr lvl="1">
              <a:defRPr/>
            </a:pPr>
            <a:r>
              <a:rPr lang="en-US" dirty="0" smtClean="0"/>
              <a:t>How would you handle an irate customer?</a:t>
            </a:r>
            <a:endParaRPr lang="en-US" sz="1100" dirty="0" smtClean="0"/>
          </a:p>
          <a:p>
            <a:pPr lvl="1">
              <a:defRPr/>
            </a:pPr>
            <a:r>
              <a:rPr lang="en-US" dirty="0" smtClean="0"/>
              <a:t>If given assignments by two different people, how would you set priorities?</a:t>
            </a:r>
            <a:endParaRPr lang="en-US" sz="1100" dirty="0" smtClean="0"/>
          </a:p>
          <a:p>
            <a:pPr lvl="1">
              <a:defRPr/>
            </a:pPr>
            <a:r>
              <a:rPr lang="en-US" dirty="0" smtClean="0"/>
              <a:t>How would you handle an employee who is always coming in late?</a:t>
            </a:r>
            <a:endParaRPr lang="en-US" sz="1100" dirty="0" smtClean="0"/>
          </a:p>
          <a:p>
            <a:pPr>
              <a:defRPr/>
            </a:pPr>
            <a:r>
              <a:rPr lang="en-US" dirty="0" smtClean="0"/>
              <a:t>Instead you might ask:</a:t>
            </a:r>
            <a:endParaRPr lang="en-US" sz="1100" dirty="0" smtClean="0"/>
          </a:p>
          <a:p>
            <a:pPr>
              <a:defRPr/>
            </a:pPr>
            <a:r>
              <a:rPr lang="en-US" dirty="0" smtClean="0"/>
              <a:t>Describe a time when you handled an irate customer.  What did you do?  What was the outcome?</a:t>
            </a:r>
            <a:endParaRPr lang="en-US" sz="1100" dirty="0" smtClean="0"/>
          </a:p>
          <a:p>
            <a:pPr>
              <a:defRPr/>
            </a:pPr>
            <a:r>
              <a:rPr lang="en-US" dirty="0" smtClean="0"/>
              <a:t>Describe a time when you were given assignments by two different people who both wanted their work done first.  How did you go about setting your priorities?”</a:t>
            </a:r>
            <a:endParaRPr lang="en-US" sz="1100" dirty="0" smtClean="0"/>
          </a:p>
          <a:p>
            <a:pPr>
              <a:defRPr/>
            </a:pPr>
            <a:r>
              <a:rPr lang="en-US" dirty="0" smtClean="0"/>
              <a:t>As a supervisor, tell me about a time when you had an employee who regularly came in late or left early?  How did you resolve the situation?</a:t>
            </a:r>
          </a:p>
          <a:p>
            <a:pPr>
              <a:defRPr/>
            </a:pPr>
            <a:endParaRPr lang="en-US" sz="1100" dirty="0" smtClean="0"/>
          </a:p>
          <a:p>
            <a:pPr>
              <a:defRPr/>
            </a:pPr>
            <a:r>
              <a:rPr lang="en-US" dirty="0" smtClean="0"/>
              <a:t>3.   A third pitfall is asking leading questions such as “Working on your own does not bother you, does it?”  Of course the response will be something like “Oh, certainly I can work alone or on a team.”  The interviewer hints at the answer by the way the question is phrased.  Instead, if working alone is important, ask about a time a person had to work independently with little supervision or guidance.</a:t>
            </a:r>
            <a:endParaRPr 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EBADC6-F806-492D-B93E-4051AFAB7C23}" type="slidenum">
              <a:rPr lang="en-US" altLang="en-US" smtClean="0"/>
              <a:pPr eaLnBrk="1" hangingPunct="1"/>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Two other types of questions to avoid are questions that could be considered illegal or questions that are irrelevant.</a:t>
            </a:r>
            <a:endParaRPr lang="en-US" altLang="en-US" sz="1100" smtClean="0"/>
          </a:p>
          <a:p>
            <a:r>
              <a:rPr lang="en-US" altLang="en-US" smtClean="0"/>
              <a:t>We all know that discrimination is not something we intend, but it’s not the intent of the speaker that matters; it’s how the question is perceived by the listener. For example, an interviewer asking, “How would you bring fresh energy to the job” could be interpreted as age discrimination. So be sensitive to how you come across and avoid questions that might delve into a person’s age, race, gender, religion, physical or mental disability, marital status, place of origin, ancestry, race, color, criminal record, sexual orientation, and military service.  Make sure all your questions are job related and focus on your specific selection criteria.  </a:t>
            </a:r>
            <a:endParaRPr lang="en-US" altLang="en-US" sz="1100" smtClean="0"/>
          </a:p>
          <a:p>
            <a:r>
              <a:rPr lang="en-US" altLang="en-US" smtClean="0"/>
              <a:t>Irrelevant questions are are usually off-the-wall questions that interviewers think provide vital information that correlate with job success.</a:t>
            </a:r>
            <a:endParaRPr lang="en-US" altLang="en-US" sz="1100" smtClean="0"/>
          </a:p>
          <a:p>
            <a:pPr lvl="1"/>
            <a:r>
              <a:rPr lang="en-US" altLang="en-US" smtClean="0"/>
              <a:t>“If you were a tree, what kind of tree would you be?”</a:t>
            </a:r>
            <a:endParaRPr lang="en-US" altLang="en-US" sz="1100" smtClean="0"/>
          </a:p>
          <a:p>
            <a:pPr lvl="1"/>
            <a:r>
              <a:rPr lang="en-US" altLang="en-US" smtClean="0"/>
              <a:t> “What is a metaphor for your current organization?”</a:t>
            </a:r>
            <a:endParaRPr lang="en-US" altLang="en-US" sz="1100" smtClean="0"/>
          </a:p>
          <a:p>
            <a:r>
              <a:rPr lang="en-US" altLang="en-US" smtClean="0"/>
              <a:t/>
            </a:r>
            <a:br>
              <a:rPr lang="en-US" altLang="en-US" smtClean="0"/>
            </a:b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18F960-C4A2-4186-8535-5237BBC27C01}" type="slidenum">
              <a:rPr lang="en-US" altLang="en-US" smtClean="0"/>
              <a:pPr eaLnBrk="1" hangingPunct="1"/>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E7638C-B016-4D8B-9610-EE9E4F56455D}" type="slidenum">
              <a:rPr lang="en-US" altLang="en-US" smtClean="0"/>
              <a:pPr eaLnBrk="1" hangingPunct="1"/>
              <a:t>18</a:t>
            </a:fld>
            <a:endParaRPr lang="en-US" altLang="en-US" smtClean="0"/>
          </a:p>
        </p:txBody>
      </p:sp>
      <p:sp>
        <p:nvSpPr>
          <p:cNvPr id="68613" name="Notes Placeholder 2"/>
          <p:cNvSpPr txBox="1">
            <a:spLocks/>
          </p:cNvSpPr>
          <p:nvPr/>
        </p:nvSpPr>
        <p:spPr bwMode="auto">
          <a:xfrm>
            <a:off x="838200" y="4570413"/>
            <a:ext cx="5486400" cy="4183062"/>
          </a:xfrm>
          <a:prstGeom prst="rect">
            <a:avLst/>
          </a:prstGeom>
          <a:noFill/>
          <a:ln w="9525">
            <a:noFill/>
            <a:miter lim="800000"/>
            <a:headEnd/>
            <a:tailEnd/>
          </a:ln>
        </p:spPr>
        <p:txBody>
          <a:bodyPr/>
          <a:lstStyle/>
          <a:p>
            <a:pPr eaLnBrk="0" hangingPunct="0">
              <a:defRPr/>
            </a:pPr>
            <a:r>
              <a:rPr lang="en-US" sz="1200" dirty="0">
                <a:latin typeface="+mn-lt"/>
                <a:ea typeface="Calibri" pitchFamily="34" charset="0"/>
                <a:cs typeface="Arial" charset="0"/>
              </a:rPr>
              <a:t>Managers new to behavioral interviewing often ask for sample behavioral questions to get them started. You will find samples on the Supervisors Virtual Help Desk.</a:t>
            </a:r>
          </a:p>
          <a:p>
            <a:pPr eaLnBrk="0" hangingPunct="0">
              <a:defRPr/>
            </a:pPr>
            <a:endParaRPr lang="en-US" sz="1200" dirty="0">
              <a:latin typeface="+mn-lt"/>
              <a:ea typeface="Calibri" pitchFamily="34" charset="0"/>
              <a:cs typeface="Arial" charset="0"/>
            </a:endParaRPr>
          </a:p>
          <a:p>
            <a:pPr eaLnBrk="0" hangingPunct="0">
              <a:defRPr/>
            </a:pPr>
            <a:r>
              <a:rPr lang="en-US" sz="1200" dirty="0">
                <a:latin typeface="+mn-lt"/>
                <a:ea typeface="Calibri" pitchFamily="34" charset="0"/>
                <a:cs typeface="Arial" charset="0"/>
              </a:rPr>
              <a:t>You can also find information on the internet by searching for “behavioral based interview questions.”</a:t>
            </a:r>
          </a:p>
          <a:p>
            <a:pPr indent="457200" eaLnBrk="0" hangingPunct="0">
              <a:defRPr/>
            </a:pPr>
            <a:endParaRPr lang="en-US" sz="1200" dirty="0">
              <a:latin typeface="+mn-lt"/>
              <a:ea typeface="Calibri" pitchFamily="34" charset="0"/>
              <a:cs typeface="Arial" charset="0"/>
            </a:endParaRPr>
          </a:p>
          <a:p>
            <a:pPr eaLnBrk="0" hangingPunct="0">
              <a:defRPr/>
            </a:pPr>
            <a:r>
              <a:rPr lang="en-US" sz="1200" dirty="0">
                <a:latin typeface="+mn-lt"/>
                <a:ea typeface="Calibri" pitchFamily="34" charset="0"/>
                <a:cs typeface="Arial" charset="0"/>
              </a:rPr>
              <a:t>Here is a link to a list of books and articles that have some excellent examples.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 here’s a quick learning assessment.  Which of the following are behavioral questions?   (Script instructions)  </a:t>
            </a:r>
          </a:p>
          <a:p>
            <a:r>
              <a:rPr lang="en-US" altLang="en-US" smtClean="0"/>
              <a:t>(Note:  Captivate has a quiz feature that will tell the person if their answer is correct or incorrect and can also offer an explanation as to why it is incorrect.)</a:t>
            </a:r>
          </a:p>
          <a:p>
            <a:r>
              <a:rPr lang="en-US" altLang="en-US" smtClean="0"/>
              <a:t>1.  No.  This is a general question.</a:t>
            </a:r>
          </a:p>
          <a:p>
            <a:r>
              <a:rPr lang="en-US" altLang="en-US" smtClean="0"/>
              <a:t>2.  No.  This is a hypothetical question.</a:t>
            </a:r>
          </a:p>
          <a:p>
            <a:r>
              <a:rPr lang="en-US" altLang="en-US" smtClean="0"/>
              <a:t>3.  Correct.  This question focuses on past performance.</a:t>
            </a:r>
          </a:p>
          <a:p>
            <a:r>
              <a:rPr lang="en-US" altLang="en-US" smtClean="0"/>
              <a:t>4.  Correct. This question focuses on actual experience. </a:t>
            </a:r>
          </a:p>
          <a:p>
            <a:r>
              <a:rPr lang="en-US" altLang="en-US" smtClean="0"/>
              <a:t>5.  No.  This is a hypothetical question.</a:t>
            </a:r>
          </a:p>
          <a:p>
            <a:r>
              <a:rPr lang="en-US" altLang="en-US" smtClean="0"/>
              <a:t>6.  No.  This is a general question but could be useful in some situations if the candidate is asked to elaborate on why they are important. </a:t>
            </a:r>
          </a:p>
          <a:p>
            <a:r>
              <a:rPr lang="en-US" altLang="en-US" smtClean="0"/>
              <a:t> </a:t>
            </a:r>
          </a:p>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64195F-C637-4250-8069-7203453DBFC8}" type="slidenum">
              <a:rPr lang="en-US" altLang="en-US" smtClean="0"/>
              <a:pPr eaLnBrk="1" hangingPunct="1"/>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First, let’s review the objectives of this training.  By the end of this module, the successful learner will be able to:</a:t>
            </a:r>
          </a:p>
          <a:p>
            <a:pPr>
              <a:buFontTx/>
              <a:buChar char="•"/>
              <a:defRPr/>
            </a:pPr>
            <a:r>
              <a:rPr lang="en-US" dirty="0" smtClean="0"/>
              <a:t>  define a behavioral interview and how it differs from traditional  interviews</a:t>
            </a:r>
          </a:p>
          <a:p>
            <a:pPr marL="174625" indent="-174625">
              <a:buFontTx/>
              <a:buChar char="•"/>
              <a:defRPr/>
            </a:pPr>
            <a:r>
              <a:rPr lang="en-US" dirty="0" smtClean="0"/>
              <a:t>identify the benefits of behavioral interviewing for organizations and for candidates  </a:t>
            </a:r>
          </a:p>
          <a:p>
            <a:pPr marL="174625" indent="-174625">
              <a:buFontTx/>
              <a:buChar char="•"/>
              <a:defRPr/>
            </a:pPr>
            <a:r>
              <a:rPr lang="en-US" dirty="0" smtClean="0"/>
              <a:t>identify specific steps in preparing and conducting  behavioral interviews and a behavioral reference checks</a:t>
            </a:r>
          </a:p>
          <a:p>
            <a:pPr marL="174625" indent="-174625">
              <a:buFontTx/>
              <a:buChar char="•"/>
              <a:defRPr/>
            </a:pPr>
            <a:r>
              <a:rPr lang="en-US" dirty="0" smtClean="0"/>
              <a:t>identify and write  behavioral questions</a:t>
            </a:r>
          </a:p>
          <a:p>
            <a:pPr marL="174625" indent="-174625">
              <a:buFontTx/>
              <a:buChar char="•"/>
              <a:defRPr/>
            </a:pPr>
            <a:r>
              <a:rPr lang="en-US" dirty="0" smtClean="0"/>
              <a:t>objectively evaluate candidates to support your final candidate selection</a:t>
            </a:r>
          </a:p>
          <a:p>
            <a:pPr>
              <a:defRPr/>
            </a:pPr>
            <a:r>
              <a:rPr lang="en-US" dirty="0" smtClean="0"/>
              <a:t/>
            </a:r>
            <a:br>
              <a:rPr lang="en-US" dirty="0" smtClean="0"/>
            </a:b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671C99-E1C1-45DD-A31B-7A1D8360FB5D}" type="slidenum">
              <a:rPr lang="en-US" altLang="en-US" smtClean="0"/>
              <a:pPr eaLnBrk="1" hangingPunct="1"/>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it’s your turn.  Write a behavioral question for each of these competencies.</a:t>
            </a:r>
          </a:p>
          <a:p>
            <a:r>
              <a:rPr lang="en-US" altLang="en-US" smtClean="0"/>
              <a:t>  (Script instructions)</a:t>
            </a:r>
          </a:p>
          <a:p>
            <a:r>
              <a:rPr lang="en-US" altLang="en-US" smtClean="0"/>
              <a:t>Note:  Captivate also has capacity for short answers.  Even if the words are not exact, it can show sample answers.</a:t>
            </a:r>
          </a:p>
          <a:p>
            <a:r>
              <a:rPr lang="en-US" altLang="en-US" smtClean="0"/>
              <a:t> </a:t>
            </a:r>
          </a:p>
          <a:p>
            <a:r>
              <a:rPr lang="en-US" altLang="en-US" smtClean="0"/>
              <a:t>Sample answers:</a:t>
            </a:r>
          </a:p>
          <a:p>
            <a:r>
              <a:rPr lang="en-US" altLang="en-US" smtClean="0"/>
              <a:t> </a:t>
            </a:r>
          </a:p>
          <a:p>
            <a:r>
              <a:rPr lang="en-US" altLang="en-US" smtClean="0"/>
              <a:t>1.  Can you tell me about your experience in writing technical reports?  What type of reports were they?  What impact did they have?</a:t>
            </a:r>
          </a:p>
          <a:p>
            <a:r>
              <a:rPr lang="en-US" altLang="en-US" smtClean="0"/>
              <a:t> </a:t>
            </a:r>
          </a:p>
          <a:p>
            <a:r>
              <a:rPr lang="en-US" altLang="en-US" smtClean="0"/>
              <a:t>2.  Please share an example of when you had to make a presentation to an unfriendly audience.  What was the situation?  How did you approach it?  What was the result?</a:t>
            </a:r>
          </a:p>
          <a:p>
            <a:r>
              <a:rPr lang="en-US" altLang="en-US" smtClean="0"/>
              <a:t> </a:t>
            </a:r>
          </a:p>
          <a:p>
            <a:r>
              <a:rPr lang="en-US" altLang="en-US" smtClean="0"/>
              <a:t>3.  What is an example of a time when you were faced with an ethical dilemma?  What was the issue?  How did you resolve it?  What was the outcome?</a:t>
            </a:r>
          </a:p>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4883FA-62DD-44F3-A5B1-BD80E1CDF473}" type="slidenum">
              <a:rPr lang="en-US" altLang="en-US" smtClean="0"/>
              <a:pPr eaLnBrk="1" hangingPunct="1"/>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fifth step in preparing for a Behavioral Interview is to develop a rating scale to evaluate candidates on a competitive basis.</a:t>
            </a:r>
          </a:p>
          <a:p>
            <a:r>
              <a:rPr lang="en-US" altLang="en-US" smtClean="0"/>
              <a:t>But first, just what does it mean to rate on a competitive basis?  It is a comparison of a candidate’s education, experience, awards, and past performance against a set of job-related evaluation criteria to assess his or her ability to successfully perform in the position being filled.  It also allows you to compare candidates to each other.</a:t>
            </a:r>
          </a:p>
          <a:p>
            <a:r>
              <a:rPr lang="en-US" altLang="en-US" smtClean="0"/>
              <a:t>Developing effective rating scales is one of the more challenging steps in the interviewing process as it forces the interviewer to truly think through what is important in a specific job.</a:t>
            </a:r>
          </a:p>
          <a:p>
            <a:r>
              <a:rPr lang="en-US" altLang="en-US" smtClean="0"/>
              <a:t>It is critical that you do this in advance as it helps you remain objective during the interview.</a:t>
            </a:r>
          </a:p>
          <a:p>
            <a:r>
              <a:rPr lang="en-US" altLang="en-US" smtClean="0"/>
              <a:t>Before you begin this step, check with your HR Office to see if they already have a policy or guidance on how to rate job candidates.  Always keep in mind HR is your strategic partner.</a:t>
            </a:r>
          </a:p>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6B2E8F-D6E4-49BC-A6AA-E27D6829063A}" type="slidenum">
              <a:rPr lang="en-US" altLang="en-US" smtClean="0"/>
              <a:pPr eaLnBrk="1" hangingPunct="1"/>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Having a rating scale tells everyone in the rating process exactly what to look for.  If you are developing your own rating scale, here are some simple guidelines to consider.</a:t>
            </a:r>
          </a:p>
          <a:p>
            <a:r>
              <a:rPr lang="en-US" altLang="en-US" smtClean="0"/>
              <a:t>Make sure the scale focuses on what you have determined to be the critical knowledge, skills, abilities and on-the-job behaviors of your job.  </a:t>
            </a:r>
          </a:p>
          <a:p>
            <a:r>
              <a:rPr lang="en-US" altLang="en-US" smtClean="0"/>
              <a:t>If you are hiring a scientist, one candidate may have excellent scientific credentials and experience, but may not communicate well and has poor interpersonal skills.  If the job requires providing testimony to the legislature on issues such as swine flu, make sure your rating scale identifies and puts a weight on having presence and communication skills.</a:t>
            </a:r>
          </a:p>
          <a:p>
            <a:r>
              <a:rPr lang="en-US" altLang="en-US" smtClean="0"/>
              <a:t>Keep it as simple as you can.  Some interviewers just rank each person above or below previous applicants with notes as to why. They end up with the candidates in priority order of how they came across in the interview. </a:t>
            </a:r>
          </a:p>
          <a:p>
            <a:r>
              <a:rPr lang="en-US" altLang="en-US" smtClean="0"/>
              <a:t>Some people give a weight to critical job criteria or use a numerical rating scale.  Do not make it too complex.</a:t>
            </a:r>
          </a:p>
          <a:p>
            <a:r>
              <a:rPr lang="en-US" altLang="en-US" smtClean="0"/>
              <a:t>Leave room for notes. This will become the documentation for your selection.</a:t>
            </a:r>
          </a:p>
          <a:p>
            <a:r>
              <a:rPr lang="en-US" altLang="en-US" smtClean="0"/>
              <a:t>You will know if your rating scale is effective if interviewers are consistent in how they rate candidates on each job element.</a:t>
            </a:r>
          </a:p>
          <a:p>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D27FCA-73CD-46CE-B140-E992136DC8CF}" type="slidenum">
              <a:rPr lang="en-US" altLang="en-US" smtClean="0"/>
              <a:pPr eaLnBrk="1" hangingPunct="1"/>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are some sample rating scales. </a:t>
            </a:r>
          </a:p>
          <a:p>
            <a:r>
              <a:rPr lang="en-US" altLang="en-US" smtClean="0"/>
              <a:t>In this example, you simply list the important knowledge, skills, abilities and on-the-job behaviors and the questions you will ask related to these areas, leaving room for notes.   You might rate as having “good experience or background”, “some experience or background”, or “little or no experience or background.”  Or you might use “acceptable”, “acceptable with reservations”, and “not acceptable”.  </a:t>
            </a:r>
          </a:p>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FCF847-5A49-44D2-8D15-AEB34E944F3C}" type="slidenum">
              <a:rPr lang="en-US" altLang="en-US" smtClean="0"/>
              <a:pPr eaLnBrk="1" hangingPunct="1"/>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Other scales get more complex and use numerical ratings.  </a:t>
            </a:r>
          </a:p>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8EB63A-91BB-4D7D-BDA1-0F530F03B472}" type="slidenum">
              <a:rPr lang="en-US" altLang="en-US" smtClean="0"/>
              <a:pPr eaLnBrk="1" hangingPunct="1"/>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And here is a slight variation on the other two examples.  </a:t>
            </a:r>
          </a:p>
          <a:p>
            <a:r>
              <a:rPr lang="en-US" altLang="en-US" smtClean="0"/>
              <a:t>The key is to develop a rating scale that will help you make the best selection in a format that will serve as documentation for your decision.</a:t>
            </a:r>
          </a:p>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D6DD43-4D58-4B8B-AA23-5E74D4087FEA}" type="slidenum">
              <a:rPr lang="en-US" altLang="en-US" smtClean="0"/>
              <a:pPr eaLnBrk="1" hangingPunct="1"/>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Now let’s look at actually conducting the interview.  </a:t>
            </a:r>
          </a:p>
          <a:p>
            <a:r>
              <a:rPr lang="en-US" altLang="en-US" smtClean="0"/>
              <a:t>The length of the interview depends upon the complexity of the job.  Regardless of the length, to get the best results, make sure the interview is structured so both the interviewers and interviewees stay on track.</a:t>
            </a:r>
          </a:p>
          <a:p>
            <a:r>
              <a:rPr lang="en-US" altLang="en-US" smtClean="0"/>
              <a:t>There are generally three parts to an interview:  the opening, the body, the closing.</a:t>
            </a:r>
          </a:p>
          <a:p>
            <a:r>
              <a:rPr lang="en-US" altLang="en-US" smtClean="0"/>
              <a:t>In the opening, you set the tone to make the person comfortable and explain how the interview will be conducted.  </a:t>
            </a:r>
          </a:p>
          <a:p>
            <a:r>
              <a:rPr lang="en-US" altLang="en-US" smtClean="0"/>
              <a:t>The body is the heart of the interview where you ask the initial and follow up questions to determine if the candidate has the knowledge, skills, abilities, and on-the-job behaviors for the job.  </a:t>
            </a:r>
          </a:p>
          <a:p>
            <a:r>
              <a:rPr lang="en-US" altLang="en-US" smtClean="0"/>
              <a:t>In the closing, you take the candidate’s questions and let the person know what comes next. </a:t>
            </a:r>
          </a:p>
          <a:p>
            <a:r>
              <a:rPr lang="en-US" altLang="en-US" smtClean="0"/>
              <a:t>Let’s take a closer look at some of the basics for each of these parts of an interview.</a:t>
            </a:r>
          </a:p>
          <a:p>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B91EDC-9855-4240-99ED-6DBC8BBB4F21}" type="slidenum">
              <a:rPr lang="en-US" altLang="en-US" smtClean="0"/>
              <a:pPr eaLnBrk="1" hangingPunct="1"/>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opening is important as it sets the tone for the interview.  The goal is to make interviewees feel comfortable so they are relaxed and can focus on the interview questions.  If you are interviewing for an office job, have a quiet room free of interruptions.  If you are interviewing for a warehouse position, conduct the interview in the warehouse.</a:t>
            </a:r>
          </a:p>
          <a:p>
            <a:r>
              <a:rPr lang="en-US" altLang="en-US" smtClean="0"/>
              <a:t>Introduce any other interviewer(s), explain their role, and explain that everyone will be asking questions.  It is a good idea to have at least two interviewers so there are different points of view.  And make sure the same interviewers interview all applicants so there is consistency in ratings.</a:t>
            </a:r>
          </a:p>
          <a:p>
            <a:r>
              <a:rPr lang="en-US" altLang="en-US" smtClean="0"/>
              <a:t>State the purpose of the interview –to ask questions about the candidate’s background and qualifications to see if there is a good fit with the position.  Equally important to say is that the candidate should feel free to ask questions about the position and organization to determine if it will meet their expectations.  Remember – this is a two way street – the candidate is interviewing you as well!</a:t>
            </a:r>
          </a:p>
          <a:p>
            <a:r>
              <a:rPr lang="en-US" altLang="en-US" smtClean="0"/>
              <a:t>Let the candidate know the steps you will be following and the estimated timeframes so they can judge how much time to spend on questions. You might say that you will start with an overview of the job, ask questions about their background and experience, and close with answering their questions and explaining when they will hear your decision.</a:t>
            </a:r>
          </a:p>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A2F43A-9B6A-45D7-9EC7-052297AC3595}" type="slidenum">
              <a:rPr lang="en-US" altLang="en-US" smtClean="0"/>
              <a:pPr eaLnBrk="1" hangingPunct="1"/>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smtClean="0"/>
              <a:t>Tell the candidate you will be taking notes to ensure a thorough and fair evaluation.  Encourage them to take notes as well.</a:t>
            </a:r>
          </a:p>
          <a:p>
            <a:r>
              <a:rPr lang="en-US" altLang="en-US" smtClean="0"/>
              <a:t>Tell them about the job.  The more they know about the specific duties, tasks, and responsibilities, the more likely they are to provide relevant examples of their experience.</a:t>
            </a:r>
          </a:p>
          <a:p>
            <a:r>
              <a:rPr lang="en-US" altLang="en-US" smtClean="0"/>
              <a:t>One tip –if you state upfront that you are conducting a behavioral interview and are looking for specific accomplishments – what they did, how they did it, the results-- you may get more complete answers.</a:t>
            </a:r>
          </a:p>
          <a:p>
            <a:r>
              <a:rPr lang="en-US" altLang="en-US" smtClean="0"/>
              <a:t> </a:t>
            </a:r>
          </a:p>
          <a:p>
            <a:r>
              <a:rPr lang="en-US" altLang="en-US" smtClean="0"/>
              <a:t>To avoid awkward silences and too general answers, interviewers recognize that some candidates are just not skilled at coming up with specific examples of behaviors on the spot.  Therefore, they may allow anywhere from 10-30 minutes prior to the interview for the candidate to review the questions.  Some interviewers even send the candidate the questions several days in advance. </a:t>
            </a:r>
          </a:p>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9A1603-AB8B-4A80-BD82-441C657F7E1C}" type="slidenum">
              <a:rPr lang="en-US" altLang="en-US" smtClean="0"/>
              <a:pPr eaLnBrk="1" hangingPunct="1"/>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During the body of the interview you want to determine how well the applicant meets the requirements of the job.  </a:t>
            </a:r>
            <a:endParaRPr lang="en-US" altLang="en-US" sz="1100" smtClean="0"/>
          </a:p>
          <a:p>
            <a:r>
              <a:rPr lang="en-US" altLang="en-US" smtClean="0"/>
              <a:t>As an interviewer, it is you job to get the candidate to talk.  A good rule of thumb is the 25/75 rule.  The interviewer(s) talk no more than 25% of the time; the interviewee should talk about 75% of the time.</a:t>
            </a:r>
            <a:endParaRPr lang="en-US" altLang="en-US" sz="1100" smtClean="0"/>
          </a:p>
          <a:p>
            <a:r>
              <a:rPr lang="en-US" altLang="en-US" smtClean="0"/>
              <a:t>Ask your behavioral questions in the planned order.  You may omit some questions if they are answered along the way.</a:t>
            </a:r>
            <a:endParaRPr lang="en-US" altLang="en-US" sz="1100" smtClean="0"/>
          </a:p>
          <a:p>
            <a:r>
              <a:rPr lang="en-US" altLang="en-US" smtClean="0"/>
              <a:t>Start by asking open-ended questions that encourage people to talk.  </a:t>
            </a:r>
          </a:p>
          <a:p>
            <a:endParaRPr lang="en-US" altLang="en-US" smtClean="0"/>
          </a:p>
          <a:p>
            <a:r>
              <a:rPr lang="en-US" altLang="en-US" smtClean="0"/>
              <a:t>Ask closed questions to confirm a point.  “Am I correct that you graduated from CSUS with a degree in counseling?”</a:t>
            </a:r>
          </a:p>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F091CC-AEBE-45CA-AF78-E8F50E9EBCB9}" type="slidenum">
              <a:rPr lang="en-US" altLang="en-US" smtClean="0"/>
              <a:pPr eaLnBrk="1" hangingPunct="1"/>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 what is behavioral interviewing? </a:t>
            </a:r>
          </a:p>
          <a:p>
            <a:endParaRPr lang="en-US" altLang="en-US" smtClean="0"/>
          </a:p>
          <a:p>
            <a:r>
              <a:rPr lang="en-US" altLang="en-US" b="1" smtClean="0"/>
              <a:t>Interviews in which questions are designed for the candidate to give specific information on how he/she has handled or reacted to situations in the past that are likely to come up in the job for which you are recruiting. </a:t>
            </a:r>
            <a:r>
              <a:rPr lang="en-US" altLang="en-US" smtClean="0"/>
              <a:t> </a:t>
            </a:r>
          </a:p>
          <a:p>
            <a:r>
              <a:rPr lang="en-US" altLang="en-US" smtClean="0"/>
              <a:t> Behavioral interviewing is based on the premise that the best way to predict future performance is to examine past performance in a similar situation. </a:t>
            </a:r>
          </a:p>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AF1343-761C-4A24-AF0E-37DE677933EE}" type="slidenum">
              <a:rPr lang="en-US" altLang="en-US" smtClean="0"/>
              <a:pPr eaLnBrk="1" hangingPunct="1"/>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Don’t be afraid to ask follow-up questions if an answer seems incomplete.  It is your job to find out if the person has the experience and background needed to perform the job.  So if you ask about presentation skills and the person says they have made presentations, it is not only permissible, but even necessary, to probe further with questions such as “what  type of presentations and what type of audience.”  Other follow up questions might include:</a:t>
            </a:r>
          </a:p>
          <a:p>
            <a:r>
              <a:rPr lang="en-US" altLang="en-US" smtClean="0"/>
              <a:t>For example, </a:t>
            </a:r>
            <a:endParaRPr lang="en-US" altLang="en-US" sz="1100" smtClean="0"/>
          </a:p>
          <a:p>
            <a:pPr lvl="1"/>
            <a:r>
              <a:rPr lang="en-US" altLang="en-US" smtClean="0"/>
              <a:t>Tell us more about….</a:t>
            </a:r>
            <a:endParaRPr lang="en-US" altLang="en-US" sz="1100" smtClean="0"/>
          </a:p>
          <a:p>
            <a:pPr lvl="1"/>
            <a:r>
              <a:rPr lang="en-US" altLang="en-US" smtClean="0"/>
              <a:t>Can you give us another example of…</a:t>
            </a:r>
            <a:endParaRPr lang="en-US" altLang="en-US" sz="1100" smtClean="0"/>
          </a:p>
          <a:p>
            <a:pPr lvl="1"/>
            <a:r>
              <a:rPr lang="en-US" altLang="en-US" smtClean="0"/>
              <a:t>Can you give more specifics…</a:t>
            </a:r>
            <a:endParaRPr lang="en-US" altLang="en-US" sz="1100" smtClean="0"/>
          </a:p>
          <a:p>
            <a:pPr lvl="1"/>
            <a:r>
              <a:rPr lang="en-US" altLang="en-US" smtClean="0"/>
              <a:t>Can you elaborate on exactly what (how, where, why, when) you did…..</a:t>
            </a:r>
            <a:endParaRPr lang="en-US" altLang="en-US" sz="1100" smtClean="0"/>
          </a:p>
          <a:p>
            <a:endParaRPr lang="en-US" altLang="en-US" smtClean="0"/>
          </a:p>
          <a:p>
            <a:r>
              <a:rPr lang="en-US" altLang="en-US" smtClean="0"/>
              <a:t>You may also need to ask follow up questions to probe into any areas that seem inconsistent or contradictory.  Here</a:t>
            </a:r>
          </a:p>
          <a:p>
            <a:r>
              <a:rPr lang="en-US" altLang="en-US" smtClean="0"/>
              <a:t> </a:t>
            </a:r>
          </a:p>
          <a:p>
            <a:r>
              <a:rPr lang="en-US" altLang="en-US" smtClean="0"/>
              <a:t>And be sure to show interest in the person—be attentive, listen, and encourage them to share examples.  </a:t>
            </a:r>
          </a:p>
          <a:p>
            <a:r>
              <a:rPr lang="en-US" altLang="en-US" smtClean="0"/>
              <a:t>But if you do have to cut them off, find a way to graciously redirect the conversation.  For example, “Well, let’s move into another area.”</a:t>
            </a:r>
          </a:p>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92ABCD-FA7A-4F93-BE02-F7FB846976D6}" type="slidenum">
              <a:rPr lang="en-US" altLang="en-US" smtClean="0"/>
              <a:pPr eaLnBrk="1" hangingPunct="1"/>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closing the interview,  end on a clear and positive note.   You can do this by…</a:t>
            </a:r>
          </a:p>
          <a:p>
            <a:pPr>
              <a:buFontTx/>
              <a:buChar char="•"/>
            </a:pPr>
            <a:r>
              <a:rPr lang="en-US" altLang="en-US" smtClean="0"/>
              <a:t>  Summarizing the key information you have heard about them, their experience, their background and education </a:t>
            </a:r>
          </a:p>
          <a:p>
            <a:pPr>
              <a:buFontTx/>
              <a:buChar char="•"/>
            </a:pPr>
            <a:r>
              <a:rPr lang="en-US" altLang="en-US" smtClean="0"/>
              <a:t>  Asking if the candidates  have any questions or information they want to share.  </a:t>
            </a:r>
          </a:p>
          <a:p>
            <a:r>
              <a:rPr lang="en-US" altLang="en-US" smtClean="0"/>
              <a:t>Listen carefully to what questions are asked by the candidate. They can tell you a lot about the person.  Does the person immediately ask about alternate work schedule, days off, etc.  If so, it may be an indication they are more interested in time off than the actual work.  Or do they ask about the job duties, the type of assignments they will have, and who they will be working with?  Such questions may indicate more interest in the work they will be doing and who they will be doing it with.</a:t>
            </a:r>
          </a:p>
          <a:p>
            <a:pPr>
              <a:buFontTx/>
              <a:buChar char="•"/>
            </a:pPr>
            <a:r>
              <a:rPr lang="en-US" altLang="en-US" smtClean="0"/>
              <a:t>  Providing clear follow up information.  Let the candidate know what comes next-- when will they hear your decision or if any other paperwork needs to be provided.  </a:t>
            </a:r>
          </a:p>
          <a:p>
            <a:pPr>
              <a:buFontTx/>
              <a:buChar char="•"/>
            </a:pPr>
            <a:r>
              <a:rPr lang="en-US" altLang="en-US" smtClean="0"/>
              <a:t>  Above all else, stay neutral.  Don’t discourage or overly encourage any candidate.  You never know who will walk in next.</a:t>
            </a:r>
          </a:p>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E03874-CBCC-4ABC-BB64-AECFDF2DB9A4}" type="slidenum">
              <a:rPr lang="en-US" altLang="en-US" smtClean="0"/>
              <a:pPr eaLnBrk="1" hangingPunct="1"/>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Immediately after the interview make notes while the candidate’s answers are still fresh in your mind.  They will help you rate candidates more objectively. Some tips are: </a:t>
            </a:r>
          </a:p>
          <a:p>
            <a:pPr marL="174625" indent="-174625">
              <a:buFont typeface="Arial" pitchFamily="34" charset="0"/>
              <a:buChar char="•"/>
              <a:defRPr/>
            </a:pPr>
            <a:r>
              <a:rPr lang="en-US" dirty="0" smtClean="0"/>
              <a:t>Focus on the specifics.  What examples did they provide?</a:t>
            </a:r>
          </a:p>
          <a:p>
            <a:pPr marL="174625" indent="-174625">
              <a:buFont typeface="Arial" pitchFamily="34" charset="0"/>
              <a:buChar char="•"/>
              <a:defRPr/>
            </a:pPr>
            <a:r>
              <a:rPr lang="en-US" dirty="0" smtClean="0"/>
              <a:t>Use quotes when possible.</a:t>
            </a:r>
          </a:p>
          <a:p>
            <a:pPr marL="174625" indent="-174625">
              <a:buFont typeface="Arial" pitchFamily="34" charset="0"/>
              <a:buChar char="•"/>
              <a:defRPr/>
            </a:pPr>
            <a:r>
              <a:rPr lang="en-US" dirty="0" smtClean="0"/>
              <a:t>Make sure all comments are objective and job-related.</a:t>
            </a:r>
          </a:p>
          <a:p>
            <a:pPr>
              <a:defRPr/>
            </a:pPr>
            <a:r>
              <a:rPr lang="en-US" dirty="0" smtClean="0"/>
              <a:t>These notes become part of the file.</a:t>
            </a:r>
          </a:p>
          <a:p>
            <a:pPr>
              <a:defRPr/>
            </a:pPr>
            <a:r>
              <a:rPr lang="en-US" dirty="0" smtClean="0"/>
              <a:t/>
            </a:r>
            <a:br>
              <a:rPr lang="en-US" dirty="0" smtClean="0"/>
            </a:br>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FFE24B-AF92-47A1-A36C-D7396E19D0B5}" type="slidenum">
              <a:rPr lang="en-US" altLang="en-US" smtClean="0"/>
              <a:pPr eaLnBrk="1" hangingPunct="1"/>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Rate the candidate using the scale you have developed.  Make sure you focus on your key selection criteria. Some quiet candidates can be the best hire.  It all depends on the job!  </a:t>
            </a:r>
          </a:p>
          <a:p>
            <a:r>
              <a:rPr lang="en-US" altLang="en-US" smtClean="0"/>
              <a:t>Interviewers should rate separately, then discuss the ratings with the other interviewer(s) and come to consensus on the rating. Often two people can perceive an example or situation differently.  It is the discussion that is critical when making your decision.  </a:t>
            </a:r>
          </a:p>
          <a:p>
            <a:r>
              <a:rPr lang="en-US" altLang="en-US" smtClean="0"/>
              <a:t>Keep in mind that the person with the highest rating may not be the final selection.  You still have other steps in the selection process.  Unless your HR Office says differently, the final score is just an indicator of who you may select, not must select. </a:t>
            </a:r>
          </a:p>
          <a:p>
            <a:r>
              <a:rPr lang="en-US" altLang="en-US" smtClean="0"/>
              <a:t>Then evaluate your own performance:  How did you do?  What did you learn from this experience?  Did you develop effective questions that got you the information you needed?  Did the interviewers rate consistently?  Did you talk too much?  Did you handle awkward silences effectively?  Always remember- the candidate is also assessing you!  They also get an impression of whether this is an organization where they want to work.  So learn from each experience.</a:t>
            </a:r>
          </a:p>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44A4C8-27B6-48C3-88CD-CAD238D1E35F}" type="slidenum">
              <a:rPr lang="en-US" altLang="en-US" smtClean="0"/>
              <a:pPr eaLnBrk="1" hangingPunct="1"/>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But even after you rate the interviewee, your job is not done.  There are two more critical steps in an effective interviewing process. </a:t>
            </a:r>
          </a:p>
          <a:p>
            <a:r>
              <a:rPr lang="en-US" altLang="en-US" smtClean="0"/>
              <a:t>Work with your HR Office to ensure all the information you rely on during the selection process is appropriate.</a:t>
            </a:r>
          </a:p>
          <a:p>
            <a:r>
              <a:rPr lang="en-US" altLang="en-US" smtClean="0"/>
              <a:t>If interviewing State employees, review the Official Personnel Files (OPF) of top candidates. To do this, you will need a release signed by the candidate.   If you go in person to review the file, be sure to take the candidate’s application and see if it matches other applications that may be in the file.   For more information on file reviews and a sample “Authorization to Review A File” form, click on the link on this slide.</a:t>
            </a:r>
          </a:p>
          <a:p>
            <a:r>
              <a:rPr lang="en-US" altLang="en-US" smtClean="0"/>
              <a:t>And for all candidates, don’t forget to conduct behavioral reference checks.  This is a valuable means of gathering information about job candidates to make an informed hiring decision.</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E7353E-2C24-499E-A23B-7782C8C4CFA5}" type="slidenum">
              <a:rPr lang="en-US" altLang="en-US" smtClean="0"/>
              <a:pPr eaLnBrk="1" hangingPunct="1"/>
              <a:t>34</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doing reference checks, you may hear both positive and negative things.  The key to getting useful information is in how you ask questions.</a:t>
            </a:r>
          </a:p>
          <a:p>
            <a:r>
              <a:rPr lang="en-US" altLang="en-US" smtClean="0"/>
              <a:t> Just as in the actual interview, ask behavioral reference check questions.  When you ask for specific information, there is a better chance you give more useful information than “Joe was great.”</a:t>
            </a:r>
          </a:p>
          <a:p>
            <a:r>
              <a:rPr lang="en-US" altLang="en-US" smtClean="0"/>
              <a:t>If you don’t know what to ask, check out the </a:t>
            </a:r>
            <a:r>
              <a:rPr lang="en-US" altLang="en-US" u="sng" smtClean="0"/>
              <a:t>Reference Question Bank</a:t>
            </a:r>
            <a:r>
              <a:rPr lang="en-US" altLang="en-US" smtClean="0"/>
              <a:t> on the Virtual Help Desk.  There are many idea starters. Be sure to ask about examples the candidate provided during the interview to confirm what was said.</a:t>
            </a:r>
          </a:p>
          <a:p>
            <a:endParaRPr lang="en-US" altLang="en-US" smtClean="0"/>
          </a:p>
          <a:p>
            <a:r>
              <a:rPr lang="en-US" altLang="en-US" smtClean="0"/>
              <a:t> You will also find a </a:t>
            </a:r>
            <a:r>
              <a:rPr lang="en-US" altLang="en-US" u="sng" smtClean="0"/>
              <a:t>Reference Check Form</a:t>
            </a:r>
            <a:r>
              <a:rPr lang="en-US" altLang="en-US" smtClean="0"/>
              <a:t> you can use to record the answers you get.</a:t>
            </a:r>
          </a:p>
          <a:p>
            <a:r>
              <a:rPr lang="en-US" altLang="en-US" smtClean="0"/>
              <a:t/>
            </a:r>
            <a:br>
              <a:rPr lang="en-US" altLang="en-US" smtClean="0"/>
            </a:br>
            <a:r>
              <a:rPr lang="en-US" altLang="en-US" smtClean="0"/>
              <a:t> Additional sample questions are on the next slide. </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3AB40A-9D0A-4EAD-9F01-E869BC48F782}" type="slidenum">
              <a:rPr lang="en-US" altLang="en-US" smtClean="0"/>
              <a:pPr eaLnBrk="1" hangingPunct="1"/>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are two examples of behavioral reference check questions.  You will see they may parallel the questions you prepared for the actual interview.</a:t>
            </a:r>
          </a:p>
          <a:p>
            <a:r>
              <a:rPr lang="en-US" altLang="en-US" b="1" smtClean="0"/>
              <a:t>For ability to write, you might ask:</a:t>
            </a:r>
            <a:endParaRPr lang="en-US" altLang="en-US" smtClean="0"/>
          </a:p>
          <a:p>
            <a:r>
              <a:rPr lang="en-US" altLang="en-US" smtClean="0"/>
              <a:t>“This job requires writing and editing papers with minimal supervision. Does Mary perform this type of work in her current position? If so, what is your assessment of her writing and editing skills? What types of documents has she written and edited?”</a:t>
            </a:r>
          </a:p>
          <a:p>
            <a:r>
              <a:rPr lang="en-US" altLang="en-US" smtClean="0"/>
              <a:t> </a:t>
            </a:r>
          </a:p>
          <a:p>
            <a:r>
              <a:rPr lang="en-US" altLang="en-US" b="1" smtClean="0"/>
              <a:t>For skill in change leadership, you might ask:</a:t>
            </a:r>
            <a:endParaRPr lang="en-US" altLang="en-US" smtClean="0"/>
          </a:p>
          <a:p>
            <a:r>
              <a:rPr lang="en-US" altLang="en-US" smtClean="0"/>
              <a:t>“Did Jordan deal with any major change or upheaval while he was with your organization? What was the change and how did he deal with it?”</a:t>
            </a:r>
          </a:p>
          <a:p>
            <a:r>
              <a:rPr lang="en-US" altLang="en-US" smtClean="0"/>
              <a:t> </a:t>
            </a:r>
          </a:p>
          <a:p>
            <a:r>
              <a:rPr lang="en-US" altLang="en-US" smtClean="0"/>
              <a:t>:ike the interview, think about your job.  What is it you really need to know about the person to determine  if the person is the right match for the job?  What questions will you ask to get that information?</a:t>
            </a:r>
          </a:p>
          <a:p>
            <a:r>
              <a:rPr lang="en-US" altLang="en-US" smtClean="0"/>
              <a:t> </a:t>
            </a:r>
          </a:p>
          <a:p>
            <a:r>
              <a:rPr lang="en-US" altLang="en-US" smtClean="0"/>
              <a:t/>
            </a:r>
            <a:br>
              <a:rPr lang="en-US" altLang="en-US" smtClean="0"/>
            </a:b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0C65E0-E21F-41AB-8027-95E8FF124713}" type="slidenum">
              <a:rPr lang="en-US" altLang="en-US" smtClean="0"/>
              <a:pPr eaLnBrk="1" hangingPunct="1"/>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next step is to document your selection…what is needed to support the selection or non-selection of a candidate. Check with your HR Office as to what documentation is required.</a:t>
            </a:r>
          </a:p>
          <a:p>
            <a:r>
              <a:rPr lang="en-US" altLang="en-US" smtClean="0"/>
              <a:t>Avoid getting into the situation where there is “not sufficient information to justify the decision.”  Do a thorough and complete job and document your process.</a:t>
            </a:r>
          </a:p>
          <a:p>
            <a:r>
              <a:rPr lang="en-US" altLang="en-US" smtClean="0"/>
              <a:t>If you plan your interview carefully, you have most of your documentation already.  </a:t>
            </a:r>
          </a:p>
          <a:p>
            <a:r>
              <a:rPr lang="en-US" altLang="en-US" smtClean="0"/>
              <a:t>Once you have made a commitment from the selected candidate, it is time to notify all candidates about the hiring decision.</a:t>
            </a:r>
          </a:p>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7FF5A3-A4A6-49AB-9D14-DFC6A0E7D04A}" type="slidenum">
              <a:rPr lang="en-US" altLang="en-US" smtClean="0"/>
              <a:pPr eaLnBrk="1" hangingPunct="1"/>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And one more step in the selection process—Celebrate and start planning for the new employee’s on-boarding process.  And where to start? With the same knowledge, skills, abilities, and behaviors you hired for. </a:t>
            </a:r>
          </a:p>
          <a:p>
            <a:r>
              <a:rPr lang="en-US" altLang="en-US" smtClean="0"/>
              <a:t>Where are the growth opportunities between what your new candidate brings to the job and desired knowledge, skills and abilities?   Those are the areas you want to target for training or other development activities right away. </a:t>
            </a:r>
          </a:p>
          <a:p>
            <a:r>
              <a:rPr lang="en-US" altLang="en-US" smtClean="0"/>
              <a:t>But if you picked the right person with the right skills for the right job, you have substantially reduced the time it will take to make the new employee a contributing and productive member of your team!</a:t>
            </a:r>
          </a:p>
          <a:p>
            <a:endParaRPr lang="en-US" altLang="en-US" smtClean="0"/>
          </a:p>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1B02E7-15F3-45B8-8281-EDDD7C53114D}" type="slidenum">
              <a:rPr lang="en-US" altLang="en-US" smtClean="0"/>
              <a:pPr eaLnBrk="1" hangingPunct="1"/>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Thank you for taking this training. We hope you enjoyed the presentation and found the information useful. </a:t>
            </a:r>
          </a:p>
          <a:p>
            <a:endParaRPr lang="en-US" altLang="en-US" smtClean="0"/>
          </a:p>
          <a:p>
            <a:r>
              <a:rPr lang="en-US" altLang="en-US" smtClean="0"/>
              <a:t>Feedback and questions can be sent </a:t>
            </a:r>
            <a:r>
              <a:rPr lang="en-US" altLang="en-US" smtClean="0">
                <a:hlinkClick r:id="rId3"/>
              </a:rPr>
              <a:t>HRModFeedback@dpa.ca.gov</a:t>
            </a:r>
            <a:r>
              <a:rPr lang="en-US" altLang="en-US" smtClean="0"/>
              <a:t>.</a:t>
            </a:r>
          </a:p>
          <a:p>
            <a:endParaRPr lang="en-US" altLang="en-US" smtClean="0"/>
          </a:p>
          <a:p>
            <a:r>
              <a:rPr lang="en-US" altLang="en-US" smtClean="0"/>
              <a:t>Fore more information on interviewing and other topics of interest, visit the HR Modernization website.</a:t>
            </a:r>
          </a:p>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29A989-EED9-4B97-B0BE-FF2AE2EA0AC6}" type="slidenum">
              <a:rPr lang="en-US" altLang="en-US" smtClean="0"/>
              <a:pPr eaLnBrk="1" hangingPunct="1"/>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questions asked by interviewers must be objective and relate specifically to the behaviors necessary to be effective in the position being filled.  They require the interviewee to provide in-depth examples of their experience in a job-related area.</a:t>
            </a:r>
          </a:p>
          <a:p>
            <a:endParaRPr lang="en-US" altLang="en-US" smtClean="0"/>
          </a:p>
          <a:p>
            <a:r>
              <a:rPr lang="en-US" altLang="en-US" smtClean="0"/>
              <a:t>Work qualities encompass the traits, motives, values, etc. that motivate employees on their jobs (e.g., dependability, honesty).</a:t>
            </a:r>
          </a:p>
          <a:p>
            <a:r>
              <a:rPr lang="en-US" altLang="en-US" smtClean="0"/>
              <a:t>So instead of asking a candidate how he or she would behave, the interviewer asks how the candidate </a:t>
            </a:r>
            <a:r>
              <a:rPr lang="en-US" altLang="en-US" b="1" smtClean="0"/>
              <a:t>did</a:t>
            </a:r>
            <a:r>
              <a:rPr lang="en-US" altLang="en-US" smtClean="0"/>
              <a:t> behave.  The interviewer wants to know how the candidate handled a specific situation or demonstrated a specific knowledge or skill rather than what they </a:t>
            </a:r>
            <a:r>
              <a:rPr lang="en-US" altLang="en-US" b="1" smtClean="0"/>
              <a:t>might</a:t>
            </a:r>
            <a:r>
              <a:rPr lang="en-US" altLang="en-US" smtClean="0"/>
              <a:t> do in a hypothetical situation.</a:t>
            </a:r>
          </a:p>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F893E1-BD21-4CA2-9DA7-76A47E4A07E9}" type="slidenum">
              <a:rPr lang="en-US" altLang="en-US" smtClean="0"/>
              <a:pPr eaLnBrk="1" hangingPunct="1"/>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are some sample behavioral interview questions.  </a:t>
            </a:r>
          </a:p>
          <a:p>
            <a:r>
              <a:rPr lang="en-US" altLang="en-US" smtClean="0"/>
              <a:t> </a:t>
            </a:r>
          </a:p>
          <a:p>
            <a:r>
              <a:rPr lang="en-US" altLang="en-US" smtClean="0"/>
              <a:t>If oral communication is an important part of the job, the interviewer might ask: “Describe a situation where you had to defend or explain an idea or proposal. Who was the audience, what was the issue and what was the outcome?”  Here the interviewee is being asked to provide a concrete example of a time when he or she clearly and persuasively presented an idea.</a:t>
            </a:r>
          </a:p>
          <a:p>
            <a:r>
              <a:rPr lang="en-US" altLang="en-US" smtClean="0"/>
              <a:t> </a:t>
            </a:r>
          </a:p>
          <a:p>
            <a:r>
              <a:rPr lang="en-US" altLang="en-US" smtClean="0"/>
              <a:t>If motivation and self-direction are important for successful performance in the position, the interviewer could ask:  “Describe a situation where you had to complete work with little or no direction from superiors or colleagues.” Here, the interviewee is being asked to prove his or her personal motivation with an actual story, rather than just saying, “I’m highly motivated.”</a:t>
            </a:r>
          </a:p>
          <a:p>
            <a:r>
              <a:rPr lang="en-US" altLang="en-US" smtClean="0"/>
              <a:t/>
            </a:r>
            <a:br>
              <a:rPr lang="en-US" altLang="en-US" smtClean="0"/>
            </a:b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B6418E-36BB-4B59-B2B6-063C3F2DEEDD}" type="slidenum">
              <a:rPr lang="en-US" altLang="en-US" smtClean="0"/>
              <a:pPr eaLnBrk="1" hangingPunct="1"/>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685800" y="4416425"/>
            <a:ext cx="5486400" cy="4337050"/>
          </a:xfrm>
        </p:spPr>
        <p:txBody>
          <a:bodyPr wrap="square" numCol="1" anchor="t" anchorCtr="0" compatLnSpc="1">
            <a:prstTxWarp prst="textNoShape">
              <a:avLst/>
            </a:prstTxWarp>
            <a:normAutofit fontScale="70000" lnSpcReduction="20000"/>
          </a:bodyPr>
          <a:lstStyle/>
          <a:p>
            <a:pPr>
              <a:defRPr/>
            </a:pPr>
            <a:r>
              <a:rPr lang="en-US" sz="1500" dirty="0" smtClean="0"/>
              <a:t>Behavioral interviewing, when done correctly, creates a win-win for the organization and the person being hired.</a:t>
            </a:r>
          </a:p>
          <a:p>
            <a:pPr>
              <a:defRPr/>
            </a:pPr>
            <a:endParaRPr lang="en-US" sz="1500" dirty="0" smtClean="0"/>
          </a:p>
          <a:p>
            <a:pPr>
              <a:defRPr/>
            </a:pPr>
            <a:r>
              <a:rPr lang="en-US" sz="1500" dirty="0" smtClean="0"/>
              <a:t>For employers, the benefits are:</a:t>
            </a:r>
          </a:p>
          <a:p>
            <a:pPr>
              <a:defRPr/>
            </a:pPr>
            <a:r>
              <a:rPr lang="en-US" sz="1500" dirty="0" smtClean="0"/>
              <a:t>-You hire the best person for the job – the top performer.  This leads to greater productivity faster.</a:t>
            </a:r>
          </a:p>
          <a:p>
            <a:pPr>
              <a:defRPr/>
            </a:pPr>
            <a:r>
              <a:rPr lang="en-US" sz="1500" dirty="0" smtClean="0"/>
              <a:t>-It can lead to a shorter on-boarding process as the person comes with most of the skills needed to perform.  This means less initial training and other staff development activities are needed.  The candidate hits the ground running</a:t>
            </a:r>
          </a:p>
          <a:p>
            <a:pPr>
              <a:defRPr/>
            </a:pPr>
            <a:r>
              <a:rPr lang="en-US" sz="1500" dirty="0" smtClean="0"/>
              <a:t>-And when people feel productive, there is a greater chance they will stay, reducing the high cost of turnover….often estimated at one and a half to three times the annual salary of the position being filled.</a:t>
            </a:r>
          </a:p>
          <a:p>
            <a:pPr>
              <a:defRPr/>
            </a:pPr>
            <a:r>
              <a:rPr lang="en-US" sz="1500" dirty="0" smtClean="0"/>
              <a:t>-And perhaps most important, if the job is clearly linked to organizational priorities, by hiring based on past performance, there is a direct impact on organizational performance.</a:t>
            </a:r>
          </a:p>
          <a:p>
            <a:pPr>
              <a:defRPr/>
            </a:pPr>
            <a:endParaRPr lang="en-US" sz="1500" dirty="0" smtClean="0"/>
          </a:p>
          <a:p>
            <a:pPr>
              <a:defRPr/>
            </a:pPr>
            <a:r>
              <a:rPr lang="en-US" sz="1500" dirty="0" smtClean="0"/>
              <a:t> But it is not a one-way street.  The candidates also benefits.  </a:t>
            </a:r>
          </a:p>
          <a:p>
            <a:pPr>
              <a:defRPr/>
            </a:pPr>
            <a:r>
              <a:rPr lang="en-US" sz="1500" dirty="0" smtClean="0"/>
              <a:t>-With a good job-person match, a person’s skills are used immediately.</a:t>
            </a:r>
          </a:p>
          <a:p>
            <a:pPr>
              <a:defRPr/>
            </a:pPr>
            <a:r>
              <a:rPr lang="en-US" sz="1500" dirty="0" smtClean="0"/>
              <a:t>-This leads to a faster start on the job…which generally results in increased self esteem, self confidence, excitement, and motivation.</a:t>
            </a:r>
          </a:p>
          <a:p>
            <a:pPr>
              <a:defRPr/>
            </a:pPr>
            <a:r>
              <a:rPr lang="en-US" sz="1500" dirty="0" smtClean="0"/>
              <a:t>-New employees will immediately begin to see they are contributing to the success of their organization.</a:t>
            </a:r>
          </a:p>
          <a:p>
            <a:pPr>
              <a:defRPr/>
            </a:pPr>
            <a:r>
              <a:rPr lang="en-US" sz="1500" dirty="0" smtClean="0"/>
              <a:t>-When employees feel valued and their skills are being used, there is a greater chance they will see the position as more than just a job; they will see it as a place where they want to build a career.</a:t>
            </a:r>
          </a:p>
          <a:p>
            <a:pPr>
              <a:defRPr/>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F6B9E7-E6CF-4C36-9A87-B769BC7532EB}" type="slidenum">
              <a:rPr lang="en-US" altLang="en-US" smtClean="0"/>
              <a:pPr eaLnBrk="1" hangingPunct="1"/>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Effective interviews do not happen by accident.  It is the upfront work that makes the behavioral interview successful.  In hiring the right person, think of the adage “If you fail to plan, you plan to fail.”  In the case of interviewing, this could mean a poor job/person match that is extremely costly and frustrating to both the organization and candidate.</a:t>
            </a:r>
          </a:p>
          <a:p>
            <a:pPr>
              <a:defRPr/>
            </a:pPr>
            <a:r>
              <a:rPr lang="en-US" dirty="0" smtClean="0"/>
              <a:t>There are five key steps to look at when preparing for a behavioral interview.  They are:</a:t>
            </a:r>
          </a:p>
          <a:p>
            <a:pPr>
              <a:buFontTx/>
              <a:buChar char="•"/>
              <a:defRPr/>
            </a:pPr>
            <a:r>
              <a:rPr lang="en-US" dirty="0" smtClean="0"/>
              <a:t>  Think strategically  </a:t>
            </a:r>
          </a:p>
          <a:p>
            <a:pPr marL="174625" indent="-174625">
              <a:buFontTx/>
              <a:buChar char="•"/>
              <a:defRPr/>
            </a:pPr>
            <a:r>
              <a:rPr lang="en-US" dirty="0" smtClean="0"/>
              <a:t>Identify the knowledge, skills, abilities, on-the-job behaviors (KSABs), and training needed for successful performance</a:t>
            </a:r>
          </a:p>
          <a:p>
            <a:pPr>
              <a:buFontTx/>
              <a:buChar char="•"/>
              <a:defRPr/>
            </a:pPr>
            <a:r>
              <a:rPr lang="en-US" dirty="0" smtClean="0"/>
              <a:t>  Review and, if needed, update the job description</a:t>
            </a:r>
          </a:p>
          <a:p>
            <a:pPr>
              <a:buFontTx/>
              <a:buChar char="•"/>
              <a:defRPr/>
            </a:pPr>
            <a:r>
              <a:rPr lang="en-US" dirty="0" smtClean="0"/>
              <a:t>  Make a list of behavioral questions </a:t>
            </a:r>
          </a:p>
          <a:p>
            <a:pPr>
              <a:buFontTx/>
              <a:buChar char="•"/>
              <a:defRPr/>
            </a:pPr>
            <a:r>
              <a:rPr lang="en-US" dirty="0" smtClean="0"/>
              <a:t>  Develop a rating scale to evaluate candidates</a:t>
            </a:r>
          </a:p>
          <a:p>
            <a:pPr>
              <a:defRPr/>
            </a:pPr>
            <a:r>
              <a:rPr lang="en-US" dirty="0" smtClean="0"/>
              <a:t>Let’s look at each of these steps.</a:t>
            </a:r>
          </a:p>
          <a:p>
            <a:pPr>
              <a:defRPr/>
            </a:pPr>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849499-04BB-4025-975A-B334780E0FCD}" type="slidenum">
              <a:rPr lang="en-US" altLang="en-US" smtClean="0"/>
              <a:pPr eaLnBrk="1" hangingPunct="1"/>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Before you ever announce a job or set up interviews, think strategically.  What does this mean?</a:t>
            </a:r>
          </a:p>
          <a:p>
            <a:r>
              <a:rPr lang="en-US" altLang="en-US" smtClean="0"/>
              <a:t>First, work closely with your management and HR Office to find out about your department’s workforce plans, mission critical positions, anticipated layoffs, and anything else that may impact filling your vacancy. </a:t>
            </a:r>
          </a:p>
          <a:p>
            <a:r>
              <a:rPr lang="en-US" altLang="en-US" smtClean="0"/>
              <a:t>Also look at the strategic plan.   Ask how your division, unit, etc., contributes to organizational goals and objectives.  Work closely with HR to ensure you are focusing on hiring people who will contribute to these goals and objectives.</a:t>
            </a:r>
          </a:p>
          <a:p>
            <a:r>
              <a:rPr lang="en-US" altLang="en-US" smtClean="0"/>
              <a:t> </a:t>
            </a:r>
          </a:p>
          <a:p>
            <a:r>
              <a:rPr lang="en-US" altLang="en-US" smtClean="0"/>
              <a:t>Now you are ready to determine if the knowledge, skills, abilities, and on-the-job behaviors of your job align with the organizational goals and objectives.  For example, if customer service is a key organizational priority, are you looking for those knowledge, skills, abilities, and on-the-job behaviors in the people you interview?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EC132E-E564-40A1-BF0C-6DB8D1210375}" type="slidenum">
              <a:rPr lang="en-US" altLang="en-US" smtClean="0"/>
              <a:pPr eaLnBrk="1" hangingPunct="1"/>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en-US" strike="sngStrike" dirty="0" smtClean="0"/>
              <a:t>S</a:t>
            </a:r>
            <a:r>
              <a:rPr lang="en-US" dirty="0" smtClean="0"/>
              <a:t>pend upfront time to determine the duties and tasks that truly need to be performed in your job.  You may be hiring an Analyst.  But what does an Analyst do in YOUR division and / or department?  In one department, an analyst may handle grants so the position requires fiscal skills.  In another department, an analyst may be involved in training and presentation and customer service skills are required.  Make sure you focus on what is important in your specific job that will get you a good skills match.  </a:t>
            </a:r>
          </a:p>
          <a:p>
            <a:pPr>
              <a:defRPr/>
            </a:pPr>
            <a:r>
              <a:rPr lang="en-US" dirty="0" smtClean="0"/>
              <a:t>Also consider what will be needed 2-3 years in the future.  </a:t>
            </a:r>
            <a:endParaRPr lang="en-US" strike="sngStrike" dirty="0" smtClean="0"/>
          </a:p>
          <a:p>
            <a:pPr>
              <a:defRPr/>
            </a:pPr>
            <a:r>
              <a:rPr lang="en-US" dirty="0" smtClean="0"/>
              <a:t>When doing this, many managers focus primarily on the technical skills. However, in most jobs personal and interpersonal behaviors, such as paying attention to detail, being self-motivated, or getting along with others, can be the critical job skills</a:t>
            </a:r>
            <a:endParaRPr lang="en-US" strike="sngStrike" dirty="0" smtClean="0"/>
          </a:p>
          <a:p>
            <a:pPr>
              <a:defRPr/>
            </a:pPr>
            <a:r>
              <a:rPr lang="en-US" dirty="0" smtClean="0"/>
              <a:t>These interpersonal skills often go hand in hand with your organizational environment. For example, at the Franchise Tax Board or Board of Equalization,  interpreting financial data  and attention to detail  are critical as both departments deal with taxes.  But at the California Emergency Management Agency (</a:t>
            </a:r>
            <a:r>
              <a:rPr lang="en-US" dirty="0" err="1" smtClean="0"/>
              <a:t>CalEMA</a:t>
            </a:r>
            <a:r>
              <a:rPr lang="en-US" dirty="0" smtClean="0"/>
              <a:t>), speed and flexibility are the keys to success.  Employees at </a:t>
            </a:r>
            <a:r>
              <a:rPr lang="en-US" dirty="0" err="1" smtClean="0"/>
              <a:t>CalEMA</a:t>
            </a:r>
            <a:r>
              <a:rPr lang="en-US" dirty="0" smtClean="0"/>
              <a:t> need to respond fast and in a flexible manner when there is a fire or other emergency.  So look for candidates who match your organizational environment.</a:t>
            </a:r>
          </a:p>
          <a:p>
            <a:pPr>
              <a:defRPr/>
            </a:pPr>
            <a:r>
              <a:rPr lang="en-US" dirty="0" smtClean="0"/>
              <a:t>The goal -- a good job/person match.</a:t>
            </a:r>
          </a:p>
          <a:p>
            <a:pPr>
              <a:defRPr/>
            </a:pPr>
            <a:r>
              <a:rPr lang="en-US" sz="1000" dirty="0" smtClean="0"/>
              <a:t/>
            </a:r>
            <a:br>
              <a:rPr lang="en-US" sz="1000" dirty="0" smtClean="0"/>
            </a:br>
            <a:endParaRPr lang="en-US" sz="1000"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3BCC53-DFAB-493E-8A0F-C3ECE9702AB7}" type="slidenum">
              <a:rPr lang="en-US" altLang="en-US" smtClean="0"/>
              <a:pPr eaLnBrk="1" hangingPunct="1"/>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B79C9608-3B27-413E-B789-0295FC1E9414}" type="datetimeFigureOut">
              <a:rPr lang="en-US"/>
              <a:pPr>
                <a:defRPr/>
              </a:pPr>
              <a:t>3/11/2014</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2907BB9B-0135-4E35-8805-782C89A2B7A0}" type="slidenum">
              <a:rPr lang="en-US"/>
              <a:pPr>
                <a:defRPr/>
              </a:pPr>
              <a:t>‹#›</a:t>
            </a:fld>
            <a:endParaRPr lang="en-US"/>
          </a:p>
        </p:txBody>
      </p:sp>
    </p:spTree>
    <p:extLst>
      <p:ext uri="{BB962C8B-B14F-4D97-AF65-F5344CB8AC3E}">
        <p14:creationId xmlns:p14="http://schemas.microsoft.com/office/powerpoint/2010/main" val="191331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059DC37-9E9A-41EB-887C-572A290170B6}" type="datetimeFigureOut">
              <a:rPr lang="en-US"/>
              <a:pPr>
                <a:defRPr/>
              </a:pPr>
              <a:t>3/11/2014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86877EE-40D9-4BBA-A1E0-685E5EC8C7EF}" type="slidenum">
              <a:rPr lang="en-US"/>
              <a:pPr>
                <a:defRPr/>
              </a:pPr>
              <a:t>‹#›</a:t>
            </a:fld>
            <a:endParaRPr lang="en-US"/>
          </a:p>
        </p:txBody>
      </p:sp>
    </p:spTree>
    <p:extLst>
      <p:ext uri="{BB962C8B-B14F-4D97-AF65-F5344CB8AC3E}">
        <p14:creationId xmlns:p14="http://schemas.microsoft.com/office/powerpoint/2010/main" val="194514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B1E875D-7D2C-413F-85B8-688EB1152F74}" type="datetimeFigureOut">
              <a:rPr lang="en-US"/>
              <a:pPr>
                <a:defRPr/>
              </a:pPr>
              <a:t>3/11/2014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DE31E5F-888A-4C15-98D3-12D9AD91456A}" type="slidenum">
              <a:rPr lang="en-US"/>
              <a:pPr>
                <a:defRPr/>
              </a:pPr>
              <a:t>‹#›</a:t>
            </a:fld>
            <a:endParaRPr lang="en-US"/>
          </a:p>
        </p:txBody>
      </p:sp>
    </p:spTree>
    <p:extLst>
      <p:ext uri="{BB962C8B-B14F-4D97-AF65-F5344CB8AC3E}">
        <p14:creationId xmlns:p14="http://schemas.microsoft.com/office/powerpoint/2010/main" val="77650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74C05EBE-1FFB-4609-B17C-3107BA0C731E}" type="datetimeFigureOut">
              <a:rPr lang="en-US"/>
              <a:pPr>
                <a:defRPr/>
              </a:pPr>
              <a:t>3/11/2014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1E1ADD-E0EA-4E37-8D4B-B042987F26B0}" type="slidenum">
              <a:rPr lang="en-US"/>
              <a:pPr>
                <a:defRPr/>
              </a:pPr>
              <a:t>‹#›</a:t>
            </a:fld>
            <a:endParaRPr lang="en-US"/>
          </a:p>
        </p:txBody>
      </p:sp>
    </p:spTree>
    <p:extLst>
      <p:ext uri="{BB962C8B-B14F-4D97-AF65-F5344CB8AC3E}">
        <p14:creationId xmlns:p14="http://schemas.microsoft.com/office/powerpoint/2010/main" val="319119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A18C6F6-9493-4975-AA75-91D20AD11A60}" type="datetimeFigureOut">
              <a:rPr lang="en-US"/>
              <a:pPr>
                <a:defRPr/>
              </a:pPr>
              <a:t>3/11/2014</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F95981EC-AA8A-4AC7-975E-48C5B5E60B3C}" type="slidenum">
              <a:rPr lang="en-US"/>
              <a:pPr>
                <a:defRPr/>
              </a:pPr>
              <a:t>‹#›</a:t>
            </a:fld>
            <a:endParaRPr lang="en-US"/>
          </a:p>
        </p:txBody>
      </p:sp>
    </p:spTree>
    <p:extLst>
      <p:ext uri="{BB962C8B-B14F-4D97-AF65-F5344CB8AC3E}">
        <p14:creationId xmlns:p14="http://schemas.microsoft.com/office/powerpoint/2010/main" val="116416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94D61D06-6690-4D46-93BD-4E1050C7ED8F}" type="datetimeFigureOut">
              <a:rPr lang="en-US"/>
              <a:pPr>
                <a:defRPr/>
              </a:pPr>
              <a:t>3/11/2014</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8F39462-9898-4AED-9B09-927D1D919086}" type="slidenum">
              <a:rPr lang="en-US"/>
              <a:pPr>
                <a:defRPr/>
              </a:pPr>
              <a:t>‹#›</a:t>
            </a:fld>
            <a:endParaRPr lang="en-US"/>
          </a:p>
        </p:txBody>
      </p:sp>
    </p:spTree>
    <p:extLst>
      <p:ext uri="{BB962C8B-B14F-4D97-AF65-F5344CB8AC3E}">
        <p14:creationId xmlns:p14="http://schemas.microsoft.com/office/powerpoint/2010/main" val="241156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D9E7BA50-7F12-4A4A-A47B-B2B84ED88D6F}" type="datetimeFigureOut">
              <a:rPr lang="en-US"/>
              <a:pPr>
                <a:defRPr/>
              </a:pPr>
              <a:t>3/11/2014</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BD45DD52-8976-4399-A047-E66F38CFF791}" type="slidenum">
              <a:rPr lang="en-US"/>
              <a:pPr>
                <a:defRPr/>
              </a:pPr>
              <a:t>‹#›</a:t>
            </a:fld>
            <a:endParaRPr lang="en-US"/>
          </a:p>
        </p:txBody>
      </p:sp>
    </p:spTree>
    <p:extLst>
      <p:ext uri="{BB962C8B-B14F-4D97-AF65-F5344CB8AC3E}">
        <p14:creationId xmlns:p14="http://schemas.microsoft.com/office/powerpoint/2010/main" val="420268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8EC2101-41ED-482F-B49E-7CACDA2978D0}" type="datetimeFigureOut">
              <a:rPr lang="en-US"/>
              <a:pPr>
                <a:defRPr/>
              </a:pPr>
              <a:t>3/11/2014</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BD7E6CC-C2D7-47AB-AC40-5BDD81F5FC4C}" type="slidenum">
              <a:rPr lang="en-US"/>
              <a:pPr>
                <a:defRPr/>
              </a:pPr>
              <a:t>‹#›</a:t>
            </a:fld>
            <a:endParaRPr lang="en-US"/>
          </a:p>
        </p:txBody>
      </p:sp>
    </p:spTree>
    <p:extLst>
      <p:ext uri="{BB962C8B-B14F-4D97-AF65-F5344CB8AC3E}">
        <p14:creationId xmlns:p14="http://schemas.microsoft.com/office/powerpoint/2010/main" val="129355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6D4EB92-395B-446E-9057-C6CE4CD7ABE6}" type="datetimeFigureOut">
              <a:rPr lang="en-US"/>
              <a:pPr>
                <a:defRPr/>
              </a:pPr>
              <a:t>3/11/2014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CFD3D48-7F0B-4EB9-AFB0-F51F857D7C3D}" type="slidenum">
              <a:rPr lang="en-US"/>
              <a:pPr>
                <a:defRPr/>
              </a:pPr>
              <a:t>‹#›</a:t>
            </a:fld>
            <a:endParaRPr lang="en-US"/>
          </a:p>
        </p:txBody>
      </p:sp>
    </p:spTree>
    <p:extLst>
      <p:ext uri="{BB962C8B-B14F-4D97-AF65-F5344CB8AC3E}">
        <p14:creationId xmlns:p14="http://schemas.microsoft.com/office/powerpoint/2010/main" val="344235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8344A14-8606-4E15-92F7-C7F65B4EF89F}" type="datetimeFigureOut">
              <a:rPr lang="en-US"/>
              <a:pPr>
                <a:defRPr/>
              </a:pPr>
              <a:t>3/11/2014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6BF772E-3F28-452A-995B-53F9F4C491E0}" type="slidenum">
              <a:rPr lang="en-US"/>
              <a:pPr>
                <a:defRPr/>
              </a:pPr>
              <a:t>‹#›</a:t>
            </a:fld>
            <a:endParaRPr lang="en-US"/>
          </a:p>
        </p:txBody>
      </p:sp>
    </p:spTree>
    <p:extLst>
      <p:ext uri="{BB962C8B-B14F-4D97-AF65-F5344CB8AC3E}">
        <p14:creationId xmlns:p14="http://schemas.microsoft.com/office/powerpoint/2010/main" val="30246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D83F13F8-FFDF-4599-A4CB-0E0C2444195B}" type="datetimeFigureOut">
              <a:rPr lang="en-US"/>
              <a:pPr>
                <a:defRPr/>
              </a:pPr>
              <a:t>3/11/2014</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A33408B3-2F5A-4A96-856C-DBE420D14179}" type="slidenum">
              <a:rPr lang="en-US"/>
              <a:pPr>
                <a:defRPr/>
              </a:pPr>
              <a:t>‹#›</a:t>
            </a:fld>
            <a:endParaRPr lang="en-US"/>
          </a:p>
        </p:txBody>
      </p:sp>
    </p:spTree>
    <p:extLst>
      <p:ext uri="{BB962C8B-B14F-4D97-AF65-F5344CB8AC3E}">
        <p14:creationId xmlns:p14="http://schemas.microsoft.com/office/powerpoint/2010/main" val="57668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4105"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81DA0DB9-9A4A-46E1-A46A-8E98FCDD4EE1}" type="datetimeFigureOut">
              <a:rPr lang="en-US"/>
              <a:pPr>
                <a:defRPr/>
              </a:pPr>
              <a:t>3/11/2014</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90C09D2-0720-4A1C-B9E2-259787AE59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5" r:id="rId1"/>
    <p:sldLayoutId id="2147484219" r:id="rId2"/>
    <p:sldLayoutId id="2147484226" r:id="rId3"/>
    <p:sldLayoutId id="2147484220" r:id="rId4"/>
    <p:sldLayoutId id="2147484227" r:id="rId5"/>
    <p:sldLayoutId id="2147484221" r:id="rId6"/>
    <p:sldLayoutId id="2147484222" r:id="rId7"/>
    <p:sldLayoutId id="2147484228" r:id="rId8"/>
    <p:sldLayoutId id="2147484229" r:id="rId9"/>
    <p:sldLayoutId id="2147484223" r:id="rId10"/>
    <p:sldLayoutId id="214748422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pa.ca.gov/training/virtual-help-desk-for-supervisors-and-managers/main.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hyperlink" Target="http://www.dpa.ca.gov/hr-mod/leadership-competency-model/competency-based-hr-tools/main.htm" TargetMode="External"/><Relationship Id="rId4" Type="http://schemas.openxmlformats.org/officeDocument/2006/relationships/hyperlink" Target="behavioral-interviewing-resource-list.do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PowerPoint_Slide1.sldx"/></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PowerPoint_Slide2.sldx"/></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HRModFeedback@dpa.ca.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normAutofit fontScale="90000"/>
          </a:bodyPr>
          <a:lstStyle/>
          <a:p>
            <a:pPr eaLnBrk="1" fontAlgn="auto" hangingPunct="1">
              <a:spcAft>
                <a:spcPts val="0"/>
              </a:spcAft>
              <a:defRPr/>
            </a:pPr>
            <a:r>
              <a:rPr lang="en-US" dirty="0" smtClean="0"/>
              <a:t>Behavioral Interviewing:  </a:t>
            </a:r>
            <a:br>
              <a:rPr lang="en-US" dirty="0" smtClean="0"/>
            </a:br>
            <a:r>
              <a:rPr lang="en-US" sz="3200" dirty="0" smtClean="0">
                <a:latin typeface="Arial" pitchFamily="34" charset="0"/>
                <a:cs typeface="Arial" pitchFamily="34" charset="0"/>
              </a:rPr>
              <a:t>Selecting the right person for the right job!</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p>
        </p:txBody>
      </p:sp>
      <p:sp>
        <p:nvSpPr>
          <p:cNvPr id="10243" name="Subtitle 2"/>
          <p:cNvSpPr>
            <a:spLocks noGrp="1"/>
          </p:cNvSpPr>
          <p:nvPr>
            <p:ph type="subTitle" idx="1"/>
          </p:nvPr>
        </p:nvSpPr>
        <p:spPr>
          <a:xfrm>
            <a:off x="685800" y="3611563"/>
            <a:ext cx="7772400" cy="1200150"/>
          </a:xfrm>
        </p:spPr>
        <p:txBody>
          <a:bodyPr/>
          <a:lstStyle/>
          <a:p>
            <a:pPr marL="63500" marR="0" eaLnBrk="1" hangingPunct="1">
              <a:lnSpc>
                <a:spcPct val="80000"/>
              </a:lnSpc>
            </a:pPr>
            <a:endParaRPr lang="en-US" altLang="en-US" sz="2500" smtClean="0">
              <a:latin typeface="Arial" charset="0"/>
              <a:cs typeface="Arial" charset="0"/>
            </a:endParaRPr>
          </a:p>
          <a:p>
            <a:pPr marL="63500" marR="0" eaLnBrk="1" hangingPunct="1">
              <a:lnSpc>
                <a:spcPct val="80000"/>
              </a:lnSpc>
            </a:pPr>
            <a:r>
              <a:rPr lang="en-US" altLang="en-US" sz="2500" smtClean="0">
                <a:latin typeface="Arial" charset="0"/>
                <a:cs typeface="Arial" charset="0"/>
              </a:rPr>
              <a:t>HR Modernization Project</a:t>
            </a:r>
          </a:p>
          <a:p>
            <a:pPr marL="63500" marR="0" eaLnBrk="1" hangingPunct="1">
              <a:lnSpc>
                <a:spcPct val="80000"/>
              </a:lnSpc>
            </a:pPr>
            <a:r>
              <a:rPr lang="en-US" altLang="en-US" sz="2500" smtClean="0">
                <a:latin typeface="Arial" charset="0"/>
                <a:cs typeface="Arial" charset="0"/>
              </a:rPr>
              <a:t>July 2010</a:t>
            </a:r>
          </a:p>
          <a:p>
            <a:pPr marL="63500" marR="0" eaLnBrk="1" hangingPunct="1">
              <a:lnSpc>
                <a:spcPct val="80000"/>
              </a:lnSpc>
            </a:pPr>
            <a:endParaRPr lang="en-US" altLang="en-US" sz="2500" smtClean="0">
              <a:latin typeface="Arial" charset="0"/>
              <a:cs typeface="Arial" charset="0"/>
            </a:endParaRPr>
          </a:p>
          <a:p>
            <a:pPr marL="63500" marR="0" eaLnBrk="1" hangingPunct="1">
              <a:lnSpc>
                <a:spcPct val="80000"/>
              </a:lnSpc>
            </a:pPr>
            <a:endParaRPr lang="en-US" altLang="en-US" sz="250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Make sure it reflects the KSABs needed for successful job performance</a:t>
            </a:r>
          </a:p>
          <a:p>
            <a:pPr eaLnBrk="1" hangingPunct="1"/>
            <a:r>
              <a:rPr lang="en-US" altLang="en-US" smtClean="0">
                <a:latin typeface="Arial" charset="0"/>
                <a:cs typeface="Arial" charset="0"/>
              </a:rPr>
              <a:t>Clear, up-to-date job descriptions helps candidates decide if they want to apply for the job and tells them exactly what you expect of the person you will select.</a:t>
            </a:r>
          </a:p>
        </p:txBody>
      </p:sp>
      <p:sp>
        <p:nvSpPr>
          <p:cNvPr id="2" name="Title 1"/>
          <p:cNvSpPr>
            <a:spLocks noGrp="1"/>
          </p:cNvSpPr>
          <p:nvPr>
            <p:ph type="title"/>
          </p:nvPr>
        </p:nvSpPr>
        <p:spPr/>
        <p:txBody>
          <a:bodyPr/>
          <a:lstStyle/>
          <a:p>
            <a:pPr marL="571500" indent="-571500" eaLnBrk="1" fontAlgn="auto" hangingPunct="1">
              <a:spcAft>
                <a:spcPts val="0"/>
              </a:spcAft>
              <a:defRPr/>
            </a:pPr>
            <a:r>
              <a:rPr lang="en-US" sz="3200"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3.  Review and, if needed, update the current job description</a:t>
            </a:r>
            <a:endParaRPr lang="en-US" sz="3200"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905000"/>
            <a:ext cx="8229600" cy="4102100"/>
          </a:xfrm>
        </p:spPr>
        <p:txBody>
          <a:bodyPr/>
          <a:lstStyle/>
          <a:p>
            <a:pPr marL="692150" indent="-293688" eaLnBrk="1" hangingPunct="1"/>
            <a:r>
              <a:rPr lang="en-US" altLang="en-US" sz="2800" smtClean="0">
                <a:latin typeface="Arial" charset="0"/>
                <a:cs typeface="Arial" charset="0"/>
              </a:rPr>
              <a:t>Zero in on the KSABs that are needed to perform successfully in the job</a:t>
            </a:r>
          </a:p>
          <a:p>
            <a:pPr marL="692150" indent="-293688" eaLnBrk="1" hangingPunct="1">
              <a:buFont typeface="Verdana" charset="0"/>
              <a:buNone/>
            </a:pPr>
            <a:endParaRPr lang="en-US" altLang="en-US" sz="2800" smtClean="0">
              <a:latin typeface="Arial" charset="0"/>
              <a:cs typeface="Arial" charset="0"/>
            </a:endParaRPr>
          </a:p>
          <a:p>
            <a:pPr marL="692150" indent="-293688" eaLnBrk="1" hangingPunct="1"/>
            <a:r>
              <a:rPr lang="en-US" altLang="en-US" sz="2800" smtClean="0">
                <a:latin typeface="Arial" charset="0"/>
                <a:cs typeface="Arial" charset="0"/>
              </a:rPr>
              <a:t>Focus on what the person has done in the past, NOT what they think they might do in the future.</a:t>
            </a:r>
          </a:p>
          <a:p>
            <a:pPr marL="692150" indent="-293688" eaLnBrk="1" hangingPunct="1">
              <a:buFont typeface="Wingdings 3" charset="2"/>
              <a:buNone/>
            </a:pPr>
            <a:endParaRPr lang="en-US" altLang="en-US" sz="2800" smtClean="0">
              <a:latin typeface="Arial" charset="0"/>
              <a:cs typeface="Arial" charset="0"/>
            </a:endParaRPr>
          </a:p>
          <a:p>
            <a:pPr marL="692150" indent="-293688" eaLnBrk="1" hangingPunct="1"/>
            <a:r>
              <a:rPr lang="en-US" altLang="en-US" sz="2800" smtClean="0">
                <a:latin typeface="Arial" charset="0"/>
                <a:cs typeface="Arial" charset="0"/>
              </a:rPr>
              <a:t>Always remember  what is important to the job and the organization</a:t>
            </a:r>
            <a:r>
              <a:rPr lang="en-US" altLang="en-US" sz="3200" smtClean="0">
                <a:latin typeface="Arial" charset="0"/>
                <a:cs typeface="Arial" charset="0"/>
              </a:rPr>
              <a:t>. </a:t>
            </a:r>
          </a:p>
          <a:p>
            <a:pPr lvl="1" eaLnBrk="1" hangingPunct="1">
              <a:buFont typeface="Verdana" charset="0"/>
              <a:buNone/>
            </a:pPr>
            <a:endParaRPr lang="en-US" altLang="en-US" smtClean="0"/>
          </a:p>
        </p:txBody>
      </p:sp>
      <p:sp>
        <p:nvSpPr>
          <p:cNvPr id="15362" name="Title 1"/>
          <p:cNvSpPr>
            <a:spLocks noGrp="1"/>
          </p:cNvSpPr>
          <p:nvPr>
            <p:ph type="title"/>
          </p:nvPr>
        </p:nvSpPr>
        <p:spPr/>
        <p:txBody>
          <a:bodyPr>
            <a:noAutofit/>
          </a:bodyPr>
          <a:lstStyle/>
          <a:p>
            <a:pPr eaLnBrk="1" fontAlgn="auto" hangingPunct="1">
              <a:spcAft>
                <a:spcPts val="0"/>
              </a:spcAft>
              <a:defRPr/>
            </a:pPr>
            <a:r>
              <a:rPr lang="en-US" sz="3200" dirty="0" smtClean="0">
                <a:solidFill>
                  <a:schemeClr val="accent1"/>
                </a:solidFill>
                <a:cs typeface="Arial" pitchFamily="34" charset="0"/>
              </a:rPr>
              <a:t>4. Develop a list of behavioral questions that focus on the essential elements of your job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Autofit/>
          </a:bodyPr>
          <a:lstStyle/>
          <a:p>
            <a:pPr>
              <a:defRPr/>
            </a:pPr>
            <a:r>
              <a:rPr lang="en-US" sz="3600" dirty="0" smtClean="0">
                <a:solidFill>
                  <a:schemeClr val="accent1"/>
                </a:solidFill>
              </a:rPr>
              <a:t>Examples</a:t>
            </a:r>
            <a:endParaRPr lang="en-US" sz="3600" dirty="0">
              <a:solidFill>
                <a:schemeClr val="accent1"/>
              </a:solidFill>
            </a:endParaRPr>
          </a:p>
        </p:txBody>
      </p:sp>
      <p:sp>
        <p:nvSpPr>
          <p:cNvPr id="21506" name="Content Placeholder 1"/>
          <p:cNvSpPr>
            <a:spLocks noGrp="1"/>
          </p:cNvSpPr>
          <p:nvPr>
            <p:ph idx="1"/>
          </p:nvPr>
        </p:nvSpPr>
        <p:spPr>
          <a:xfrm>
            <a:off x="457200" y="990600"/>
            <a:ext cx="8229600" cy="5105400"/>
          </a:xfrm>
        </p:spPr>
        <p:txBody>
          <a:bodyPr/>
          <a:lstStyle/>
          <a:p>
            <a:pPr marL="365125" lvl="1" indent="-255588" eaLnBrk="1" hangingPunct="1">
              <a:spcBef>
                <a:spcPts val="400"/>
              </a:spcBef>
              <a:buSzPct val="68000"/>
              <a:buFont typeface="Wingdings 3" charset="2"/>
              <a:buChar char=""/>
            </a:pPr>
            <a:r>
              <a:rPr lang="en-US" altLang="en-US" sz="2800" smtClean="0">
                <a:latin typeface="Arial" charset="0"/>
                <a:cs typeface="Arial" charset="0"/>
              </a:rPr>
              <a:t>If you are looking for accountability: </a:t>
            </a:r>
          </a:p>
          <a:p>
            <a:pPr marL="603250" lvl="2" indent="-255588" eaLnBrk="1" hangingPunct="1">
              <a:spcBef>
                <a:spcPts val="400"/>
              </a:spcBef>
              <a:buClr>
                <a:schemeClr val="accent1"/>
              </a:buClr>
              <a:buSzPct val="68000"/>
              <a:buFont typeface="Wingdings 3" charset="2"/>
              <a:buChar char=""/>
            </a:pPr>
            <a:r>
              <a:rPr lang="en-US" altLang="en-US" sz="2800" smtClean="0">
                <a:latin typeface="Arial" charset="0"/>
                <a:cs typeface="Arial" charset="0"/>
              </a:rPr>
              <a:t> “Tell me about a time that you had too much work to complete by the deadline.”</a:t>
            </a:r>
          </a:p>
          <a:p>
            <a:pPr marL="603250" lvl="2" indent="-255588" eaLnBrk="1" hangingPunct="1">
              <a:spcBef>
                <a:spcPts val="400"/>
              </a:spcBef>
              <a:buClr>
                <a:schemeClr val="accent1"/>
              </a:buClr>
              <a:buSzPct val="68000"/>
              <a:buFont typeface="Wingdings 3" charset="2"/>
              <a:buChar char=""/>
            </a:pPr>
            <a:r>
              <a:rPr lang="en-US" altLang="en-US" sz="2800" smtClean="0">
                <a:latin typeface="Arial" charset="0"/>
                <a:cs typeface="Arial" charset="0"/>
              </a:rPr>
              <a:t>“Give me an example of a time when you were unable to meet your goals.  What did you do?”</a:t>
            </a:r>
          </a:p>
          <a:p>
            <a:pPr marL="365125" lvl="1" indent="-255588" eaLnBrk="1" hangingPunct="1">
              <a:spcBef>
                <a:spcPts val="400"/>
              </a:spcBef>
              <a:buSzPct val="68000"/>
              <a:buFont typeface="Verdana" charset="0"/>
              <a:buNone/>
            </a:pPr>
            <a:endParaRPr lang="en-US" altLang="en-US" sz="2800" smtClean="0">
              <a:latin typeface="Arial" charset="0"/>
              <a:cs typeface="Arial" charset="0"/>
            </a:endParaRPr>
          </a:p>
          <a:p>
            <a:pPr eaLnBrk="1" hangingPunct="1"/>
            <a:r>
              <a:rPr lang="en-US" altLang="en-US" sz="2800" smtClean="0">
                <a:latin typeface="Arial" charset="0"/>
                <a:cs typeface="Arial" charset="0"/>
              </a:rPr>
              <a:t>If you are looking for the ability to resolve conflict:</a:t>
            </a:r>
          </a:p>
          <a:p>
            <a:pPr marL="647700" lvl="3" indent="-255588" eaLnBrk="1" hangingPunct="1">
              <a:spcBef>
                <a:spcPts val="400"/>
              </a:spcBef>
              <a:buClr>
                <a:schemeClr val="accent1"/>
              </a:buClr>
              <a:buSzPct val="68000"/>
              <a:buFont typeface="Wingdings 3" charset="2"/>
              <a:buChar char=""/>
            </a:pPr>
            <a:r>
              <a:rPr lang="en-US" altLang="en-US" sz="2600" smtClean="0">
                <a:latin typeface="Arial" charset="0"/>
                <a:cs typeface="Arial" charset="0"/>
              </a:rPr>
              <a:t> </a:t>
            </a:r>
            <a:r>
              <a:rPr lang="en-US" altLang="en-US" sz="2800" smtClean="0">
                <a:latin typeface="Arial" charset="0"/>
                <a:cs typeface="Arial" charset="0"/>
              </a:rPr>
              <a:t>“Describe how you successfully handled a situation with a particularly difficult customer or coworker.”</a:t>
            </a:r>
          </a:p>
          <a:p>
            <a:endParaRPr lang="en-US" altLang="en-US" smtClean="0"/>
          </a:p>
        </p:txBody>
      </p:sp>
      <p:pic>
        <p:nvPicPr>
          <p:cNvPr id="21508" name="Picture 5" descr="Picture of two people working together to get up a set of stairs" title="Picture of two people working together to get up a set of stai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905500"/>
            <a:ext cx="1625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dirty="0" smtClean="0">
                <a:solidFill>
                  <a:schemeClr val="accent1"/>
                </a:solidFill>
              </a:rPr>
              <a:t>Other examples</a:t>
            </a:r>
            <a:endParaRPr lang="en-US" sz="3600" dirty="0">
              <a:solidFill>
                <a:schemeClr val="accent1"/>
              </a:solidFill>
            </a:endParaRPr>
          </a:p>
        </p:txBody>
      </p:sp>
      <p:sp>
        <p:nvSpPr>
          <p:cNvPr id="25602" name="Content Placeholder 1"/>
          <p:cNvSpPr>
            <a:spLocks noGrp="1"/>
          </p:cNvSpPr>
          <p:nvPr>
            <p:ph idx="1"/>
          </p:nvPr>
        </p:nvSpPr>
        <p:spPr/>
        <p:txBody>
          <a:bodyPr/>
          <a:lstStyle/>
          <a:p>
            <a:pPr eaLnBrk="1" hangingPunct="1">
              <a:buFont typeface="Wingdings 3" pitchFamily="18" charset="2"/>
              <a:buChar char=""/>
              <a:defRPr/>
            </a:pPr>
            <a:r>
              <a:rPr lang="en-US" sz="2800" dirty="0" smtClean="0">
                <a:latin typeface="Arial" charset="0"/>
                <a:cs typeface="Arial" charset="0"/>
              </a:rPr>
              <a:t>If you are looking for the ability to analyze:</a:t>
            </a:r>
          </a:p>
          <a:p>
            <a:pPr marL="579438" indent="-4763" eaLnBrk="1" hangingPunct="1">
              <a:buFont typeface="Wingdings 3" pitchFamily="18" charset="2"/>
              <a:buChar char=""/>
              <a:defRPr/>
            </a:pPr>
            <a:r>
              <a:rPr lang="en-US" sz="3200" dirty="0" smtClean="0">
                <a:latin typeface="Arial" charset="0"/>
                <a:cs typeface="Arial" charset="0"/>
              </a:rPr>
              <a:t>“</a:t>
            </a:r>
            <a:r>
              <a:rPr lang="en-US" sz="2800" dirty="0" smtClean="0">
                <a:latin typeface="Arial" charset="0"/>
                <a:cs typeface="Arial" charset="0"/>
              </a:rPr>
              <a:t>Tell me about a recent work problem you encountered.  How did you analyze the situation and come to a decision?”</a:t>
            </a:r>
          </a:p>
          <a:p>
            <a:pPr marL="579438" indent="-4763" eaLnBrk="1" hangingPunct="1">
              <a:buFont typeface="Verdana" pitchFamily="34" charset="0"/>
              <a:buNone/>
              <a:defRPr/>
            </a:pPr>
            <a:endParaRPr lang="en-US" sz="2800" dirty="0" smtClean="0">
              <a:latin typeface="Arial" charset="0"/>
              <a:cs typeface="Arial" charset="0"/>
            </a:endParaRPr>
          </a:p>
          <a:p>
            <a:pPr marL="579438" indent="-4763" eaLnBrk="1" hangingPunct="1">
              <a:buFont typeface="Wingdings 3" pitchFamily="18" charset="2"/>
              <a:buChar char=""/>
              <a:defRPr/>
            </a:pPr>
            <a:r>
              <a:rPr lang="en-US" sz="2800" dirty="0" smtClean="0">
                <a:latin typeface="Arial" charset="0"/>
                <a:cs typeface="Arial" charset="0"/>
              </a:rPr>
              <a:t>“Can you provide an example of when you had to make an important decision about your work when little data was available.”</a:t>
            </a:r>
          </a:p>
          <a:p>
            <a:pPr>
              <a:buFont typeface="Wingdings 3" pitchFamily="18" charset="2"/>
              <a:buChar char=""/>
              <a:defRPr/>
            </a:pPr>
            <a:endParaRPr lang="en-US" dirty="0" smtClean="0"/>
          </a:p>
        </p:txBody>
      </p:sp>
      <p:pic>
        <p:nvPicPr>
          <p:cNvPr id="22532" name="Picture 4" descr="Picture of a person looking at signs and figuring out which direction to go" title="Picture of a person looking at signs and figuring out which direction to 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5181600"/>
            <a:ext cx="1839913"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2057400"/>
            <a:ext cx="8229600" cy="3949700"/>
          </a:xfrm>
        </p:spPr>
        <p:txBody>
          <a:bodyPr/>
          <a:lstStyle/>
          <a:p>
            <a:pPr marL="852488" indent="287338" eaLnBrk="1" hangingPunct="1"/>
            <a:r>
              <a:rPr lang="en-US" altLang="en-US" sz="2800" smtClean="0">
                <a:latin typeface="Arial" charset="0"/>
                <a:cs typeface="Arial" charset="0"/>
              </a:rPr>
              <a:t>Describe a time….</a:t>
            </a:r>
          </a:p>
          <a:p>
            <a:pPr marL="852488" indent="287338" eaLnBrk="1" hangingPunct="1"/>
            <a:r>
              <a:rPr lang="en-US" altLang="en-US" sz="2800" smtClean="0">
                <a:latin typeface="Arial" charset="0"/>
                <a:cs typeface="Arial" charset="0"/>
              </a:rPr>
              <a:t>Tell us more about….</a:t>
            </a:r>
          </a:p>
          <a:p>
            <a:pPr marL="852488" indent="287338" eaLnBrk="1" hangingPunct="1"/>
            <a:r>
              <a:rPr lang="en-US" altLang="en-US" sz="2800" smtClean="0">
                <a:latin typeface="Arial" charset="0"/>
                <a:cs typeface="Arial" charset="0"/>
              </a:rPr>
              <a:t>What is an example of when…</a:t>
            </a:r>
          </a:p>
          <a:p>
            <a:pPr marL="852488" indent="287338" eaLnBrk="1" hangingPunct="1"/>
            <a:r>
              <a:rPr lang="en-US" altLang="en-US" sz="2800" smtClean="0">
                <a:latin typeface="Arial" charset="0"/>
                <a:cs typeface="Arial" charset="0"/>
              </a:rPr>
              <a:t>When have you…</a:t>
            </a:r>
          </a:p>
          <a:p>
            <a:pPr marL="852488" indent="287338" eaLnBrk="1" hangingPunct="1"/>
            <a:r>
              <a:rPr lang="en-US" altLang="en-US" sz="2800" smtClean="0">
                <a:latin typeface="Arial" charset="0"/>
                <a:cs typeface="Arial" charset="0"/>
              </a:rPr>
              <a:t>What were…</a:t>
            </a:r>
          </a:p>
          <a:p>
            <a:pPr marL="852488" indent="287338" eaLnBrk="1" hangingPunct="1"/>
            <a:r>
              <a:rPr lang="en-US" altLang="en-US" sz="2800" smtClean="0">
                <a:latin typeface="Arial" charset="0"/>
                <a:cs typeface="Arial" charset="0"/>
              </a:rPr>
              <a:t>What (how, where, why, when) did you….</a:t>
            </a:r>
          </a:p>
        </p:txBody>
      </p:sp>
      <p:sp>
        <p:nvSpPr>
          <p:cNvPr id="2" name="Title 1"/>
          <p:cNvSpPr>
            <a:spLocks noGrp="1"/>
          </p:cNvSpPr>
          <p:nvPr>
            <p:ph type="title"/>
          </p:nvPr>
        </p:nvSpPr>
        <p:spPr/>
        <p:txBody>
          <a:bodyPr>
            <a:noAutofit/>
          </a:bodyPr>
          <a:lstStyle/>
          <a:p>
            <a:pPr eaLnBrk="1" fontAlgn="auto" hangingPunct="1">
              <a:spcAft>
                <a:spcPts val="0"/>
              </a:spcAft>
              <a:defRPr/>
            </a:pPr>
            <a:r>
              <a:rPr lang="en-US" sz="3200" dirty="0" smtClean="0">
                <a:solidFill>
                  <a:schemeClr val="accent1"/>
                </a:solidFill>
                <a:cs typeface="Arial" pitchFamily="34" charset="0"/>
              </a:rPr>
              <a:t>Behavioral questions are open-ended questions that may begin with such phrases as: </a:t>
            </a:r>
            <a:endParaRPr lang="en-US" sz="3200" dirty="0">
              <a:solidFill>
                <a:schemeClr val="accent1"/>
              </a:solidFill>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828800"/>
            <a:ext cx="8229600" cy="4178300"/>
          </a:xfrm>
        </p:spPr>
        <p:txBody>
          <a:bodyPr/>
          <a:lstStyle/>
          <a:p>
            <a:pPr indent="-303213" eaLnBrk="1" hangingPunct="1"/>
            <a:r>
              <a:rPr lang="en-US" altLang="en-US" sz="2800" smtClean="0">
                <a:latin typeface="Arial" charset="0"/>
                <a:cs typeface="Arial" charset="0"/>
              </a:rPr>
              <a:t>“Describe a time when a project you worked on received organizational recognition.”</a:t>
            </a:r>
          </a:p>
          <a:p>
            <a:pPr indent="-303213" eaLnBrk="1" hangingPunct="1">
              <a:buFont typeface="Wingdings 2" charset="2"/>
              <a:buNone/>
            </a:pPr>
            <a:endParaRPr lang="en-US" altLang="en-US" sz="2800" smtClean="0">
              <a:latin typeface="Arial" charset="0"/>
              <a:cs typeface="Arial" charset="0"/>
            </a:endParaRPr>
          </a:p>
          <a:p>
            <a:pPr indent="-303213" eaLnBrk="1" hangingPunct="1"/>
            <a:r>
              <a:rPr lang="en-US" altLang="en-US" sz="2800" smtClean="0">
                <a:latin typeface="Arial" charset="0"/>
                <a:cs typeface="Arial" charset="0"/>
              </a:rPr>
              <a:t>“Tell us about a time when you made a mistake, what were the consequence, and what you learned from the incident.”</a:t>
            </a:r>
          </a:p>
        </p:txBody>
      </p:sp>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solidFill>
                  <a:schemeClr val="accent1"/>
                </a:solidFill>
                <a:cs typeface="Arial" charset="0"/>
              </a:rPr>
              <a:t>Seek both positive and negative examples of behavior</a:t>
            </a:r>
            <a:endParaRPr lang="en-US" sz="3600" dirty="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dirty="0" smtClean="0">
                <a:solidFill>
                  <a:schemeClr val="accent1"/>
                </a:solidFill>
              </a:rPr>
              <a:t>Question Pitfalls</a:t>
            </a:r>
            <a:endParaRPr lang="en-US" sz="3600" dirty="0">
              <a:solidFill>
                <a:schemeClr val="accent1"/>
              </a:solidFill>
            </a:endParaRPr>
          </a:p>
        </p:txBody>
      </p:sp>
      <p:sp>
        <p:nvSpPr>
          <p:cNvPr id="2" name="Content Placeholder 1"/>
          <p:cNvSpPr>
            <a:spLocks noGrp="1"/>
          </p:cNvSpPr>
          <p:nvPr>
            <p:ph idx="1"/>
          </p:nvPr>
        </p:nvSpPr>
        <p:spPr/>
        <p:txBody>
          <a:bodyPr/>
          <a:lstStyle/>
          <a:p>
            <a:pPr marL="365760" indent="-256032" eaLnBrk="1" fontAlgn="auto" hangingPunct="1">
              <a:spcAft>
                <a:spcPts val="0"/>
              </a:spcAft>
              <a:buFont typeface="Wingdings 3" pitchFamily="18" charset="2"/>
              <a:buChar char=""/>
              <a:defRPr/>
            </a:pPr>
            <a:r>
              <a:rPr lang="en-US" sz="2800" dirty="0" smtClean="0">
                <a:latin typeface="Arial" pitchFamily="34" charset="0"/>
                <a:cs typeface="Arial" pitchFamily="34" charset="0"/>
              </a:rPr>
              <a:t>General non-behavioral questions  </a:t>
            </a:r>
          </a:p>
          <a:p>
            <a:pPr marL="690563" indent="171450" eaLnBrk="1" fontAlgn="auto" hangingPunct="1">
              <a:spcBef>
                <a:spcPts val="324"/>
              </a:spcBef>
              <a:spcAft>
                <a:spcPts val="0"/>
              </a:spcAft>
              <a:buFont typeface="Wingdings 3" pitchFamily="18" charset="2"/>
              <a:buChar char=""/>
              <a:defRPr/>
            </a:pPr>
            <a:r>
              <a:rPr lang="en-US" sz="2400" dirty="0" smtClean="0">
                <a:latin typeface="Arial" pitchFamily="34" charset="0"/>
                <a:cs typeface="Arial" pitchFamily="34" charset="0"/>
              </a:rPr>
              <a:t>“What are your strengths?  weaknesses?’</a:t>
            </a:r>
          </a:p>
          <a:p>
            <a:pPr marL="690563" indent="171450" eaLnBrk="1" fontAlgn="auto" hangingPunct="1">
              <a:spcBef>
                <a:spcPts val="324"/>
              </a:spcBef>
              <a:spcAft>
                <a:spcPts val="0"/>
              </a:spcAft>
              <a:buFont typeface="Wingdings 3" pitchFamily="18" charset="2"/>
              <a:buChar char=""/>
              <a:defRPr/>
            </a:pPr>
            <a:r>
              <a:rPr lang="en-US" sz="2400" dirty="0" smtClean="0">
                <a:latin typeface="Arial" pitchFamily="34" charset="0"/>
                <a:cs typeface="Arial" pitchFamily="34" charset="0"/>
              </a:rPr>
              <a:t>“Why should we hire you?”</a:t>
            </a:r>
          </a:p>
          <a:p>
            <a:pPr marL="859917" lvl="2" eaLnBrk="1" fontAlgn="auto" hangingPunct="1">
              <a:spcBef>
                <a:spcPts val="324"/>
              </a:spcBef>
              <a:spcAft>
                <a:spcPts val="0"/>
              </a:spcAft>
              <a:buFont typeface="Wingdings 2" pitchFamily="18" charset="2"/>
              <a:buChar char=""/>
              <a:defRPr/>
            </a:pPr>
            <a:endParaRPr lang="en-US" sz="2800" dirty="0" smtClean="0">
              <a:latin typeface="Arial" pitchFamily="34" charset="0"/>
              <a:cs typeface="Arial" pitchFamily="34" charset="0"/>
            </a:endParaRPr>
          </a:p>
          <a:p>
            <a:pPr marL="404813" indent="-295275" eaLnBrk="1" fontAlgn="auto" hangingPunct="1">
              <a:spcBef>
                <a:spcPts val="324"/>
              </a:spcBef>
              <a:spcAft>
                <a:spcPts val="0"/>
              </a:spcAft>
              <a:buFont typeface="Wingdings 3" pitchFamily="18" charset="2"/>
              <a:buChar char=""/>
              <a:defRPr/>
            </a:pPr>
            <a:r>
              <a:rPr lang="en-US" sz="2800" dirty="0" smtClean="0">
                <a:latin typeface="Arial" pitchFamily="34" charset="0"/>
                <a:cs typeface="Arial" pitchFamily="34" charset="0"/>
              </a:rPr>
              <a:t>Theoretical or situation questions</a:t>
            </a:r>
          </a:p>
          <a:p>
            <a:pPr marL="690563" indent="171450" eaLnBrk="1" fontAlgn="auto" hangingPunct="1">
              <a:spcBef>
                <a:spcPts val="324"/>
              </a:spcBef>
              <a:spcAft>
                <a:spcPts val="0"/>
              </a:spcAft>
              <a:buFont typeface="Wingdings 3" pitchFamily="18" charset="2"/>
              <a:buChar char=""/>
              <a:tabLst>
                <a:tab pos="690563" algn="l"/>
              </a:tabLst>
              <a:defRPr/>
            </a:pPr>
            <a:r>
              <a:rPr lang="en-US" sz="2400" dirty="0" smtClean="0">
                <a:latin typeface="Arial" pitchFamily="34" charset="0"/>
                <a:cs typeface="Arial" pitchFamily="34" charset="0"/>
              </a:rPr>
              <a:t>“How would you handle an irate customer?”</a:t>
            </a:r>
          </a:p>
          <a:p>
            <a:pPr marL="623887" indent="-514350" eaLnBrk="1" fontAlgn="auto" hangingPunct="1">
              <a:spcAft>
                <a:spcPts val="0"/>
              </a:spcAft>
              <a:buFont typeface="Wingdings 3" pitchFamily="18" charset="2"/>
              <a:buNone/>
              <a:defRPr/>
            </a:pPr>
            <a:endParaRPr lang="en-US" sz="2800" dirty="0" smtClean="0">
              <a:latin typeface="Arial" pitchFamily="34" charset="0"/>
              <a:cs typeface="Arial" pitchFamily="34" charset="0"/>
            </a:endParaRPr>
          </a:p>
          <a:p>
            <a:pPr marL="457200" indent="-347663" eaLnBrk="1" fontAlgn="auto" hangingPunct="1">
              <a:spcAft>
                <a:spcPts val="0"/>
              </a:spcAft>
              <a:buFont typeface="Wingdings 3" pitchFamily="18" charset="2"/>
              <a:buChar char=""/>
              <a:defRPr/>
            </a:pPr>
            <a:r>
              <a:rPr lang="en-US" sz="2800" dirty="0" smtClean="0">
                <a:latin typeface="Arial" pitchFamily="34" charset="0"/>
                <a:cs typeface="Arial" pitchFamily="34" charset="0"/>
              </a:rPr>
              <a:t>Leading questions</a:t>
            </a:r>
          </a:p>
          <a:p>
            <a:pPr marL="862013" indent="-171450" eaLnBrk="1" fontAlgn="auto" hangingPunct="1">
              <a:spcAft>
                <a:spcPts val="0"/>
              </a:spcAft>
              <a:buFont typeface="Wingdings 3" pitchFamily="18" charset="2"/>
              <a:buChar char=""/>
              <a:defRPr/>
            </a:pPr>
            <a:r>
              <a:rPr lang="en-US" sz="2400" dirty="0" smtClean="0">
                <a:latin typeface="Arial" pitchFamily="34" charset="0"/>
                <a:cs typeface="Arial" pitchFamily="34" charset="0"/>
              </a:rPr>
              <a:t>“We need people who are team players.  Are you a team player?”</a:t>
            </a:r>
          </a:p>
          <a:p>
            <a:pPr>
              <a:buFont typeface="Wingdings 3" pitchFamily="18" charset="2"/>
              <a:buChar char=""/>
              <a:defRPr/>
            </a:pPr>
            <a:endParaRPr lang="en-US" dirty="0"/>
          </a:p>
        </p:txBody>
      </p:sp>
      <p:pic>
        <p:nvPicPr>
          <p:cNvPr id="25604" name="Picture 4" descr="Picture depicting a confused and worried facial expression" title="Picture depicting a confused and worried facial expres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33400"/>
            <a:ext cx="13652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eaLnBrk="1" hangingPunct="1">
              <a:buFont typeface="Wingdings 3" pitchFamily="18" charset="2"/>
              <a:buChar char=""/>
              <a:defRPr/>
            </a:pPr>
            <a:r>
              <a:rPr lang="en-US" sz="2800" dirty="0" smtClean="0">
                <a:latin typeface="Arial" charset="0"/>
                <a:cs typeface="Arial" charset="0"/>
              </a:rPr>
              <a:t>Questions that could be considered illegal</a:t>
            </a:r>
          </a:p>
          <a:p>
            <a:pPr lvl="1" eaLnBrk="1" hangingPunct="1">
              <a:buFont typeface="Verdana" pitchFamily="34" charset="0"/>
              <a:buNone/>
              <a:defRPr/>
            </a:pPr>
            <a:endParaRPr lang="en-US" sz="2800" dirty="0" smtClean="0">
              <a:latin typeface="Arial" charset="0"/>
              <a:cs typeface="Arial" charset="0"/>
            </a:endParaRPr>
          </a:p>
          <a:p>
            <a:pPr eaLnBrk="1" hangingPunct="1">
              <a:buFont typeface="Wingdings 3" pitchFamily="18" charset="2"/>
              <a:buChar char=""/>
              <a:defRPr/>
            </a:pPr>
            <a:r>
              <a:rPr lang="en-US" sz="2800" dirty="0" smtClean="0">
                <a:latin typeface="Arial" charset="0"/>
                <a:cs typeface="Arial" charset="0"/>
              </a:rPr>
              <a:t>Irrelevant questions</a:t>
            </a:r>
          </a:p>
          <a:p>
            <a:pPr marL="574675" indent="-234950" eaLnBrk="1" hangingPunct="1">
              <a:buFont typeface="Wingdings 3" pitchFamily="18" charset="2"/>
              <a:buChar char=""/>
              <a:defRPr/>
            </a:pPr>
            <a:r>
              <a:rPr lang="en-US" sz="2400" dirty="0" smtClean="0">
                <a:latin typeface="Arial" charset="0"/>
                <a:cs typeface="Arial" charset="0"/>
              </a:rPr>
              <a:t>“If you were a tree, what kind of tree would you be?”</a:t>
            </a:r>
          </a:p>
          <a:p>
            <a:pPr>
              <a:buFont typeface="Wingdings 3" pitchFamily="18" charset="2"/>
              <a:buChar char=""/>
              <a:defRPr/>
            </a:pPr>
            <a:endParaRPr lang="en-US" dirty="0" smtClean="0"/>
          </a:p>
        </p:txBody>
      </p:sp>
      <p:sp>
        <p:nvSpPr>
          <p:cNvPr id="3" name="Title 2"/>
          <p:cNvSpPr>
            <a:spLocks noGrp="1"/>
          </p:cNvSpPr>
          <p:nvPr>
            <p:ph type="title"/>
          </p:nvPr>
        </p:nvSpPr>
        <p:spPr/>
        <p:txBody>
          <a:bodyPr/>
          <a:lstStyle/>
          <a:p>
            <a:pPr>
              <a:defRPr/>
            </a:pPr>
            <a:r>
              <a:rPr lang="en-US" sz="3600" dirty="0" smtClean="0">
                <a:solidFill>
                  <a:schemeClr val="accent1"/>
                </a:solidFill>
              </a:rPr>
              <a:t>Other pitfalls</a:t>
            </a:r>
            <a:endParaRPr lang="en-US" sz="3600"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fontAlgn="auto" hangingPunct="1">
              <a:spcAft>
                <a:spcPts val="0"/>
              </a:spcAft>
              <a:defRPr/>
            </a:pPr>
            <a:r>
              <a:rPr lang="en-US" sz="3600" dirty="0" smtClean="0">
                <a:solidFill>
                  <a:schemeClr val="accent1"/>
                </a:solidFill>
              </a:rPr>
              <a:t>Resources for  Behavioral Questions</a:t>
            </a:r>
          </a:p>
        </p:txBody>
      </p:sp>
      <p:sp>
        <p:nvSpPr>
          <p:cNvPr id="27650" name="Content Placeholder 2"/>
          <p:cNvSpPr>
            <a:spLocks noGrp="1"/>
          </p:cNvSpPr>
          <p:nvPr>
            <p:ph idx="1"/>
          </p:nvPr>
        </p:nvSpPr>
        <p:spPr>
          <a:xfrm>
            <a:off x="457200" y="1600200"/>
            <a:ext cx="8229600" cy="4406900"/>
          </a:xfrm>
        </p:spPr>
        <p:txBody>
          <a:bodyPr/>
          <a:lstStyle/>
          <a:p>
            <a:pPr eaLnBrk="1" hangingPunct="1"/>
            <a:r>
              <a:rPr lang="en-US" altLang="en-US" smtClean="0">
                <a:hlinkClick r:id="rId3" tooltip="links to supervisors virtual help desk"/>
              </a:rPr>
              <a:t>Supervisors Virtual Help Desk</a:t>
            </a:r>
            <a:endParaRPr lang="en-US" altLang="en-US" smtClean="0"/>
          </a:p>
          <a:p>
            <a:pPr eaLnBrk="1" hangingPunct="1">
              <a:buFont typeface="Wingdings 3" charset="2"/>
              <a:buNone/>
            </a:pPr>
            <a:endParaRPr lang="en-US" altLang="en-US" u="sng" smtClean="0"/>
          </a:p>
          <a:p>
            <a:pPr eaLnBrk="1" hangingPunct="1"/>
            <a:r>
              <a:rPr lang="en-US" altLang="en-US" smtClean="0"/>
              <a:t>Search the internet</a:t>
            </a:r>
          </a:p>
          <a:p>
            <a:pPr eaLnBrk="1" hangingPunct="1">
              <a:buFont typeface="Wingdings 3" charset="2"/>
              <a:buNone/>
            </a:pPr>
            <a:endParaRPr lang="en-US" altLang="en-US" smtClean="0"/>
          </a:p>
          <a:p>
            <a:pPr eaLnBrk="1" hangingPunct="1"/>
            <a:r>
              <a:rPr lang="en-US" altLang="en-US" smtClean="0">
                <a:hlinkClick r:id="rId4" action="ppaction://hlinkfile"/>
              </a:rPr>
              <a:t>List of books, articles, videos</a:t>
            </a:r>
            <a:endParaRPr lang="en-US" altLang="en-US" smtClean="0"/>
          </a:p>
          <a:p>
            <a:pPr eaLnBrk="1" hangingPunct="1"/>
            <a:endParaRPr lang="en-US" altLang="en-US" u="sng" smtClean="0"/>
          </a:p>
          <a:p>
            <a:pPr eaLnBrk="1" hangingPunct="1"/>
            <a:r>
              <a:rPr lang="en-US" altLang="en-US" smtClean="0">
                <a:hlinkClick r:id="rId5" tooltip="links to HR Mod resource tool page"/>
              </a:rPr>
              <a:t>HR Mod Resource Tool Page</a:t>
            </a:r>
            <a:endParaRPr lang="en-US" altLang="en-US" smtClean="0"/>
          </a:p>
          <a:p>
            <a:pPr eaLnBrk="1" hangingPunct="1"/>
            <a:endParaRPr lang="en-US" altLang="en-US" smtClean="0"/>
          </a:p>
        </p:txBody>
      </p:sp>
      <p:pic>
        <p:nvPicPr>
          <p:cNvPr id="27652" name="Picture 4" descr="Picture of a woman working at a computer" title="Picture of a woman working at a compu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4324350"/>
            <a:ext cx="123031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1143000"/>
          </a:xfrm>
        </p:spPr>
        <p:txBody>
          <a:bodyPr>
            <a:noAutofit/>
          </a:bodyPr>
          <a:lstStyle/>
          <a:p>
            <a:pPr eaLnBrk="1" fontAlgn="auto" hangingPunct="1">
              <a:spcAft>
                <a:spcPts val="0"/>
              </a:spcAft>
              <a:defRPr/>
            </a:pPr>
            <a:r>
              <a:rPr lang="en-US" sz="3200" dirty="0" smtClean="0">
                <a:solidFill>
                  <a:schemeClr val="accent1"/>
                </a:solidFill>
              </a:rPr>
              <a:t>Quiz:  Which of the following are behavioral questions?</a:t>
            </a:r>
          </a:p>
        </p:txBody>
      </p:sp>
      <p:sp>
        <p:nvSpPr>
          <p:cNvPr id="28674" name="Content Placeholder 2"/>
          <p:cNvSpPr>
            <a:spLocks noGrp="1"/>
          </p:cNvSpPr>
          <p:nvPr>
            <p:ph idx="1"/>
          </p:nvPr>
        </p:nvSpPr>
        <p:spPr>
          <a:xfrm>
            <a:off x="533400" y="1600200"/>
            <a:ext cx="8229600" cy="4919663"/>
          </a:xfrm>
        </p:spPr>
        <p:txBody>
          <a:bodyPr/>
          <a:lstStyle/>
          <a:p>
            <a:pPr marL="622300" indent="-514350" eaLnBrk="1" hangingPunct="1">
              <a:buFont typeface="Lucida Sans Unicode" charset="0"/>
              <a:buAutoNum type="arabicPeriod"/>
            </a:pPr>
            <a:r>
              <a:rPr lang="en-US" altLang="en-US" sz="2400" smtClean="0">
                <a:latin typeface="Arial" charset="0"/>
                <a:cs typeface="Arial" charset="0"/>
              </a:rPr>
              <a:t>What is your ideal job?</a:t>
            </a:r>
          </a:p>
          <a:p>
            <a:pPr marL="622300" indent="-514350" eaLnBrk="1" hangingPunct="1">
              <a:buFont typeface="Lucida Sans Unicode" charset="0"/>
              <a:buAutoNum type="arabicPeriod"/>
            </a:pPr>
            <a:r>
              <a:rPr lang="en-US" altLang="en-US" sz="2400" smtClean="0">
                <a:latin typeface="Arial" charset="0"/>
                <a:cs typeface="Arial" charset="0"/>
              </a:rPr>
              <a:t>In this position, you would be part of a virtual team. How would you develop relationships with your colleagues in such a setting?</a:t>
            </a:r>
          </a:p>
          <a:p>
            <a:pPr marL="622300" indent="-514350" eaLnBrk="1" hangingPunct="1">
              <a:buFont typeface="Lucida Sans Unicode" charset="0"/>
              <a:buAutoNum type="arabicPeriod"/>
            </a:pPr>
            <a:r>
              <a:rPr lang="en-US" altLang="en-US" sz="2400" smtClean="0">
                <a:latin typeface="Arial" charset="0"/>
                <a:cs typeface="Arial" charset="0"/>
              </a:rPr>
              <a:t>Tell us about a time when you had multiple priorities and how you prioritized them.</a:t>
            </a:r>
          </a:p>
          <a:p>
            <a:pPr marL="622300" indent="-514350" eaLnBrk="1" hangingPunct="1">
              <a:buFont typeface="Lucida Sans Unicode" charset="0"/>
              <a:buAutoNum type="arabicPeriod"/>
            </a:pPr>
            <a:r>
              <a:rPr lang="en-US" altLang="en-US" sz="2400" smtClean="0">
                <a:latin typeface="Arial" charset="0"/>
                <a:cs typeface="Arial" charset="0"/>
              </a:rPr>
              <a:t>What is your experience in writing research papers?</a:t>
            </a:r>
          </a:p>
          <a:p>
            <a:pPr marL="622300" indent="-514350" eaLnBrk="1" hangingPunct="1">
              <a:buFont typeface="Lucida Sans Unicode" charset="0"/>
              <a:buAutoNum type="arabicPeriod"/>
            </a:pPr>
            <a:r>
              <a:rPr lang="en-US" altLang="en-US" sz="2400" smtClean="0">
                <a:latin typeface="Arial" charset="0"/>
                <a:cs typeface="Arial" charset="0"/>
              </a:rPr>
              <a:t>Describe a situation when a leader should not involve staff in a decision.</a:t>
            </a:r>
          </a:p>
          <a:p>
            <a:pPr marL="622300" indent="-514350" eaLnBrk="1" hangingPunct="1">
              <a:buFont typeface="Lucida Sans Unicode" charset="0"/>
              <a:buAutoNum type="arabicPeriod"/>
            </a:pPr>
            <a:r>
              <a:rPr lang="en-US" altLang="en-US" sz="2400" smtClean="0">
                <a:latin typeface="Arial" charset="0"/>
                <a:cs typeface="Arial" charset="0"/>
              </a:rPr>
              <a:t>What are your three most important work values?  Why?  </a:t>
            </a:r>
          </a:p>
          <a:p>
            <a:pPr marL="622300" indent="-514350" algn="r" eaLnBrk="1" hangingPunct="1">
              <a:buFont typeface="Wingdings 3" charset="2"/>
              <a:buNone/>
            </a:pPr>
            <a:r>
              <a:rPr lang="en-US" altLang="en-US" sz="2400" smtClean="0">
                <a:latin typeface="Arial" charset="0"/>
                <a:cs typeface="Arial" charset="0"/>
              </a:rPr>
              <a:t> 			</a:t>
            </a:r>
            <a:r>
              <a:rPr lang="en-US" altLang="en-US" sz="1200" smtClean="0">
                <a:latin typeface="Arial" charset="0"/>
                <a:cs typeface="Arial" charset="0"/>
              </a:rPr>
              <a:t>(See Note Page for Answers)</a:t>
            </a:r>
          </a:p>
        </p:txBody>
      </p:sp>
      <p:pic>
        <p:nvPicPr>
          <p:cNvPr id="28676" name="Picture 5" descr="Picture of a question mark" title="Picture of a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57200"/>
            <a:ext cx="153828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1600200"/>
            <a:ext cx="8229600" cy="4973638"/>
          </a:xfrm>
        </p:spPr>
        <p:txBody>
          <a:bodyPr>
            <a:normAutofit/>
          </a:bodyPr>
          <a:lstStyle/>
          <a:p>
            <a:pPr marL="114300" indent="-4763" eaLnBrk="1" fontAlgn="auto" hangingPunct="1">
              <a:spcAft>
                <a:spcPts val="0"/>
              </a:spcAft>
              <a:buFont typeface="Wingdings 3"/>
              <a:buNone/>
              <a:defRPr/>
            </a:pPr>
            <a:r>
              <a:rPr lang="en-US" sz="2800" dirty="0" smtClean="0">
                <a:latin typeface="Arial" charset="0"/>
                <a:cs typeface="Arial" charset="0"/>
              </a:rPr>
              <a:t>By the end of this session, the successful learner will be able to:</a:t>
            </a:r>
          </a:p>
          <a:p>
            <a:pPr marL="365760" indent="-256032" eaLnBrk="1" fontAlgn="auto" hangingPunct="1">
              <a:spcAft>
                <a:spcPts val="0"/>
              </a:spcAft>
              <a:buFont typeface="Wingdings 3"/>
              <a:buChar char=""/>
              <a:defRPr/>
            </a:pPr>
            <a:r>
              <a:rPr lang="en-US" sz="2800" dirty="0" smtClean="0">
                <a:latin typeface="Arial" charset="0"/>
                <a:cs typeface="Arial" charset="0"/>
              </a:rPr>
              <a:t>Define behavioral interviewing</a:t>
            </a:r>
          </a:p>
          <a:p>
            <a:pPr marL="365760" indent="-256032" eaLnBrk="1" fontAlgn="auto" hangingPunct="1">
              <a:spcAft>
                <a:spcPts val="0"/>
              </a:spcAft>
              <a:buFont typeface="Wingdings 3"/>
              <a:buChar char=""/>
              <a:defRPr/>
            </a:pPr>
            <a:r>
              <a:rPr lang="en-US" sz="2800" dirty="0" smtClean="0">
                <a:latin typeface="Arial" charset="0"/>
                <a:cs typeface="Arial" charset="0"/>
              </a:rPr>
              <a:t>Explain the benefits of behavioral interviewing for organizations and candidates</a:t>
            </a:r>
          </a:p>
          <a:p>
            <a:pPr marL="365760" indent="-256032" eaLnBrk="1" fontAlgn="auto" hangingPunct="1">
              <a:spcAft>
                <a:spcPts val="0"/>
              </a:spcAft>
              <a:buFont typeface="Wingdings 3"/>
              <a:buChar char=""/>
              <a:defRPr/>
            </a:pPr>
            <a:r>
              <a:rPr lang="en-US" sz="2800" dirty="0" smtClean="0">
                <a:latin typeface="Arial" charset="0"/>
                <a:cs typeface="Arial" charset="0"/>
              </a:rPr>
              <a:t>Identify the steps in preparing and conducting behavioral interviews and behavioral reference checks</a:t>
            </a:r>
          </a:p>
          <a:p>
            <a:pPr marL="365760" indent="-256032" eaLnBrk="1" fontAlgn="auto" hangingPunct="1">
              <a:spcAft>
                <a:spcPts val="0"/>
              </a:spcAft>
              <a:buFont typeface="Wingdings 3"/>
              <a:buChar char=""/>
              <a:defRPr/>
            </a:pPr>
            <a:r>
              <a:rPr lang="en-US" sz="2800" dirty="0" smtClean="0">
                <a:latin typeface="Arial" charset="0"/>
                <a:cs typeface="Arial" charset="0"/>
              </a:rPr>
              <a:t>Identify and write behavioral interview questions</a:t>
            </a:r>
          </a:p>
          <a:p>
            <a:pPr marL="365760" indent="-256032" eaLnBrk="1" fontAlgn="auto" hangingPunct="1">
              <a:spcAft>
                <a:spcPts val="0"/>
              </a:spcAft>
              <a:buFont typeface="Wingdings 3"/>
              <a:buChar char=""/>
              <a:defRPr/>
            </a:pPr>
            <a:r>
              <a:rPr lang="en-US" sz="2800" dirty="0" smtClean="0">
                <a:latin typeface="Arial" charset="0"/>
                <a:cs typeface="Arial" charset="0"/>
              </a:rPr>
              <a:t>Develop tools to evaluate candidates</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smtClean="0"/>
          </a:p>
        </p:txBody>
      </p:sp>
      <p:sp>
        <p:nvSpPr>
          <p:cNvPr id="6146" name="Title 1"/>
          <p:cNvSpPr>
            <a:spLocks noGrp="1"/>
          </p:cNvSpPr>
          <p:nvPr>
            <p:ph type="title"/>
          </p:nvPr>
        </p:nvSpPr>
        <p:spPr>
          <a:xfrm>
            <a:off x="457200" y="838200"/>
            <a:ext cx="8229600" cy="533400"/>
          </a:xfrm>
        </p:spPr>
        <p:txBody>
          <a:bodyPr>
            <a:noAutofit/>
          </a:bodyPr>
          <a:lstStyle/>
          <a:p>
            <a:pPr algn="ctr" eaLnBrk="1" fontAlgn="auto" hangingPunct="1">
              <a:spcAft>
                <a:spcPts val="0"/>
              </a:spcAft>
              <a:defRPr/>
            </a:pPr>
            <a:r>
              <a:rPr lang="en-US" sz="3600" dirty="0" smtClean="0">
                <a:solidFill>
                  <a:schemeClr val="accent1"/>
                </a:solidFill>
              </a:rPr>
              <a:t>Learning Objectives</a:t>
            </a:r>
            <a:br>
              <a:rPr lang="en-US" sz="3600" dirty="0" smtClean="0">
                <a:solidFill>
                  <a:schemeClr val="accent1"/>
                </a:solidFill>
              </a:rPr>
            </a:br>
            <a:endParaRPr lang="en-US" sz="3600" dirty="0" smtClean="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dirty="0" smtClean="0">
                <a:solidFill>
                  <a:schemeClr val="accent1"/>
                </a:solidFill>
              </a:rPr>
              <a:t>Exercise:  Your turn!</a:t>
            </a:r>
            <a:endParaRPr lang="en-US" sz="3600" dirty="0">
              <a:solidFill>
                <a:schemeClr val="accent1"/>
              </a:solidFill>
            </a:endParaRPr>
          </a:p>
        </p:txBody>
      </p:sp>
      <p:sp>
        <p:nvSpPr>
          <p:cNvPr id="2" name="Content Placeholder 1"/>
          <p:cNvSpPr>
            <a:spLocks noGrp="1"/>
          </p:cNvSpPr>
          <p:nvPr>
            <p:ph idx="1"/>
          </p:nvPr>
        </p:nvSpPr>
        <p:spPr/>
        <p:txBody>
          <a:bodyPr/>
          <a:lstStyle/>
          <a:p>
            <a:pPr marL="120650" indent="-11113">
              <a:buFont typeface="Wingdings 3" pitchFamily="18" charset="2"/>
              <a:buNone/>
              <a:defRPr/>
            </a:pPr>
            <a:r>
              <a:rPr lang="en-US" sz="2800" dirty="0" smtClean="0">
                <a:latin typeface="Arial" pitchFamily="34" charset="0"/>
                <a:cs typeface="Arial" pitchFamily="34" charset="0"/>
              </a:rPr>
              <a:t>For each of the following, write a behavioral question:</a:t>
            </a:r>
          </a:p>
          <a:p>
            <a:pPr>
              <a:buFont typeface="Wingdings 3" pitchFamily="18" charset="2"/>
              <a:buNone/>
              <a:defRPr/>
            </a:pPr>
            <a:endParaRPr lang="en-US" sz="2800" dirty="0" smtClean="0">
              <a:latin typeface="Arial" pitchFamily="34" charset="0"/>
              <a:cs typeface="Arial" pitchFamily="34" charset="0"/>
            </a:endParaRPr>
          </a:p>
          <a:p>
            <a:pPr marL="623887" indent="-514350">
              <a:buFont typeface="+mj-lt"/>
              <a:buAutoNum type="arabicPeriod"/>
              <a:defRPr/>
            </a:pPr>
            <a:r>
              <a:rPr lang="en-US" sz="2800" dirty="0" smtClean="0">
                <a:latin typeface="Arial" pitchFamily="34" charset="0"/>
                <a:cs typeface="Arial" pitchFamily="34" charset="0"/>
              </a:rPr>
              <a:t>Ability to write</a:t>
            </a:r>
          </a:p>
          <a:p>
            <a:pPr marL="623887" indent="-514350">
              <a:buFont typeface="+mj-lt"/>
              <a:buAutoNum type="arabicPeriod"/>
              <a:defRPr/>
            </a:pPr>
            <a:endParaRPr lang="en-US" sz="2800" dirty="0" smtClean="0">
              <a:latin typeface="Arial" pitchFamily="34" charset="0"/>
              <a:cs typeface="Arial" pitchFamily="34" charset="0"/>
            </a:endParaRPr>
          </a:p>
          <a:p>
            <a:pPr marL="623887" indent="-514350">
              <a:buFont typeface="+mj-lt"/>
              <a:buAutoNum type="arabicPeriod"/>
              <a:defRPr/>
            </a:pPr>
            <a:r>
              <a:rPr lang="en-US" sz="2800" dirty="0" smtClean="0">
                <a:latin typeface="Arial" pitchFamily="34" charset="0"/>
                <a:cs typeface="Arial" pitchFamily="34" charset="0"/>
              </a:rPr>
              <a:t>Ability to communicate</a:t>
            </a:r>
          </a:p>
          <a:p>
            <a:pPr marL="623887" indent="-514350">
              <a:buFont typeface="+mj-lt"/>
              <a:buAutoNum type="arabicPeriod"/>
              <a:defRPr/>
            </a:pPr>
            <a:endParaRPr lang="en-US" sz="2800" dirty="0" smtClean="0">
              <a:latin typeface="Arial" pitchFamily="34" charset="0"/>
              <a:cs typeface="Arial" pitchFamily="34" charset="0"/>
            </a:endParaRPr>
          </a:p>
          <a:p>
            <a:pPr marL="623887" indent="-514350">
              <a:buFont typeface="+mj-lt"/>
              <a:buAutoNum type="arabicPeriod"/>
              <a:defRPr/>
            </a:pPr>
            <a:r>
              <a:rPr lang="en-US" sz="2800" dirty="0" smtClean="0">
                <a:latin typeface="Arial" pitchFamily="34" charset="0"/>
                <a:cs typeface="Arial" pitchFamily="34" charset="0"/>
              </a:rPr>
              <a:t>Integrity</a:t>
            </a:r>
          </a:p>
          <a:p>
            <a:pPr marL="623887" indent="-514350">
              <a:buFont typeface="+mj-lt"/>
              <a:buAutoNum type="arabicPeriod"/>
              <a:defRPr/>
            </a:pPr>
            <a:endParaRPr lang="en-US" sz="2800" dirty="0" smtClean="0">
              <a:latin typeface="Arial" pitchFamily="34" charset="0"/>
              <a:cs typeface="Arial" pitchFamily="34" charset="0"/>
            </a:endParaRPr>
          </a:p>
          <a:p>
            <a:pPr marL="623887" indent="-514350" algn="r">
              <a:buFont typeface="Wingdings 3" pitchFamily="18" charset="2"/>
              <a:buNone/>
              <a:defRPr/>
            </a:pPr>
            <a:r>
              <a:rPr lang="en-US" sz="1200" dirty="0" smtClean="0">
                <a:latin typeface="Arial" pitchFamily="34" charset="0"/>
                <a:cs typeface="Arial" pitchFamily="34" charset="0"/>
              </a:rPr>
              <a:t>(See Note Page for Sample Answers)</a:t>
            </a:r>
            <a:endParaRPr lang="en-US" sz="1200" dirty="0">
              <a:latin typeface="Arial" pitchFamily="34" charset="0"/>
              <a:cs typeface="Arial" pitchFamily="34" charset="0"/>
            </a:endParaRPr>
          </a:p>
        </p:txBody>
      </p:sp>
      <p:pic>
        <p:nvPicPr>
          <p:cNvPr id="29700" name="Picture 4" descr="Picture of a notepad and pencil" title="Picture of a notepad and pe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35280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623887" indent="-514350" eaLnBrk="1" fontAlgn="auto" hangingPunct="1">
              <a:spcAft>
                <a:spcPts val="0"/>
              </a:spcAft>
              <a:defRPr/>
            </a:pPr>
            <a:r>
              <a:rPr lang="en-US" sz="3600" dirty="0" smtClean="0">
                <a:solidFill>
                  <a:schemeClr val="accent1"/>
                </a:solidFill>
              </a:rPr>
              <a:t>5. Develop a rating scale to evaluate candidates</a:t>
            </a:r>
          </a:p>
        </p:txBody>
      </p:sp>
      <p:sp>
        <p:nvSpPr>
          <p:cNvPr id="30722" name="Content Placeholder 2"/>
          <p:cNvSpPr>
            <a:spLocks noGrp="1"/>
          </p:cNvSpPr>
          <p:nvPr>
            <p:ph idx="1"/>
          </p:nvPr>
        </p:nvSpPr>
        <p:spPr>
          <a:xfrm>
            <a:off x="457200" y="1481138"/>
            <a:ext cx="8305800" cy="4525962"/>
          </a:xfrm>
        </p:spPr>
        <p:txBody>
          <a:bodyPr/>
          <a:lstStyle/>
          <a:p>
            <a:pPr eaLnBrk="1" hangingPunct="1"/>
            <a:r>
              <a:rPr lang="en-US" altLang="en-US" sz="2800" smtClean="0">
                <a:latin typeface="Arial" charset="0"/>
                <a:cs typeface="Arial" charset="0"/>
              </a:rPr>
              <a:t>Rating – a comparison of a candidate’s education, experience, awards, and performance against a set of job-related evaluation criteria to assess his/her ability to successfully perform in the position being filled</a:t>
            </a:r>
          </a:p>
          <a:p>
            <a:pPr eaLnBrk="1" hangingPunct="1">
              <a:buFont typeface="Wingdings 3" charset="2"/>
              <a:buNone/>
            </a:pPr>
            <a:endParaRPr lang="en-US" altLang="en-US" sz="2800" smtClean="0">
              <a:latin typeface="Arial" charset="0"/>
              <a:cs typeface="Arial" charset="0"/>
            </a:endParaRPr>
          </a:p>
          <a:p>
            <a:pPr eaLnBrk="1" hangingPunct="1"/>
            <a:r>
              <a:rPr lang="en-US" altLang="en-US" sz="2800" smtClean="0">
                <a:latin typeface="Arial" charset="0"/>
                <a:cs typeface="Arial" charset="0"/>
              </a:rPr>
              <a:t>Set in advance</a:t>
            </a:r>
          </a:p>
          <a:p>
            <a:pPr eaLnBrk="1" hangingPunct="1">
              <a:buFont typeface="Wingdings 3" charset="2"/>
              <a:buNone/>
            </a:pPr>
            <a:endParaRPr lang="en-US" altLang="en-US" sz="2800" smtClean="0">
              <a:latin typeface="Arial" charset="0"/>
              <a:cs typeface="Arial" charset="0"/>
            </a:endParaRPr>
          </a:p>
          <a:p>
            <a:pPr eaLnBrk="1" hangingPunct="1"/>
            <a:r>
              <a:rPr lang="en-US" altLang="en-US" sz="2800" smtClean="0">
                <a:latin typeface="Arial" charset="0"/>
                <a:cs typeface="Arial" charset="0"/>
              </a:rPr>
              <a:t>Check with your HR Office for any departmental policies or guidance on rating job applicants</a:t>
            </a:r>
          </a:p>
        </p:txBody>
      </p:sp>
      <p:pic>
        <p:nvPicPr>
          <p:cNvPr id="30724" name="Picture 6" descr="Picture of weighing scales" title="Picture of weighing sc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352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a:buFont typeface="Wingdings 3" pitchFamily="18" charset="2"/>
              <a:buChar char=""/>
              <a:defRPr/>
            </a:pPr>
            <a:r>
              <a:rPr lang="en-US" sz="2800" dirty="0" smtClean="0">
                <a:latin typeface="Arial" charset="0"/>
                <a:cs typeface="Arial" charset="0"/>
              </a:rPr>
              <a:t>Make sure it focuses on what is critical to YOUR job</a:t>
            </a:r>
          </a:p>
          <a:p>
            <a:pPr>
              <a:buFont typeface="Wingdings 3" pitchFamily="18" charset="2"/>
              <a:buChar char=""/>
              <a:defRPr/>
            </a:pPr>
            <a:r>
              <a:rPr lang="en-US" sz="2800" dirty="0" smtClean="0">
                <a:latin typeface="Arial" charset="0"/>
                <a:cs typeface="Arial" charset="0"/>
              </a:rPr>
              <a:t>Keep it simple</a:t>
            </a:r>
          </a:p>
          <a:p>
            <a:pPr>
              <a:buFont typeface="Wingdings 3" pitchFamily="18" charset="2"/>
              <a:buChar char=""/>
              <a:defRPr/>
            </a:pPr>
            <a:r>
              <a:rPr lang="en-US" sz="2800" dirty="0" smtClean="0">
                <a:latin typeface="Arial" charset="0"/>
                <a:cs typeface="Arial" charset="0"/>
              </a:rPr>
              <a:t>Some people give a weight to critical job elements or use numerical scores</a:t>
            </a:r>
          </a:p>
          <a:p>
            <a:pPr>
              <a:buFont typeface="Wingdings 3" pitchFamily="18" charset="2"/>
              <a:buChar char=""/>
              <a:defRPr/>
            </a:pPr>
            <a:r>
              <a:rPr lang="en-US" sz="2800" dirty="0" smtClean="0">
                <a:latin typeface="Arial" charset="0"/>
                <a:cs typeface="Arial" charset="0"/>
              </a:rPr>
              <a:t>Leave room for notes –document your selection</a:t>
            </a:r>
          </a:p>
          <a:p>
            <a:pPr>
              <a:buFont typeface="Wingdings 3" pitchFamily="18" charset="2"/>
              <a:buNone/>
              <a:defRPr/>
            </a:pPr>
            <a:endParaRPr lang="en-US" sz="2800" dirty="0" smtClean="0">
              <a:latin typeface="Arial" charset="0"/>
              <a:cs typeface="Arial" charset="0"/>
            </a:endParaRPr>
          </a:p>
          <a:p>
            <a:pPr marL="115888" indent="-6350">
              <a:buFont typeface="Wingdings 3" pitchFamily="18" charset="2"/>
              <a:buNone/>
              <a:defRPr/>
            </a:pPr>
            <a:r>
              <a:rPr lang="en-US" sz="2800" dirty="0" smtClean="0">
                <a:latin typeface="Arial" pitchFamily="34" charset="0"/>
                <a:cs typeface="Arial" pitchFamily="34" charset="0"/>
              </a:rPr>
              <a:t>A rating scale is effective if interviewers are consistent in how they rate candidates.</a:t>
            </a:r>
          </a:p>
          <a:p>
            <a:pPr>
              <a:buFont typeface="Wingdings 3" pitchFamily="18" charset="2"/>
              <a:buChar char=""/>
              <a:defRPr/>
            </a:pPr>
            <a:endParaRPr lang="en-US" sz="2800" dirty="0" smtClean="0">
              <a:latin typeface="Arial" charset="0"/>
              <a:cs typeface="Arial" charset="0"/>
            </a:endParaRPr>
          </a:p>
          <a:p>
            <a:pPr>
              <a:buFont typeface="Wingdings 3" pitchFamily="18" charset="2"/>
              <a:buChar char=""/>
              <a:defRPr/>
            </a:pPr>
            <a:endParaRPr lang="en-US" dirty="0" smtClean="0"/>
          </a:p>
        </p:txBody>
      </p:sp>
      <p:sp>
        <p:nvSpPr>
          <p:cNvPr id="3" name="Title 2"/>
          <p:cNvSpPr>
            <a:spLocks noGrp="1"/>
          </p:cNvSpPr>
          <p:nvPr>
            <p:ph type="title"/>
          </p:nvPr>
        </p:nvSpPr>
        <p:spPr/>
        <p:txBody>
          <a:bodyPr/>
          <a:lstStyle/>
          <a:p>
            <a:pPr>
              <a:defRPr/>
            </a:pPr>
            <a:r>
              <a:rPr lang="en-US" sz="3600" dirty="0" smtClean="0">
                <a:solidFill>
                  <a:schemeClr val="accent1"/>
                </a:solidFill>
              </a:rPr>
              <a:t>Rating System Guidelines</a:t>
            </a:r>
            <a:endParaRPr lang="en-US" sz="3600" dirty="0">
              <a:solidFill>
                <a:schemeClr val="accen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Sample #1:  Rating Scale</a:t>
            </a:r>
            <a:endParaRPr lang="en-US" dirty="0"/>
          </a:p>
        </p:txBody>
      </p:sp>
      <p:graphicFrame>
        <p:nvGraphicFramePr>
          <p:cNvPr id="1026" name="Object 1" descr="Column 1 is where you put the knowledge, skill, ability or behaviors. Column 2 is where you put your questions. Column 3 is where you put your notes. In the second row, there is a place to write your recommendation." title="Sample of a Rating Scale Table"/>
          <p:cNvGraphicFramePr>
            <a:graphicFrameLocks noChangeAspect="1"/>
          </p:cNvGraphicFramePr>
          <p:nvPr>
            <p:extLst>
              <p:ext uri="{D42A27DB-BD31-4B8C-83A1-F6EECF244321}">
                <p14:modId xmlns:p14="http://schemas.microsoft.com/office/powerpoint/2010/main" val="826833780"/>
              </p:ext>
            </p:extLst>
          </p:nvPr>
        </p:nvGraphicFramePr>
        <p:xfrm>
          <a:off x="0" y="0"/>
          <a:ext cx="9131300" cy="6858000"/>
        </p:xfrm>
        <a:graphic>
          <a:graphicData uri="http://schemas.openxmlformats.org/presentationml/2006/ole">
            <mc:AlternateContent xmlns:mc="http://schemas.openxmlformats.org/markup-compatibility/2006">
              <mc:Choice xmlns:v="urn:schemas-microsoft-com:vml" Requires="v">
                <p:oleObj spid="_x0000_s1040" name="Slide" r:id="rId4" imgW="2717196" imgH="2037459" progId="PowerPoint.Slide.12">
                  <p:embed/>
                </p:oleObj>
              </mc:Choice>
              <mc:Fallback>
                <p:oleObj name="Slide" r:id="rId4" imgW="2717196" imgH="2037459" progId="PowerPoint.Slide.12">
                  <p:embed/>
                  <p:pic>
                    <p:nvPicPr>
                      <p:cNvPr id="0" name="Object 1"/>
                      <p:cNvPicPr>
                        <a:picLocks noChangeAspect="1" noChangeArrowheads="1"/>
                      </p:cNvPicPr>
                      <p:nvPr/>
                    </p:nvPicPr>
                    <p:blipFill>
                      <a:blip r:embed="rId5"/>
                      <a:srcRect/>
                      <a:stretch>
                        <a:fillRect/>
                      </a:stretch>
                    </p:blipFill>
                    <p:spPr bwMode="auto">
                      <a:xfrm>
                        <a:off x="0" y="0"/>
                        <a:ext cx="91313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Content Placeholder 1" hidden="1"/>
          <p:cNvSpPr>
            <a:spLocks noGrp="1"/>
          </p:cNvSpPr>
          <p:nvPr>
            <p:ph idx="1"/>
          </p:nvPr>
        </p:nvSpPr>
        <p:spPr/>
        <p:txBody>
          <a:bodyPr/>
          <a:lstStyle/>
          <a:p>
            <a:endParaRPr lang="en-US" alt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lstStyle/>
          <a:p>
            <a:pPr>
              <a:defRPr/>
            </a:pPr>
            <a:r>
              <a:rPr lang="en-US" dirty="0" smtClean="0"/>
              <a:t>Sample #2:  Rating Scale</a:t>
            </a:r>
            <a:endParaRPr lang="en-US" dirty="0"/>
          </a:p>
        </p:txBody>
      </p:sp>
      <p:graphicFrame>
        <p:nvGraphicFramePr>
          <p:cNvPr id="2050" name="Object 4" descr="The first row has the title of the table, &quot;Rating Profile.&quot; The second row has the rating scale. The third through sixth row has the numeric scale so you can circle which rating you are giving. The seventh row has space for your notes." title="Sample Rating Profile"/>
          <p:cNvGraphicFramePr>
            <a:graphicFrameLocks noChangeAspect="1"/>
          </p:cNvGraphicFramePr>
          <p:nvPr>
            <p:extLst>
              <p:ext uri="{D42A27DB-BD31-4B8C-83A1-F6EECF244321}">
                <p14:modId xmlns:p14="http://schemas.microsoft.com/office/powerpoint/2010/main" val="2979605685"/>
              </p:ext>
            </p:extLst>
          </p:nvPr>
        </p:nvGraphicFramePr>
        <p:xfrm>
          <a:off x="0" y="-15154"/>
          <a:ext cx="9144000" cy="6862763"/>
        </p:xfrm>
        <a:graphic>
          <a:graphicData uri="http://schemas.openxmlformats.org/presentationml/2006/ole">
            <mc:AlternateContent xmlns:mc="http://schemas.openxmlformats.org/markup-compatibility/2006">
              <mc:Choice xmlns:v="urn:schemas-microsoft-com:vml" Requires="v">
                <p:oleObj spid="_x0000_s2063" name="Slide" r:id="rId4" imgW="3073982" imgH="2304153" progId="PowerPoint.Slide.12">
                  <p:embed/>
                </p:oleObj>
              </mc:Choice>
              <mc:Fallback>
                <p:oleObj name="Slide" r:id="rId4" imgW="3073982" imgH="2304153" progId="PowerPoint.Slide.12">
                  <p:embed/>
                  <p:pic>
                    <p:nvPicPr>
                      <p:cNvPr id="0" name="Object 4"/>
                      <p:cNvPicPr>
                        <a:picLocks noChangeAspect="1" noChangeArrowheads="1"/>
                      </p:cNvPicPr>
                      <p:nvPr/>
                    </p:nvPicPr>
                    <p:blipFill>
                      <a:blip r:embed="rId5"/>
                      <a:srcRect/>
                      <a:stretch>
                        <a:fillRect/>
                      </a:stretch>
                    </p:blipFill>
                    <p:spPr bwMode="auto">
                      <a:xfrm>
                        <a:off x="0" y="-15154"/>
                        <a:ext cx="9144000" cy="686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lstStyle/>
          <a:p>
            <a:pPr>
              <a:defRPr/>
            </a:pPr>
            <a:r>
              <a:rPr lang="en-US" dirty="0" smtClean="0"/>
              <a:t>Sample #3: Rating Scale</a:t>
            </a:r>
            <a:endParaRPr lang="en-US" dirty="0"/>
          </a:p>
        </p:txBody>
      </p:sp>
      <p:graphicFrame>
        <p:nvGraphicFramePr>
          <p:cNvPr id="3074" name="Object 4" descr="The first row has the knowledge, skill, ability or behavior. The second row has two sections. The first is for questions, and the second is for notes. The third row has a numeric rating scale from 1 to 5 (no experience to excellent). The fourth row has space for your recommendation." title="Sample #3: Rating Scale"/>
          <p:cNvGraphicFramePr>
            <a:graphicFrameLocks noChangeAspect="1"/>
          </p:cNvGraphicFramePr>
          <p:nvPr>
            <p:extLst>
              <p:ext uri="{D42A27DB-BD31-4B8C-83A1-F6EECF244321}">
                <p14:modId xmlns:p14="http://schemas.microsoft.com/office/powerpoint/2010/main" val="3627914459"/>
              </p:ext>
            </p:extLst>
          </p:nvPr>
        </p:nvGraphicFramePr>
        <p:xfrm>
          <a:off x="0" y="0"/>
          <a:ext cx="9124950" cy="6858000"/>
        </p:xfrm>
        <a:graphic>
          <a:graphicData uri="http://schemas.openxmlformats.org/presentationml/2006/ole">
            <mc:AlternateContent xmlns:mc="http://schemas.openxmlformats.org/markup-compatibility/2006">
              <mc:Choice xmlns:v="urn:schemas-microsoft-com:vml" Requires="v">
                <p:oleObj spid="_x0000_s3087" name="Slide" r:id="rId4" imgW="3523548" imgH="2641030" progId="PowerPoint.Slide.12">
                  <p:embed/>
                </p:oleObj>
              </mc:Choice>
              <mc:Fallback>
                <p:oleObj name="Slide" r:id="rId4" imgW="3523548" imgH="2641030" progId="PowerPoint.Slide.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2495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762000" y="274638"/>
            <a:ext cx="7467600" cy="1143000"/>
          </a:xfrm>
        </p:spPr>
        <p:txBody>
          <a:bodyPr/>
          <a:lstStyle/>
          <a:p>
            <a:pPr eaLnBrk="1" fontAlgn="auto" hangingPunct="1">
              <a:spcAft>
                <a:spcPts val="0"/>
              </a:spcAft>
              <a:defRPr/>
            </a:pPr>
            <a:r>
              <a:rPr lang="en-US" sz="3600" dirty="0" smtClean="0">
                <a:solidFill>
                  <a:schemeClr val="accent1"/>
                </a:solidFill>
              </a:rPr>
              <a:t>Parts of the interview</a:t>
            </a:r>
          </a:p>
        </p:txBody>
      </p:sp>
      <p:graphicFrame>
        <p:nvGraphicFramePr>
          <p:cNvPr id="5" name="Diagram 4" descr="This is an image with three boxes. One says opening, the second says body, and the third says closing." title="Parts of the Interview"/>
          <p:cNvGraphicFramePr/>
          <p:nvPr>
            <p:extLst>
              <p:ext uri="{D42A27DB-BD31-4B8C-83A1-F6EECF244321}">
                <p14:modId xmlns:p14="http://schemas.microsoft.com/office/powerpoint/2010/main" val="3435013121"/>
              </p:ext>
            </p:extLst>
          </p:nvPr>
        </p:nvGraphicFramePr>
        <p:xfrm>
          <a:off x="2362200" y="1600200"/>
          <a:ext cx="5257800" cy="386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1371600"/>
            <a:ext cx="8229600" cy="4635500"/>
          </a:xfrm>
        </p:spPr>
        <p:txBody>
          <a:bodyPr/>
          <a:lstStyle/>
          <a:p>
            <a:pPr eaLnBrk="1" hangingPunct="1"/>
            <a:r>
              <a:rPr lang="en-US" altLang="en-US" sz="2800" dirty="0" smtClean="0">
                <a:latin typeface="Arial" charset="0"/>
                <a:cs typeface="Arial" charset="0"/>
              </a:rPr>
              <a:t>Create a positive tone; make the person feel comfortable </a:t>
            </a:r>
          </a:p>
          <a:p>
            <a:pPr eaLnBrk="1" hangingPunct="1">
              <a:buFont typeface="Wingdings 3" charset="2"/>
              <a:buNone/>
            </a:pPr>
            <a:endParaRPr lang="en-US" altLang="en-US" sz="2800" dirty="0" smtClean="0">
              <a:latin typeface="Arial" charset="0"/>
              <a:cs typeface="Arial" charset="0"/>
            </a:endParaRPr>
          </a:p>
          <a:p>
            <a:pPr eaLnBrk="1" hangingPunct="1"/>
            <a:r>
              <a:rPr lang="en-US" altLang="en-US" sz="2800" dirty="0" smtClean="0">
                <a:latin typeface="Arial" charset="0"/>
                <a:cs typeface="Arial" charset="0"/>
              </a:rPr>
              <a:t>Introduce the interviewers</a:t>
            </a:r>
          </a:p>
          <a:p>
            <a:pPr eaLnBrk="1" hangingPunct="1">
              <a:buFont typeface="Wingdings 3" charset="2"/>
              <a:buNone/>
            </a:pPr>
            <a:endParaRPr lang="en-US" altLang="en-US" sz="2800" dirty="0" smtClean="0">
              <a:latin typeface="Arial" charset="0"/>
              <a:cs typeface="Arial" charset="0"/>
            </a:endParaRPr>
          </a:p>
          <a:p>
            <a:pPr eaLnBrk="1" hangingPunct="1"/>
            <a:r>
              <a:rPr lang="en-US" altLang="en-US" sz="2800" dirty="0" smtClean="0">
                <a:latin typeface="Arial" charset="0"/>
                <a:cs typeface="Arial" charset="0"/>
              </a:rPr>
              <a:t>State the objectives of the interview</a:t>
            </a:r>
          </a:p>
          <a:p>
            <a:pPr eaLnBrk="1" hangingPunct="1">
              <a:buFont typeface="Wingdings 3" charset="2"/>
              <a:buNone/>
            </a:pPr>
            <a:endParaRPr lang="en-US" altLang="en-US" sz="2800" dirty="0" smtClean="0">
              <a:latin typeface="Arial" charset="0"/>
              <a:cs typeface="Arial" charset="0"/>
            </a:endParaRPr>
          </a:p>
          <a:p>
            <a:pPr eaLnBrk="1" hangingPunct="1"/>
            <a:r>
              <a:rPr lang="en-US" altLang="en-US" sz="2800" dirty="0" smtClean="0">
                <a:latin typeface="Arial" charset="0"/>
                <a:cs typeface="Arial" charset="0"/>
              </a:rPr>
              <a:t>Establish the timeframe so the candidate can judge how in depth to go when responding to questions</a:t>
            </a:r>
          </a:p>
        </p:txBody>
      </p:sp>
      <p:sp>
        <p:nvSpPr>
          <p:cNvPr id="2" name="Title 1"/>
          <p:cNvSpPr>
            <a:spLocks noGrp="1"/>
          </p:cNvSpPr>
          <p:nvPr>
            <p:ph type="title"/>
          </p:nvPr>
        </p:nvSpPr>
        <p:spPr/>
        <p:txBody>
          <a:bodyPr/>
          <a:lstStyle/>
          <a:p>
            <a:pPr eaLnBrk="1" fontAlgn="auto" hangingPunct="1">
              <a:spcAft>
                <a:spcPts val="0"/>
              </a:spcAft>
              <a:defRPr/>
            </a:pPr>
            <a:r>
              <a:rPr lang="en-US" sz="3600" dirty="0" smtClean="0">
                <a:solidFill>
                  <a:schemeClr val="accent1"/>
                </a:solidFill>
              </a:rPr>
              <a:t>Opening the </a:t>
            </a:r>
            <a:r>
              <a:rPr lang="en-US" sz="3600" dirty="0" smtClean="0">
                <a:solidFill>
                  <a:schemeClr val="accent1"/>
                </a:solidFill>
              </a:rPr>
              <a:t>Interview</a:t>
            </a:r>
            <a:endParaRPr lang="en-US" sz="3600" dirty="0">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eaLnBrk="1" hangingPunct="1"/>
            <a:r>
              <a:rPr lang="en-US" altLang="en-US" sz="2800" smtClean="0">
                <a:latin typeface="Arial" charset="0"/>
                <a:cs typeface="Arial" charset="0"/>
              </a:rPr>
              <a:t>Tell candidates you will be taking notes</a:t>
            </a:r>
          </a:p>
          <a:p>
            <a:pPr eaLnBrk="1" hangingPunct="1"/>
            <a:r>
              <a:rPr lang="en-US" altLang="en-US" sz="2800" smtClean="0">
                <a:latin typeface="Arial" charset="0"/>
                <a:cs typeface="Arial" charset="0"/>
              </a:rPr>
              <a:t>Tell the person about the job and duties</a:t>
            </a:r>
          </a:p>
          <a:p>
            <a:pPr eaLnBrk="1" hangingPunct="1"/>
            <a:r>
              <a:rPr lang="en-US" altLang="en-US" sz="2800" smtClean="0">
                <a:latin typeface="Arial" charset="0"/>
                <a:cs typeface="Arial" charset="0"/>
              </a:rPr>
              <a:t>Tips:  </a:t>
            </a:r>
          </a:p>
          <a:p>
            <a:pPr lvl="1" eaLnBrk="1" hangingPunct="1"/>
            <a:r>
              <a:rPr lang="en-US" altLang="en-US" sz="2800" smtClean="0">
                <a:latin typeface="Arial" charset="0"/>
                <a:cs typeface="Arial" charset="0"/>
              </a:rPr>
              <a:t>Tell candidates in advance you are conducting a behavioral interview and want them to provide specific examples of accomplishments and results </a:t>
            </a:r>
          </a:p>
          <a:p>
            <a:pPr lvl="1" eaLnBrk="1" hangingPunct="1"/>
            <a:r>
              <a:rPr lang="en-US" altLang="en-US" sz="2800" smtClean="0">
                <a:latin typeface="Arial" charset="0"/>
                <a:cs typeface="Arial" charset="0"/>
              </a:rPr>
              <a:t>Consider giving them the questions in advance</a:t>
            </a:r>
          </a:p>
          <a:p>
            <a:endParaRPr lang="en-US" altLang="en-US" smtClean="0"/>
          </a:p>
        </p:txBody>
      </p:sp>
      <p:sp>
        <p:nvSpPr>
          <p:cNvPr id="3" name="Title 2"/>
          <p:cNvSpPr>
            <a:spLocks noGrp="1"/>
          </p:cNvSpPr>
          <p:nvPr>
            <p:ph type="title"/>
          </p:nvPr>
        </p:nvSpPr>
        <p:spPr/>
        <p:txBody>
          <a:bodyPr/>
          <a:lstStyle/>
          <a:p>
            <a:pPr>
              <a:defRPr/>
            </a:pPr>
            <a:r>
              <a:rPr lang="en-US" sz="3600" dirty="0" smtClean="0">
                <a:solidFill>
                  <a:schemeClr val="accent1"/>
                </a:solidFill>
              </a:rPr>
              <a:t>Opening the Interview Continued</a:t>
            </a:r>
            <a:endParaRPr lang="en-US" sz="3600" dirty="0">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dirty="0" smtClean="0">
                <a:solidFill>
                  <a:schemeClr val="accent1"/>
                </a:solidFill>
              </a:rPr>
              <a:t>Body of the interview</a:t>
            </a:r>
            <a:endParaRPr lang="en-US" sz="3600" dirty="0">
              <a:solidFill>
                <a:schemeClr val="accent1"/>
              </a:solidFill>
            </a:endParaRPr>
          </a:p>
        </p:txBody>
      </p:sp>
      <p:sp>
        <p:nvSpPr>
          <p:cNvPr id="39938" name="Content Placeholder 2"/>
          <p:cNvSpPr>
            <a:spLocks noGrp="1"/>
          </p:cNvSpPr>
          <p:nvPr>
            <p:ph idx="1"/>
          </p:nvPr>
        </p:nvSpPr>
        <p:spPr/>
        <p:txBody>
          <a:bodyPr/>
          <a:lstStyle/>
          <a:p>
            <a:pPr marL="0" indent="0" eaLnBrk="1" hangingPunct="1">
              <a:buFont typeface="Wingdings 3" pitchFamily="18" charset="2"/>
              <a:buNone/>
              <a:defRPr/>
            </a:pPr>
            <a:r>
              <a:rPr lang="en-US" sz="2800" dirty="0" smtClean="0">
                <a:latin typeface="Arial" pitchFamily="34" charset="0"/>
                <a:cs typeface="Arial" pitchFamily="34" charset="0"/>
              </a:rPr>
              <a:t>Ask questions</a:t>
            </a:r>
          </a:p>
          <a:p>
            <a:pPr eaLnBrk="1" hangingPunct="1">
              <a:buFont typeface="Wingdings 3" pitchFamily="18" charset="2"/>
              <a:buChar char=""/>
              <a:defRPr/>
            </a:pPr>
            <a:endParaRPr lang="en-US" sz="2800" dirty="0" smtClean="0">
              <a:latin typeface="Arial" pitchFamily="34" charset="0"/>
              <a:cs typeface="Arial" pitchFamily="34" charset="0"/>
            </a:endParaRPr>
          </a:p>
          <a:p>
            <a:pPr eaLnBrk="1" hangingPunct="1">
              <a:buFont typeface="Wingdings 3" pitchFamily="18" charset="2"/>
              <a:buChar char=""/>
              <a:defRPr/>
            </a:pPr>
            <a:r>
              <a:rPr lang="en-US" sz="2800" dirty="0" smtClean="0">
                <a:latin typeface="Arial" pitchFamily="34" charset="0"/>
                <a:cs typeface="Arial" pitchFamily="34" charset="0"/>
              </a:rPr>
              <a:t>Use the 25/75 rule (interviewer talks 25% of time; candidate talks 75% of time)</a:t>
            </a:r>
          </a:p>
          <a:p>
            <a:pPr eaLnBrk="1" hangingPunct="1">
              <a:buFont typeface="Wingdings 3" pitchFamily="18" charset="2"/>
              <a:buChar char=""/>
              <a:defRPr/>
            </a:pPr>
            <a:r>
              <a:rPr lang="en-US" sz="2800" dirty="0" smtClean="0">
                <a:latin typeface="Arial" pitchFamily="34" charset="0"/>
                <a:cs typeface="Arial" pitchFamily="34" charset="0"/>
              </a:rPr>
              <a:t>Start with open-ended questions that encourage candidates to talk (your prepared behavioral questions)</a:t>
            </a:r>
          </a:p>
          <a:p>
            <a:pPr eaLnBrk="1" hangingPunct="1">
              <a:buFont typeface="Wingdings 3" pitchFamily="18" charset="2"/>
              <a:buChar char=""/>
              <a:defRPr/>
            </a:pPr>
            <a:r>
              <a:rPr lang="en-US" sz="2800" dirty="0" smtClean="0">
                <a:latin typeface="Arial" charset="0"/>
                <a:cs typeface="Arial" charset="0"/>
              </a:rPr>
              <a:t>Use closed questions to confirm a point</a:t>
            </a:r>
          </a:p>
          <a:p>
            <a:pPr eaLnBrk="1" hangingPunct="1">
              <a:buFont typeface="Wingdings 3" pitchFamily="18" charset="2"/>
              <a:buChar char=""/>
              <a:defRPr/>
            </a:pPr>
            <a:endParaRPr lang="en-US" sz="2800" dirty="0" smtClean="0">
              <a:latin typeface="Arial" charset="0"/>
              <a:cs typeface="Arial" charset="0"/>
            </a:endParaRPr>
          </a:p>
          <a:p>
            <a:pPr eaLnBrk="1" hangingPunct="1">
              <a:buFont typeface="Wingdings 3" pitchFamily="18" charset="2"/>
              <a:buNone/>
              <a:defRPr/>
            </a:pPr>
            <a:endParaRPr lang="en-US" sz="2800" dirty="0" smtClean="0">
              <a:latin typeface="Arial" pitchFamily="34" charset="0"/>
              <a:cs typeface="Arial" pitchFamily="34" charset="0"/>
            </a:endParaRPr>
          </a:p>
          <a:p>
            <a:pPr eaLnBrk="1" hangingPunct="1">
              <a:buFont typeface="Wingdings 3" pitchFamily="18" charset="2"/>
              <a:buChar char=""/>
              <a:defRPr/>
            </a:pPr>
            <a:endParaRPr lang="en-US" dirty="0" smtClean="0"/>
          </a:p>
        </p:txBody>
      </p:sp>
      <p:pic>
        <p:nvPicPr>
          <p:cNvPr id="35844" name="Picture 4" descr="Picture depicting an interview" title="Picture depicting an inter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85800"/>
            <a:ext cx="18129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fontAlgn="auto" hangingPunct="1">
              <a:spcAft>
                <a:spcPts val="0"/>
              </a:spcAft>
              <a:defRPr/>
            </a:pPr>
            <a:r>
              <a:rPr lang="en-US" sz="3600" dirty="0" smtClean="0">
                <a:solidFill>
                  <a:schemeClr val="bg2">
                    <a:lumMod val="50000"/>
                  </a:schemeClr>
                </a:solidFill>
                <a:effectLst>
                  <a:outerShdw blurRad="38100" dist="38100" dir="2700000" algn="tl">
                    <a:srgbClr val="000000">
                      <a:alpha val="43137"/>
                    </a:srgbClr>
                  </a:outerShdw>
                </a:effectLst>
                <a:cs typeface="Arial" pitchFamily="34" charset="0"/>
              </a:rPr>
              <a:t>What is a behavioral interview?</a:t>
            </a:r>
          </a:p>
        </p:txBody>
      </p:sp>
      <p:sp>
        <p:nvSpPr>
          <p:cNvPr id="14338" name="Content Placeholder 2"/>
          <p:cNvSpPr>
            <a:spLocks noGrp="1"/>
          </p:cNvSpPr>
          <p:nvPr>
            <p:ph idx="1"/>
          </p:nvPr>
        </p:nvSpPr>
        <p:spPr>
          <a:ln>
            <a:miter lim="800000"/>
            <a:headEnd/>
            <a:tailEnd/>
          </a:ln>
        </p:spPr>
        <p:txBody>
          <a:bodyPr/>
          <a:lstStyle/>
          <a:p>
            <a:pPr eaLnBrk="1" hangingPunct="1">
              <a:buFont typeface="Wingdings 3" pitchFamily="18" charset="2"/>
              <a:buChar char=""/>
              <a:defRPr/>
            </a:pPr>
            <a:r>
              <a:rPr lang="en-US" sz="2800" dirty="0" smtClean="0">
                <a:latin typeface="Arial" pitchFamily="34" charset="0"/>
                <a:cs typeface="Arial" pitchFamily="34" charset="0"/>
              </a:rPr>
              <a:t>Interviews in which questions are designed for the candidate to give specific information on how he/she has handled or reacted to situations in the past that are likely to come up in the job for which you are recruiting.</a:t>
            </a:r>
            <a:r>
              <a:rPr lang="en-US" sz="2800" b="1" dirty="0" smtClean="0"/>
              <a:t> </a:t>
            </a:r>
            <a:endParaRPr lang="en-US" sz="2800" strike="sngStrike" dirty="0" smtClean="0">
              <a:latin typeface="Arial" charset="0"/>
              <a:cs typeface="Arial" charset="0"/>
            </a:endParaRPr>
          </a:p>
          <a:p>
            <a:pPr eaLnBrk="1" hangingPunct="1">
              <a:buFont typeface="Wingdings 3" pitchFamily="18" charset="2"/>
              <a:buChar char=""/>
              <a:defRPr/>
            </a:pPr>
            <a:endParaRPr lang="en-US" sz="2800" dirty="0" smtClean="0">
              <a:latin typeface="Arial" charset="0"/>
              <a:cs typeface="Arial" charset="0"/>
            </a:endParaRPr>
          </a:p>
          <a:p>
            <a:pPr eaLnBrk="1" hangingPunct="1">
              <a:buFont typeface="Wingdings 3" pitchFamily="18" charset="2"/>
              <a:buChar char=""/>
              <a:defRPr/>
            </a:pPr>
            <a:r>
              <a:rPr lang="en-US" sz="2800" dirty="0" smtClean="0">
                <a:latin typeface="Arial" charset="0"/>
                <a:cs typeface="Arial" charset="0"/>
              </a:rPr>
              <a:t>Based on the premise that past behavior is the best predictor of future behavior</a:t>
            </a:r>
          </a:p>
        </p:txBody>
      </p:sp>
      <p:pic>
        <p:nvPicPr>
          <p:cNvPr id="12292" name="Picture 4" descr="Picture Depicting an Interview" title="Picture Depicting an Inter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876800"/>
            <a:ext cx="180816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dirty="0" smtClean="0">
                <a:solidFill>
                  <a:schemeClr val="accent1"/>
                </a:solidFill>
              </a:rPr>
              <a:t>Body of the </a:t>
            </a:r>
            <a:r>
              <a:rPr lang="en-US" sz="3600" dirty="0" smtClean="0">
                <a:solidFill>
                  <a:schemeClr val="accent1"/>
                </a:solidFill>
              </a:rPr>
              <a:t>Interview Continued</a:t>
            </a:r>
            <a:endParaRPr lang="en-US" sz="3600" dirty="0">
              <a:solidFill>
                <a:schemeClr val="accent1"/>
              </a:solidFill>
            </a:endParaRPr>
          </a:p>
        </p:txBody>
      </p:sp>
      <p:sp>
        <p:nvSpPr>
          <p:cNvPr id="39938" name="Content Placeholder 1"/>
          <p:cNvSpPr>
            <a:spLocks noGrp="1"/>
          </p:cNvSpPr>
          <p:nvPr>
            <p:ph idx="1"/>
          </p:nvPr>
        </p:nvSpPr>
        <p:spPr/>
        <p:txBody>
          <a:bodyPr/>
          <a:lstStyle/>
          <a:p>
            <a:pPr eaLnBrk="1" hangingPunct="1">
              <a:buFont typeface="Wingdings 3" pitchFamily="18" charset="2"/>
              <a:buChar char=""/>
              <a:defRPr/>
            </a:pPr>
            <a:r>
              <a:rPr lang="en-US" sz="2800" dirty="0" smtClean="0">
                <a:latin typeface="Arial" charset="0"/>
                <a:cs typeface="Arial" charset="0"/>
              </a:rPr>
              <a:t>Use follow up questions to delve deeper into an area or to clarify a point</a:t>
            </a:r>
          </a:p>
          <a:p>
            <a:pPr marL="627063" indent="-227013" eaLnBrk="1" hangingPunct="1">
              <a:buFont typeface="Wingdings 3" pitchFamily="18" charset="2"/>
              <a:buChar char=""/>
              <a:defRPr/>
            </a:pPr>
            <a:r>
              <a:rPr lang="en-US" sz="2800" dirty="0" smtClean="0">
                <a:latin typeface="Arial" pitchFamily="34" charset="0"/>
                <a:cs typeface="Arial" pitchFamily="34" charset="0"/>
              </a:rPr>
              <a:t>Tell us more about….</a:t>
            </a:r>
          </a:p>
          <a:p>
            <a:pPr marL="627063" indent="-227013" eaLnBrk="1" hangingPunct="1">
              <a:buFont typeface="Wingdings 3" pitchFamily="18" charset="2"/>
              <a:buChar char=""/>
              <a:defRPr/>
            </a:pPr>
            <a:r>
              <a:rPr lang="en-US" sz="2800" dirty="0" smtClean="0">
                <a:latin typeface="Arial" pitchFamily="34" charset="0"/>
                <a:cs typeface="Arial" pitchFamily="34" charset="0"/>
              </a:rPr>
              <a:t>Can you give us another example of…</a:t>
            </a:r>
          </a:p>
          <a:p>
            <a:pPr marL="627063" indent="-227013" eaLnBrk="1" hangingPunct="1">
              <a:buFont typeface="Wingdings 3" pitchFamily="18" charset="2"/>
              <a:buChar char=""/>
              <a:defRPr/>
            </a:pPr>
            <a:r>
              <a:rPr lang="en-US" sz="2800" dirty="0" smtClean="0">
                <a:latin typeface="Arial" pitchFamily="34" charset="0"/>
                <a:cs typeface="Arial" pitchFamily="34" charset="0"/>
              </a:rPr>
              <a:t>Can you give more specifics</a:t>
            </a:r>
          </a:p>
          <a:p>
            <a:pPr marL="627063" indent="-227013" eaLnBrk="1" hangingPunct="1">
              <a:buFont typeface="Wingdings 3" pitchFamily="18" charset="2"/>
              <a:buChar char=""/>
              <a:defRPr/>
            </a:pPr>
            <a:r>
              <a:rPr lang="en-US" sz="2800" dirty="0" smtClean="0">
                <a:latin typeface="Arial" pitchFamily="34" charset="0"/>
                <a:cs typeface="Arial" pitchFamily="34" charset="0"/>
              </a:rPr>
              <a:t>Can you elaborate on exactly what your role was in….</a:t>
            </a:r>
          </a:p>
          <a:p>
            <a:pPr eaLnBrk="1" hangingPunct="1">
              <a:buFont typeface="Wingdings 3" pitchFamily="18" charset="2"/>
              <a:buNone/>
              <a:defRPr/>
            </a:pPr>
            <a:endParaRPr lang="en-US" sz="2800" dirty="0" smtClean="0">
              <a:latin typeface="Arial" charset="0"/>
              <a:cs typeface="Arial" charset="0"/>
            </a:endParaRPr>
          </a:p>
          <a:p>
            <a:pPr>
              <a:buFont typeface="Wingdings 3" pitchFamily="18" charset="2"/>
              <a:buChar char=""/>
              <a:defRPr/>
            </a:pPr>
            <a:endParaRPr lang="en-US" dirty="0" smtClean="0"/>
          </a:p>
        </p:txBody>
      </p:sp>
      <p:pic>
        <p:nvPicPr>
          <p:cNvPr id="36868" name="Picture 4" descr="Picture depicting an interview" title="Picture depicting an inter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648200"/>
            <a:ext cx="1150938"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pPr eaLnBrk="1" hangingPunct="1">
              <a:buFont typeface="Wingdings 3" charset="2"/>
              <a:buNone/>
            </a:pPr>
            <a:r>
              <a:rPr lang="en-US" altLang="en-US" sz="2800" smtClean="0">
                <a:latin typeface="Arial" charset="0"/>
                <a:cs typeface="Arial" charset="0"/>
              </a:rPr>
              <a:t>End on a clear and positive note by:</a:t>
            </a:r>
          </a:p>
          <a:p>
            <a:pPr eaLnBrk="1" hangingPunct="1">
              <a:buFont typeface="Wingdings 3" charset="2"/>
              <a:buNone/>
            </a:pPr>
            <a:endParaRPr lang="en-US" altLang="en-US" sz="2800" smtClean="0">
              <a:latin typeface="Arial" charset="0"/>
              <a:cs typeface="Arial" charset="0"/>
            </a:endParaRPr>
          </a:p>
          <a:p>
            <a:pPr eaLnBrk="1" hangingPunct="1"/>
            <a:r>
              <a:rPr lang="en-US" altLang="en-US" sz="2800" smtClean="0">
                <a:latin typeface="Arial" charset="0"/>
                <a:cs typeface="Arial" charset="0"/>
              </a:rPr>
              <a:t>Summarizing key information you heard</a:t>
            </a:r>
          </a:p>
          <a:p>
            <a:pPr eaLnBrk="1" hangingPunct="1"/>
            <a:r>
              <a:rPr lang="en-US" altLang="en-US" sz="2800" smtClean="0">
                <a:latin typeface="Arial" charset="0"/>
                <a:cs typeface="Arial" charset="0"/>
              </a:rPr>
              <a:t>Asking candidates if they have questions or additional information they want to share</a:t>
            </a:r>
          </a:p>
          <a:p>
            <a:pPr eaLnBrk="1" hangingPunct="1"/>
            <a:r>
              <a:rPr lang="en-US" altLang="en-US" sz="2800" smtClean="0">
                <a:latin typeface="Arial" charset="0"/>
                <a:cs typeface="Arial" charset="0"/>
              </a:rPr>
              <a:t>Providing clear follow-up information</a:t>
            </a:r>
          </a:p>
          <a:p>
            <a:pPr eaLnBrk="1" hangingPunct="1"/>
            <a:r>
              <a:rPr lang="en-US" altLang="en-US" sz="2800" smtClean="0">
                <a:latin typeface="Arial" charset="0"/>
                <a:cs typeface="Arial" charset="0"/>
              </a:rPr>
              <a:t>Staying neutral:  don’t discourage or create false expectations.</a:t>
            </a:r>
          </a:p>
          <a:p>
            <a:pPr eaLnBrk="1" hangingPunct="1"/>
            <a:endParaRPr lang="en-US" altLang="en-US" smtClean="0"/>
          </a:p>
        </p:txBody>
      </p:sp>
      <p:sp>
        <p:nvSpPr>
          <p:cNvPr id="2" name="Title 1"/>
          <p:cNvSpPr>
            <a:spLocks noGrp="1"/>
          </p:cNvSpPr>
          <p:nvPr>
            <p:ph type="title"/>
          </p:nvPr>
        </p:nvSpPr>
        <p:spPr/>
        <p:txBody>
          <a:bodyPr/>
          <a:lstStyle/>
          <a:p>
            <a:pPr eaLnBrk="1" fontAlgn="auto" hangingPunct="1">
              <a:spcAft>
                <a:spcPts val="0"/>
              </a:spcAft>
              <a:defRPr/>
            </a:pPr>
            <a:r>
              <a:rPr lang="en-US" sz="3600" dirty="0" smtClean="0">
                <a:solidFill>
                  <a:schemeClr val="accent1"/>
                </a:solidFill>
              </a:rPr>
              <a:t>Closing the interview</a:t>
            </a:r>
            <a:endParaRPr lang="en-US" sz="3600" dirty="0">
              <a:solidFill>
                <a:schemeClr val="accen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p:txBody>
          <a:bodyPr/>
          <a:lstStyle/>
          <a:p>
            <a:pPr eaLnBrk="1" hangingPunct="1">
              <a:buFont typeface="Wingdings 3" charset="2"/>
              <a:buNone/>
            </a:pPr>
            <a:r>
              <a:rPr lang="en-US" altLang="en-US" sz="2800" smtClean="0">
                <a:latin typeface="Arial" charset="0"/>
                <a:cs typeface="Arial" charset="0"/>
              </a:rPr>
              <a:t>Make notes:</a:t>
            </a:r>
          </a:p>
          <a:p>
            <a:pPr eaLnBrk="1" hangingPunct="1"/>
            <a:r>
              <a:rPr lang="en-US" altLang="en-US" sz="2800" smtClean="0">
                <a:latin typeface="Arial" charset="0"/>
                <a:cs typeface="Arial" charset="0"/>
              </a:rPr>
              <a:t>Focus on specifics  </a:t>
            </a:r>
          </a:p>
          <a:p>
            <a:pPr eaLnBrk="1" hangingPunct="1"/>
            <a:r>
              <a:rPr lang="en-US" altLang="en-US" sz="2800" smtClean="0">
                <a:latin typeface="Arial" charset="0"/>
                <a:cs typeface="Arial" charset="0"/>
              </a:rPr>
              <a:t>Use quotes when possible </a:t>
            </a:r>
          </a:p>
          <a:p>
            <a:pPr eaLnBrk="1" hangingPunct="1"/>
            <a:r>
              <a:rPr lang="en-US" altLang="en-US" sz="2800" smtClean="0">
                <a:latin typeface="Arial" charset="0"/>
                <a:cs typeface="Arial" charset="0"/>
              </a:rPr>
              <a:t>Make sure notes are objective and job related</a:t>
            </a:r>
          </a:p>
          <a:p>
            <a:pPr eaLnBrk="1" hangingPunct="1">
              <a:buFont typeface="Wingdings 3" charset="2"/>
              <a:buNone/>
            </a:pPr>
            <a:endParaRPr lang="en-US" altLang="en-US" sz="2800" smtClean="0">
              <a:latin typeface="Arial" charset="0"/>
              <a:cs typeface="Arial" charset="0"/>
            </a:endParaRPr>
          </a:p>
        </p:txBody>
      </p:sp>
      <p:sp>
        <p:nvSpPr>
          <p:cNvPr id="2" name="Title 1"/>
          <p:cNvSpPr>
            <a:spLocks noGrp="1"/>
          </p:cNvSpPr>
          <p:nvPr>
            <p:ph type="title"/>
          </p:nvPr>
        </p:nvSpPr>
        <p:spPr/>
        <p:txBody>
          <a:bodyPr/>
          <a:lstStyle/>
          <a:p>
            <a:pPr eaLnBrk="1" fontAlgn="auto" hangingPunct="1">
              <a:spcAft>
                <a:spcPts val="0"/>
              </a:spcAft>
              <a:defRPr/>
            </a:pPr>
            <a:r>
              <a:rPr lang="en-US" sz="3600" dirty="0" smtClean="0">
                <a:solidFill>
                  <a:schemeClr val="accent1"/>
                </a:solidFill>
              </a:rPr>
              <a:t>Immediately after the interview</a:t>
            </a:r>
            <a:endParaRPr lang="en-US" sz="3600" dirty="0">
              <a:solidFill>
                <a:schemeClr val="accen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dirty="0" smtClean="0">
                <a:solidFill>
                  <a:schemeClr val="accent1"/>
                </a:solidFill>
              </a:rPr>
              <a:t>Continued</a:t>
            </a:r>
            <a:endParaRPr lang="en-US" sz="3600" dirty="0">
              <a:solidFill>
                <a:schemeClr val="accent1"/>
              </a:solidFill>
            </a:endParaRPr>
          </a:p>
        </p:txBody>
      </p:sp>
      <p:sp>
        <p:nvSpPr>
          <p:cNvPr id="39938" name="Content Placeholder 1"/>
          <p:cNvSpPr>
            <a:spLocks noGrp="1"/>
          </p:cNvSpPr>
          <p:nvPr>
            <p:ph idx="1"/>
          </p:nvPr>
        </p:nvSpPr>
        <p:spPr/>
        <p:txBody>
          <a:bodyPr/>
          <a:lstStyle/>
          <a:p>
            <a:pPr eaLnBrk="1" hangingPunct="1"/>
            <a:r>
              <a:rPr lang="en-US" altLang="en-US" sz="2800" smtClean="0">
                <a:latin typeface="Arial" charset="0"/>
                <a:cs typeface="Arial" charset="0"/>
              </a:rPr>
              <a:t>Rate candidate against the selection criteria </a:t>
            </a:r>
          </a:p>
          <a:p>
            <a:pPr eaLnBrk="1" hangingPunct="1">
              <a:buFont typeface="Wingdings 3" charset="2"/>
              <a:buNone/>
            </a:pPr>
            <a:endParaRPr lang="en-US" altLang="en-US" sz="2800" smtClean="0">
              <a:latin typeface="Arial" charset="0"/>
              <a:cs typeface="Arial" charset="0"/>
            </a:endParaRPr>
          </a:p>
          <a:p>
            <a:pPr eaLnBrk="1" hangingPunct="1"/>
            <a:r>
              <a:rPr lang="en-US" altLang="en-US" sz="2800" smtClean="0">
                <a:latin typeface="Arial" charset="0"/>
                <a:cs typeface="Arial" charset="0"/>
              </a:rPr>
              <a:t>Use the scale you have developed</a:t>
            </a:r>
          </a:p>
          <a:p>
            <a:pPr eaLnBrk="1" hangingPunct="1">
              <a:buFont typeface="Wingdings 3" charset="2"/>
              <a:buNone/>
            </a:pPr>
            <a:endParaRPr lang="en-US" altLang="en-US" sz="2800" smtClean="0">
              <a:latin typeface="Arial" charset="0"/>
              <a:cs typeface="Arial" charset="0"/>
            </a:endParaRPr>
          </a:p>
          <a:p>
            <a:pPr eaLnBrk="1" hangingPunct="1"/>
            <a:r>
              <a:rPr lang="en-US" altLang="en-US" sz="2800" smtClean="0">
                <a:latin typeface="Arial" charset="0"/>
                <a:cs typeface="Arial" charset="0"/>
              </a:rPr>
              <a:t>Rate separately and then discuss and come to consensus on the rating</a:t>
            </a:r>
          </a:p>
          <a:p>
            <a:pPr eaLnBrk="1" hangingPunct="1">
              <a:buFont typeface="Wingdings 3" charset="2"/>
              <a:buNone/>
            </a:pPr>
            <a:endParaRPr lang="en-US" altLang="en-US" sz="2800" smtClean="0">
              <a:latin typeface="Arial" charset="0"/>
              <a:cs typeface="Arial" charset="0"/>
            </a:endParaRPr>
          </a:p>
          <a:p>
            <a:pPr eaLnBrk="1" hangingPunct="1"/>
            <a:r>
              <a:rPr lang="en-US" altLang="en-US" sz="2800" smtClean="0">
                <a:latin typeface="Arial" charset="0"/>
                <a:cs typeface="Arial" charset="0"/>
              </a:rPr>
              <a:t>Evaluate your own performance:  How did you do?  </a:t>
            </a:r>
          </a:p>
          <a:p>
            <a:endParaRPr lang="en-US" altLang="en-US" smtClean="0"/>
          </a:p>
        </p:txBody>
      </p:sp>
      <p:pic>
        <p:nvPicPr>
          <p:cNvPr id="39940" name="Picture 4" descr="Picture of a person checking off an item on a checklist" title="Picture of a person checking off an item on a checkl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257800"/>
            <a:ext cx="11239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solidFill>
                  <a:schemeClr val="accent1"/>
                </a:solidFill>
              </a:rPr>
              <a:t>You are not done yet…two more steps</a:t>
            </a:r>
            <a:endParaRPr lang="en-US" sz="3600" dirty="0">
              <a:solidFill>
                <a:schemeClr val="accent1"/>
              </a:solidFill>
            </a:endParaRPr>
          </a:p>
        </p:txBody>
      </p:sp>
      <p:sp>
        <p:nvSpPr>
          <p:cNvPr id="40962" name="Content Placeholder 2"/>
          <p:cNvSpPr>
            <a:spLocks noGrp="1"/>
          </p:cNvSpPr>
          <p:nvPr>
            <p:ph idx="1"/>
          </p:nvPr>
        </p:nvSpPr>
        <p:spPr>
          <a:xfrm>
            <a:off x="457200" y="1676400"/>
            <a:ext cx="8229600" cy="4330700"/>
          </a:xfrm>
        </p:spPr>
        <p:txBody>
          <a:bodyPr/>
          <a:lstStyle/>
          <a:p>
            <a:pPr eaLnBrk="1" hangingPunct="1"/>
            <a:r>
              <a:rPr lang="en-US" altLang="en-US" sz="2800" u="sng" smtClean="0">
                <a:latin typeface="Arial" charset="0"/>
                <a:cs typeface="Arial" charset="0"/>
              </a:rPr>
              <a:t>Review Official Personnel Files</a:t>
            </a:r>
          </a:p>
          <a:p>
            <a:pPr eaLnBrk="1" hangingPunct="1">
              <a:buFont typeface="Wingdings 3" charset="2"/>
              <a:buNone/>
            </a:pPr>
            <a:endParaRPr lang="en-US" altLang="en-US" sz="2800" u="sng" smtClean="0">
              <a:latin typeface="Arial" charset="0"/>
              <a:cs typeface="Arial" charset="0"/>
            </a:endParaRPr>
          </a:p>
          <a:p>
            <a:pPr eaLnBrk="1" hangingPunct="1"/>
            <a:r>
              <a:rPr lang="en-US" altLang="en-US" sz="2800" smtClean="0">
                <a:latin typeface="Arial" charset="0"/>
                <a:cs typeface="Arial" charset="0"/>
              </a:rPr>
              <a:t>Conduct behavioral reference checks</a:t>
            </a:r>
          </a:p>
          <a:p>
            <a:pPr eaLnBrk="1" hangingPunct="1">
              <a:buFont typeface="Wingdings 3" charset="2"/>
              <a:buNone/>
            </a:pPr>
            <a:endParaRPr lang="en-US" altLang="en-US" smtClean="0"/>
          </a:p>
        </p:txBody>
      </p:sp>
      <p:pic>
        <p:nvPicPr>
          <p:cNvPr id="40964" name="Picture 5" descr="Picture of a checklist on a clipboard" title="Picture of a checklist on a clip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038600"/>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p:txBody>
          <a:bodyPr/>
          <a:lstStyle/>
          <a:p>
            <a:pPr eaLnBrk="1" hangingPunct="1"/>
            <a:r>
              <a:rPr lang="en-US" altLang="en-US" sz="2400" smtClean="0">
                <a:latin typeface="Arial" charset="0"/>
                <a:cs typeface="Arial" charset="0"/>
              </a:rPr>
              <a:t>Ask for specifics by using behavioral questions</a:t>
            </a:r>
          </a:p>
          <a:p>
            <a:pPr eaLnBrk="1" hangingPunct="1">
              <a:buFont typeface="Wingdings 3" charset="2"/>
              <a:buNone/>
            </a:pPr>
            <a:endParaRPr lang="en-US" altLang="en-US" sz="2400" smtClean="0">
              <a:latin typeface="Arial" charset="0"/>
              <a:cs typeface="Arial" charset="0"/>
            </a:endParaRPr>
          </a:p>
          <a:p>
            <a:pPr eaLnBrk="1" hangingPunct="1"/>
            <a:r>
              <a:rPr lang="en-US" altLang="en-US" sz="2400" smtClean="0">
                <a:latin typeface="Arial" charset="0"/>
                <a:cs typeface="Arial" charset="0"/>
              </a:rPr>
              <a:t>Ask about examples the candidate gave during the interview</a:t>
            </a:r>
          </a:p>
          <a:p>
            <a:pPr eaLnBrk="1" hangingPunct="1">
              <a:buFont typeface="Wingdings 3" charset="2"/>
              <a:buNone/>
            </a:pPr>
            <a:endParaRPr lang="en-US" altLang="en-US" sz="2400" smtClean="0">
              <a:latin typeface="Arial" charset="0"/>
              <a:cs typeface="Arial" charset="0"/>
            </a:endParaRPr>
          </a:p>
          <a:p>
            <a:pPr eaLnBrk="1" hangingPunct="1"/>
            <a:r>
              <a:rPr lang="en-US" altLang="en-US" sz="2400" smtClean="0">
                <a:latin typeface="Arial" charset="0"/>
                <a:cs typeface="Arial" charset="0"/>
              </a:rPr>
              <a:t>Stumped as to what to ask—Check out the </a:t>
            </a:r>
            <a:r>
              <a:rPr lang="en-US" altLang="en-US" sz="2400" u="sng" smtClean="0">
                <a:latin typeface="Arial" charset="0"/>
                <a:cs typeface="Arial" charset="0"/>
              </a:rPr>
              <a:t>Reference Question Bank </a:t>
            </a:r>
            <a:r>
              <a:rPr lang="en-US" altLang="en-US" sz="2400" smtClean="0">
                <a:latin typeface="Arial" charset="0"/>
                <a:cs typeface="Arial" charset="0"/>
              </a:rPr>
              <a:t>on the Virtual Help Desk</a:t>
            </a:r>
          </a:p>
          <a:p>
            <a:pPr eaLnBrk="1" hangingPunct="1"/>
            <a:endParaRPr lang="en-US" altLang="en-US" sz="2400" u="sng" smtClean="0">
              <a:latin typeface="Arial" charset="0"/>
              <a:cs typeface="Arial" charset="0"/>
            </a:endParaRPr>
          </a:p>
          <a:p>
            <a:pPr eaLnBrk="1" hangingPunct="1"/>
            <a:r>
              <a:rPr lang="en-US" altLang="en-US" sz="2400" smtClean="0">
                <a:latin typeface="Arial" charset="0"/>
                <a:cs typeface="Arial" charset="0"/>
              </a:rPr>
              <a:t>Capture the information you obtain using the </a:t>
            </a:r>
            <a:r>
              <a:rPr lang="en-US" altLang="en-US" sz="2400" u="sng" smtClean="0">
                <a:latin typeface="Arial" charset="0"/>
                <a:cs typeface="Arial" charset="0"/>
              </a:rPr>
              <a:t>Reference Check Form</a:t>
            </a:r>
            <a:r>
              <a:rPr lang="en-US" altLang="en-US" sz="2400" smtClean="0">
                <a:latin typeface="Arial" charset="0"/>
                <a:cs typeface="Arial" charset="0"/>
              </a:rPr>
              <a:t> on the Virtual Help Desk</a:t>
            </a:r>
          </a:p>
          <a:p>
            <a:pPr eaLnBrk="1" hangingPunct="1"/>
            <a:endParaRPr lang="en-US" altLang="en-US" smtClean="0"/>
          </a:p>
        </p:txBody>
      </p:sp>
      <p:sp>
        <p:nvSpPr>
          <p:cNvPr id="2" name="Title 1"/>
          <p:cNvSpPr>
            <a:spLocks noGrp="1"/>
          </p:cNvSpPr>
          <p:nvPr>
            <p:ph type="title"/>
          </p:nvPr>
        </p:nvSpPr>
        <p:spPr/>
        <p:txBody>
          <a:bodyPr/>
          <a:lstStyle/>
          <a:p>
            <a:pPr eaLnBrk="1" fontAlgn="auto" hangingPunct="1">
              <a:spcAft>
                <a:spcPts val="0"/>
              </a:spcAft>
              <a:defRPr/>
            </a:pPr>
            <a:r>
              <a:rPr lang="en-US" sz="3600" dirty="0" smtClean="0">
                <a:solidFill>
                  <a:schemeClr val="accent1"/>
                </a:solidFill>
              </a:rPr>
              <a:t>Behavioral </a:t>
            </a:r>
            <a:r>
              <a:rPr lang="en-US" sz="3600" dirty="0" smtClean="0">
                <a:solidFill>
                  <a:schemeClr val="accent1"/>
                </a:solidFill>
                <a:effectLst/>
              </a:rPr>
              <a:t>Reference</a:t>
            </a:r>
            <a:r>
              <a:rPr lang="en-US" sz="3600" dirty="0" smtClean="0">
                <a:solidFill>
                  <a:schemeClr val="accent1"/>
                </a:solidFill>
              </a:rPr>
              <a:t> Checks</a:t>
            </a:r>
            <a:endParaRPr lang="en-US" sz="3600" dirty="0">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p:txBody>
          <a:bodyPr/>
          <a:lstStyle/>
          <a:p>
            <a:pPr>
              <a:buFont typeface="Wingdings 3" pitchFamily="18" charset="2"/>
              <a:buChar char=""/>
              <a:defRPr/>
            </a:pPr>
            <a:r>
              <a:rPr lang="en-US" sz="2400" u="sng" dirty="0" smtClean="0">
                <a:latin typeface="Arial" charset="0"/>
                <a:cs typeface="Arial" charset="0"/>
              </a:rPr>
              <a:t>Writing</a:t>
            </a:r>
          </a:p>
          <a:p>
            <a:pPr lvl="1">
              <a:buFont typeface="Verdana" pitchFamily="34" charset="0"/>
              <a:buNone/>
              <a:defRPr/>
            </a:pPr>
            <a:r>
              <a:rPr lang="en-US" sz="2400" dirty="0" smtClean="0">
                <a:latin typeface="Arial" charset="0"/>
                <a:cs typeface="Arial" charset="0"/>
              </a:rPr>
              <a:t>“ This job requires writing and editing papers with minimal supervision. Does Mary perform this type of work in her current position? If so, what is your assessment of her writing and editing skills? What types of documents has she written and edited?”</a:t>
            </a:r>
          </a:p>
          <a:p>
            <a:pPr lvl="1">
              <a:buFont typeface="Verdana" pitchFamily="34" charset="0"/>
              <a:buNone/>
              <a:defRPr/>
            </a:pPr>
            <a:endParaRPr lang="en-US" sz="2400" dirty="0" smtClean="0">
              <a:latin typeface="Arial" charset="0"/>
              <a:cs typeface="Arial" charset="0"/>
            </a:endParaRPr>
          </a:p>
          <a:p>
            <a:pPr>
              <a:buFont typeface="Wingdings 3" pitchFamily="18" charset="2"/>
              <a:buChar char=""/>
              <a:defRPr/>
            </a:pPr>
            <a:r>
              <a:rPr lang="en-US" sz="2400" dirty="0" smtClean="0">
                <a:latin typeface="Arial" charset="0"/>
                <a:cs typeface="Arial" charset="0"/>
              </a:rPr>
              <a:t> </a:t>
            </a:r>
            <a:r>
              <a:rPr lang="en-US" sz="2400" u="sng" dirty="0" smtClean="0">
                <a:latin typeface="Arial" charset="0"/>
                <a:cs typeface="Arial" charset="0"/>
              </a:rPr>
              <a:t>Change Leadership</a:t>
            </a:r>
          </a:p>
          <a:p>
            <a:pPr marL="515938" lvl="1" indent="-123825">
              <a:buFont typeface="Verdana" pitchFamily="34" charset="0"/>
              <a:buNone/>
              <a:defRPr/>
            </a:pPr>
            <a:r>
              <a:rPr lang="en-US" sz="2400" dirty="0" smtClean="0">
                <a:latin typeface="Arial" charset="0"/>
                <a:cs typeface="Arial" charset="0"/>
              </a:rPr>
              <a:t>“Did Jordan deal with any major change or upheaval while he was with your organization? What was the change and how did he deal with it?”</a:t>
            </a:r>
          </a:p>
          <a:p>
            <a:pPr>
              <a:buFont typeface="Wingdings 3" pitchFamily="18" charset="2"/>
              <a:buChar char=""/>
              <a:defRPr/>
            </a:pPr>
            <a:endParaRPr lang="en-US" dirty="0" smtClean="0"/>
          </a:p>
        </p:txBody>
      </p:sp>
      <p:sp>
        <p:nvSpPr>
          <p:cNvPr id="3" name="Title 2"/>
          <p:cNvSpPr>
            <a:spLocks noGrp="1"/>
          </p:cNvSpPr>
          <p:nvPr>
            <p:ph type="title"/>
          </p:nvPr>
        </p:nvSpPr>
        <p:spPr/>
        <p:txBody>
          <a:bodyPr>
            <a:noAutofit/>
          </a:bodyPr>
          <a:lstStyle/>
          <a:p>
            <a:pPr>
              <a:defRPr/>
            </a:pPr>
            <a:r>
              <a:rPr lang="en-US" sz="3600" dirty="0" smtClean="0">
                <a:solidFill>
                  <a:schemeClr val="accent1"/>
                </a:solidFill>
                <a:effectLst>
                  <a:outerShdw blurRad="38100" dist="38100" dir="2700000" algn="tl">
                    <a:srgbClr val="000000">
                      <a:alpha val="43137"/>
                    </a:srgbClr>
                  </a:outerShdw>
                </a:effectLst>
              </a:rPr>
              <a:t>Examples of Behavioral Reference Check Questions</a:t>
            </a:r>
            <a:endParaRPr lang="en-US" sz="3600" dirty="0">
              <a:solidFill>
                <a:schemeClr val="accent1"/>
              </a:solidFill>
              <a:effectLst>
                <a:outerShdw blurRad="38100" dist="38100" dir="2700000" algn="tl">
                  <a:srgbClr val="000000">
                    <a:alpha val="43137"/>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p:txBody>
          <a:bodyPr/>
          <a:lstStyle/>
          <a:p>
            <a:pPr eaLnBrk="1" hangingPunct="1">
              <a:lnSpc>
                <a:spcPct val="150000"/>
              </a:lnSpc>
              <a:spcBef>
                <a:spcPct val="0"/>
              </a:spcBef>
            </a:pPr>
            <a:r>
              <a:rPr lang="en-US" altLang="en-US" sz="2800" smtClean="0">
                <a:latin typeface="Arial" charset="0"/>
                <a:cs typeface="Arial" charset="0"/>
              </a:rPr>
              <a:t>Support your selection or non-selection</a:t>
            </a:r>
          </a:p>
          <a:p>
            <a:pPr eaLnBrk="1" hangingPunct="1">
              <a:lnSpc>
                <a:spcPct val="150000"/>
              </a:lnSpc>
              <a:spcBef>
                <a:spcPct val="0"/>
              </a:spcBef>
            </a:pPr>
            <a:r>
              <a:rPr lang="en-US" altLang="en-US" sz="2800" smtClean="0">
                <a:latin typeface="Arial" charset="0"/>
                <a:cs typeface="Arial" charset="0"/>
              </a:rPr>
              <a:t>Check with your HR Office as to what is required, or</a:t>
            </a:r>
          </a:p>
          <a:p>
            <a:pPr eaLnBrk="1" hangingPunct="1">
              <a:lnSpc>
                <a:spcPct val="150000"/>
              </a:lnSpc>
              <a:spcBef>
                <a:spcPct val="0"/>
              </a:spcBef>
            </a:pPr>
            <a:r>
              <a:rPr lang="en-US" altLang="en-US" sz="2800" smtClean="0">
                <a:latin typeface="Arial" charset="0"/>
                <a:cs typeface="Arial" charset="0"/>
              </a:rPr>
              <a:t>Don’t forget to notify all candidates about the results</a:t>
            </a:r>
          </a:p>
          <a:p>
            <a:pPr eaLnBrk="1" hangingPunct="1">
              <a:buFont typeface="Wingdings 3" charset="2"/>
              <a:buNone/>
            </a:pPr>
            <a:endParaRPr lang="en-US" altLang="en-US" smtClean="0"/>
          </a:p>
        </p:txBody>
      </p:sp>
      <p:sp>
        <p:nvSpPr>
          <p:cNvPr id="2" name="Title 1"/>
          <p:cNvSpPr>
            <a:spLocks noGrp="1"/>
          </p:cNvSpPr>
          <p:nvPr>
            <p:ph type="title"/>
          </p:nvPr>
        </p:nvSpPr>
        <p:spPr/>
        <p:txBody>
          <a:bodyPr/>
          <a:lstStyle/>
          <a:p>
            <a:pPr eaLnBrk="1" fontAlgn="auto" hangingPunct="1">
              <a:spcAft>
                <a:spcPts val="0"/>
              </a:spcAft>
              <a:defRPr/>
            </a:pPr>
            <a:r>
              <a:rPr lang="en-US" sz="3600" dirty="0" smtClean="0">
                <a:solidFill>
                  <a:schemeClr val="accent1"/>
                </a:solidFill>
                <a:effectLst>
                  <a:outerShdw blurRad="38100" dist="38100" dir="2700000" algn="tl">
                    <a:srgbClr val="000000">
                      <a:alpha val="43137"/>
                    </a:srgbClr>
                  </a:outerShdw>
                </a:effectLst>
              </a:rPr>
              <a:t>Document your selection</a:t>
            </a:r>
            <a:endParaRPr lang="en-US" sz="3600" dirty="0">
              <a:solidFill>
                <a:schemeClr val="accent1"/>
              </a:solidFill>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pPr eaLnBrk="1" fontAlgn="auto" hangingPunct="1">
              <a:spcAft>
                <a:spcPts val="0"/>
              </a:spcAft>
              <a:defRPr/>
            </a:pPr>
            <a:r>
              <a:rPr lang="en-US" sz="3600" b="0" dirty="0" smtClean="0">
                <a:solidFill>
                  <a:schemeClr val="accent1"/>
                </a:solidFill>
                <a:effectLst>
                  <a:outerShdw blurRad="38100" dist="38100" dir="2700000" algn="tl">
                    <a:srgbClr val="000000">
                      <a:alpha val="43137"/>
                    </a:srgbClr>
                  </a:outerShdw>
                </a:effectLst>
              </a:rPr>
              <a:t>Celebrate and …</a:t>
            </a:r>
            <a:endParaRPr lang="en-US" sz="3600" b="0" dirty="0">
              <a:solidFill>
                <a:schemeClr val="accent1"/>
              </a:solidFill>
              <a:effectLst>
                <a:outerShdw blurRad="38100" dist="38100" dir="2700000" algn="tl">
                  <a:srgbClr val="000000">
                    <a:alpha val="43137"/>
                  </a:srgbClr>
                </a:outerShdw>
              </a:effectLst>
            </a:endParaRPr>
          </a:p>
        </p:txBody>
      </p:sp>
      <p:sp>
        <p:nvSpPr>
          <p:cNvPr id="45058" name="Content Placeholder 2"/>
          <p:cNvSpPr>
            <a:spLocks noGrp="1"/>
          </p:cNvSpPr>
          <p:nvPr>
            <p:ph idx="1"/>
          </p:nvPr>
        </p:nvSpPr>
        <p:spPr/>
        <p:txBody>
          <a:bodyPr/>
          <a:lstStyle/>
          <a:p>
            <a:pPr algn="ctr" eaLnBrk="1" hangingPunct="1">
              <a:buFont typeface="Wingdings 3" charset="2"/>
              <a:buNone/>
            </a:pPr>
            <a:endParaRPr lang="en-US" altLang="en-US" sz="2800" smtClean="0">
              <a:latin typeface="Arial" charset="0"/>
              <a:cs typeface="Arial" charset="0"/>
            </a:endParaRPr>
          </a:p>
          <a:p>
            <a:pPr algn="ctr" eaLnBrk="1" hangingPunct="1">
              <a:buFont typeface="Wingdings 3" charset="2"/>
              <a:buNone/>
            </a:pPr>
            <a:endParaRPr lang="en-US" altLang="en-US" sz="2800" smtClean="0">
              <a:latin typeface="Arial" charset="0"/>
              <a:cs typeface="Arial" charset="0"/>
            </a:endParaRPr>
          </a:p>
          <a:p>
            <a:pPr algn="ctr" eaLnBrk="1" hangingPunct="1">
              <a:buFont typeface="Wingdings 3" charset="2"/>
              <a:buNone/>
            </a:pPr>
            <a:r>
              <a:rPr lang="en-US" altLang="en-US" sz="2800" smtClean="0">
                <a:latin typeface="Arial" charset="0"/>
                <a:cs typeface="Arial" charset="0"/>
              </a:rPr>
              <a:t>Start planning the new employee’s on-boarding process!</a:t>
            </a:r>
          </a:p>
          <a:p>
            <a:pPr eaLnBrk="1" hangingPunct="1">
              <a:buFont typeface="Wingdings 3" charset="2"/>
              <a:buNone/>
            </a:pPr>
            <a:endParaRPr lang="en-US" altLang="en-US" smtClean="0"/>
          </a:p>
        </p:txBody>
      </p:sp>
      <p:pic>
        <p:nvPicPr>
          <p:cNvPr id="45060" name="Picture 4" descr="Picture of party hats and the word celebrate" title="Picture of party hats and the word celebr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57200"/>
            <a:ext cx="175577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Thank you</a:t>
            </a:r>
            <a:endParaRPr lang="en-US" dirty="0"/>
          </a:p>
        </p:txBody>
      </p:sp>
      <p:sp>
        <p:nvSpPr>
          <p:cNvPr id="6" name="Content Placeholder 4"/>
          <p:cNvSpPr txBox="1">
            <a:spLocks/>
          </p:cNvSpPr>
          <p:nvPr/>
        </p:nvSpPr>
        <p:spPr bwMode="auto">
          <a:xfrm>
            <a:off x="457200" y="533400"/>
            <a:ext cx="82296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3" pitchFamily="18" charset="2"/>
              <a:buNone/>
              <a:defRPr/>
            </a:pPr>
            <a:endParaRPr lang="en-US" dirty="0" smtClean="0"/>
          </a:p>
          <a:p>
            <a:pPr>
              <a:buFont typeface="Wingdings 3" pitchFamily="18" charset="2"/>
              <a:buNone/>
              <a:defRPr/>
            </a:pPr>
            <a:endParaRPr lang="en-US" dirty="0" smtClean="0"/>
          </a:p>
          <a:p>
            <a:pPr algn="ctr">
              <a:buFont typeface="Wingdings 3" pitchFamily="18" charset="2"/>
              <a:buNone/>
              <a:defRPr/>
            </a:pPr>
            <a:r>
              <a:rPr lang="en-US" sz="2800" dirty="0" smtClean="0">
                <a:latin typeface="Arial" pitchFamily="34" charset="0"/>
                <a:cs typeface="Arial" pitchFamily="34" charset="0"/>
              </a:rPr>
              <a:t>Thank you for taking this training!</a:t>
            </a:r>
          </a:p>
          <a:p>
            <a:pPr algn="ctr">
              <a:buFont typeface="Wingdings 3" pitchFamily="18" charset="2"/>
              <a:buNone/>
              <a:defRPr/>
            </a:pPr>
            <a:endParaRPr lang="en-US" sz="2800" dirty="0" smtClean="0">
              <a:latin typeface="Arial" pitchFamily="34" charset="0"/>
              <a:cs typeface="Arial" pitchFamily="34" charset="0"/>
            </a:endParaRPr>
          </a:p>
          <a:p>
            <a:pPr algn="ctr">
              <a:buFont typeface="Wingdings 3" pitchFamily="18" charset="2"/>
              <a:buNone/>
              <a:defRPr/>
            </a:pPr>
            <a:r>
              <a:rPr lang="en-US" sz="2800" dirty="0" smtClean="0">
                <a:latin typeface="Arial" pitchFamily="34" charset="0"/>
                <a:cs typeface="Arial" pitchFamily="34" charset="0"/>
              </a:rPr>
              <a:t>Send feedback or questions to </a:t>
            </a:r>
          </a:p>
          <a:p>
            <a:pPr lvl="1" algn="ctr">
              <a:buFont typeface="Verdana" pitchFamily="34" charset="0"/>
              <a:buNone/>
              <a:defRPr/>
            </a:pPr>
            <a:r>
              <a:rPr lang="en-US" sz="2800" dirty="0" smtClean="0">
                <a:latin typeface="Arial" pitchFamily="34" charset="0"/>
                <a:cs typeface="Arial" pitchFamily="34" charset="0"/>
                <a:hlinkClick r:id="rId3"/>
              </a:rPr>
              <a:t>HRModFeedback@dpa.ca.gov</a:t>
            </a:r>
            <a:endParaRPr lang="en-US" sz="2800" dirty="0" smtClean="0">
              <a:latin typeface="Arial" pitchFamily="34" charset="0"/>
              <a:cs typeface="Arial" pitchFamily="34" charset="0"/>
            </a:endParaRPr>
          </a:p>
          <a:p>
            <a:pPr lvl="1" algn="ctr">
              <a:buFont typeface="Verdana" pitchFamily="34" charset="0"/>
              <a:buNone/>
              <a:defRPr/>
            </a:pPr>
            <a:endParaRPr lang="en-US" sz="2800" dirty="0" smtClean="0">
              <a:latin typeface="Arial" pitchFamily="34" charset="0"/>
              <a:cs typeface="Arial" pitchFamily="34" charset="0"/>
            </a:endParaRPr>
          </a:p>
          <a:p>
            <a:pPr marL="115888" lvl="1" indent="0" algn="ctr">
              <a:buFont typeface="Verdana" pitchFamily="34" charset="0"/>
              <a:buNone/>
              <a:defRPr/>
            </a:pPr>
            <a:r>
              <a:rPr lang="en-US" sz="2800" dirty="0" smtClean="0">
                <a:latin typeface="Arial" pitchFamily="34" charset="0"/>
                <a:cs typeface="Arial" pitchFamily="34" charset="0"/>
              </a:rPr>
              <a:t>For more information, </a:t>
            </a:r>
          </a:p>
          <a:p>
            <a:pPr marL="115888" lvl="1" indent="0" algn="ctr">
              <a:buFont typeface="Verdana" pitchFamily="34" charset="0"/>
              <a:buNone/>
              <a:defRPr/>
            </a:pPr>
            <a:r>
              <a:rPr lang="en-US" sz="2800" dirty="0" smtClean="0">
                <a:latin typeface="Arial" pitchFamily="34" charset="0"/>
                <a:cs typeface="Arial" pitchFamily="34" charset="0"/>
              </a:rPr>
              <a:t>visit the </a:t>
            </a:r>
            <a:r>
              <a:rPr lang="en-US" sz="2800" u="sng" dirty="0" smtClean="0">
                <a:latin typeface="Arial" pitchFamily="34" charset="0"/>
                <a:cs typeface="Arial" pitchFamily="34" charset="0"/>
              </a:rPr>
              <a:t>HR Modernization website</a:t>
            </a:r>
            <a:r>
              <a:rPr lang="en-US" sz="2800" dirty="0" smtClean="0">
                <a:latin typeface="Arial" pitchFamily="34" charset="0"/>
                <a:cs typeface="Arial" pitchFamily="34" charset="0"/>
              </a:rPr>
              <a:t>.</a:t>
            </a:r>
          </a:p>
          <a:p>
            <a:pPr algn="ctr">
              <a:buFont typeface="Wingdings 3" pitchFamily="18" charset="2"/>
              <a:buChar char=""/>
              <a:defRPr/>
            </a:pPr>
            <a:endParaRPr lang="en-US" dirty="0" smtClean="0">
              <a:latin typeface="Arial" pitchFamily="34" charset="0"/>
              <a:cs typeface="Arial" pitchFamily="34" charset="0"/>
            </a:endParaRPr>
          </a:p>
          <a:p>
            <a:pPr algn="ctr">
              <a:buFont typeface="Wingdings 3" pitchFamily="18" charset="2"/>
              <a:buChar char=""/>
              <a:defRPr/>
            </a:pPr>
            <a:endParaRPr lang="en-US"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dirty="0" smtClean="0">
                <a:solidFill>
                  <a:schemeClr val="accent1"/>
                </a:solidFill>
              </a:rPr>
              <a:t>Behavioral Interviewing Questions</a:t>
            </a:r>
            <a:endParaRPr lang="en-US" sz="3600" dirty="0">
              <a:solidFill>
                <a:schemeClr val="accent1"/>
              </a:solidFill>
            </a:endParaRPr>
          </a:p>
        </p:txBody>
      </p:sp>
      <p:sp>
        <p:nvSpPr>
          <p:cNvPr id="13314" name="Content Placeholder 1"/>
          <p:cNvSpPr>
            <a:spLocks noGrp="1"/>
          </p:cNvSpPr>
          <p:nvPr>
            <p:ph idx="1"/>
          </p:nvPr>
        </p:nvSpPr>
        <p:spPr/>
        <p:txBody>
          <a:bodyPr/>
          <a:lstStyle/>
          <a:p>
            <a:r>
              <a:rPr lang="en-US" altLang="en-US" sz="2800" smtClean="0">
                <a:latin typeface="Arial" charset="0"/>
                <a:cs typeface="Arial" charset="0"/>
              </a:rPr>
              <a:t>Are objective</a:t>
            </a:r>
          </a:p>
          <a:p>
            <a:pPr>
              <a:buFont typeface="Wingdings 3" charset="2"/>
              <a:buNone/>
            </a:pPr>
            <a:endParaRPr lang="en-US" altLang="en-US" sz="2800" smtClean="0">
              <a:latin typeface="Arial" charset="0"/>
              <a:cs typeface="Arial" charset="0"/>
            </a:endParaRPr>
          </a:p>
          <a:p>
            <a:r>
              <a:rPr lang="en-US" altLang="en-US" sz="2800" smtClean="0">
                <a:latin typeface="Arial" charset="0"/>
                <a:cs typeface="Arial" charset="0"/>
              </a:rPr>
              <a:t>Relate specifically to knowledge, skills, abilities, or work qualities needed to be effective in the position being filled</a:t>
            </a:r>
          </a:p>
          <a:p>
            <a:pPr>
              <a:buFont typeface="Wingdings 3" charset="2"/>
              <a:buNone/>
            </a:pPr>
            <a:endParaRPr lang="en-US" altLang="en-US" sz="2800" smtClean="0">
              <a:latin typeface="Arial" charset="0"/>
              <a:cs typeface="Arial" charset="0"/>
            </a:endParaRPr>
          </a:p>
          <a:p>
            <a:r>
              <a:rPr lang="en-US" altLang="en-US" sz="2800" smtClean="0">
                <a:latin typeface="Arial" charset="0"/>
                <a:cs typeface="Arial" charset="0"/>
              </a:rPr>
              <a:t>Require the interviewee to provide examples of their experience and background in a specific area</a:t>
            </a:r>
          </a:p>
        </p:txBody>
      </p:sp>
      <p:pic>
        <p:nvPicPr>
          <p:cNvPr id="13316" name="Picture 7" descr="Picture of a Question Mark" title="Picture of a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410200"/>
            <a:ext cx="12795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57200" y="1600200"/>
            <a:ext cx="8229600" cy="4406900"/>
          </a:xfrm>
        </p:spPr>
        <p:txBody>
          <a:bodyPr/>
          <a:lstStyle/>
          <a:p>
            <a:r>
              <a:rPr lang="en-US" altLang="en-US" smtClean="0"/>
              <a:t>“</a:t>
            </a:r>
            <a:r>
              <a:rPr lang="en-US" altLang="en-US" smtClean="0">
                <a:latin typeface="Arial" charset="0"/>
                <a:cs typeface="Arial" charset="0"/>
              </a:rPr>
              <a:t>Describe a situation where you had to defend or explain an idea or proposal.  Who was the audience, what were the issues, and what was the outcome?”</a:t>
            </a:r>
          </a:p>
          <a:p>
            <a:endParaRPr lang="en-US" altLang="en-US" smtClean="0">
              <a:latin typeface="Arial" charset="0"/>
              <a:cs typeface="Arial" charset="0"/>
            </a:endParaRPr>
          </a:p>
          <a:p>
            <a:r>
              <a:rPr lang="en-US" altLang="en-US" smtClean="0">
                <a:latin typeface="Arial" charset="0"/>
                <a:cs typeface="Arial" charset="0"/>
              </a:rPr>
              <a:t>“Describe a situation where you had to complete work with little or no direction from supervisors or colleagues?”</a:t>
            </a:r>
          </a:p>
        </p:txBody>
      </p:sp>
      <p:sp>
        <p:nvSpPr>
          <p:cNvPr id="3" name="Title 2"/>
          <p:cNvSpPr>
            <a:spLocks noGrp="1"/>
          </p:cNvSpPr>
          <p:nvPr>
            <p:ph type="title"/>
          </p:nvPr>
        </p:nvSpPr>
        <p:spPr/>
        <p:txBody>
          <a:bodyPr>
            <a:noAutofit/>
          </a:bodyPr>
          <a:lstStyle/>
          <a:p>
            <a:pPr>
              <a:defRPr/>
            </a:pPr>
            <a:r>
              <a:rPr lang="en-US" sz="3200" dirty="0" smtClean="0">
                <a:solidFill>
                  <a:schemeClr val="accent1"/>
                </a:solidFill>
                <a:latin typeface="Arial" pitchFamily="34" charset="0"/>
                <a:cs typeface="Arial" pitchFamily="34" charset="0"/>
              </a:rPr>
              <a:t>Sample Behavioral Interview Questions</a:t>
            </a:r>
            <a:endParaRPr lang="en-US" sz="3200" dirty="0">
              <a:solidFill>
                <a:schemeClr val="accent1"/>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6"/>
          <p:cNvSpPr>
            <a:spLocks noGrp="1"/>
          </p:cNvSpPr>
          <p:nvPr>
            <p:ph sz="half" idx="1"/>
          </p:nvPr>
        </p:nvSpPr>
        <p:spPr>
          <a:xfrm>
            <a:off x="457200" y="1481138"/>
            <a:ext cx="4038600" cy="4525962"/>
          </a:xfrm>
        </p:spPr>
        <p:txBody>
          <a:bodyPr/>
          <a:lstStyle/>
          <a:p>
            <a:pPr eaLnBrk="1" hangingPunct="1">
              <a:buFont typeface="Wingdings 3" charset="2"/>
              <a:buNone/>
            </a:pPr>
            <a:r>
              <a:rPr lang="en-US" altLang="en-US" smtClean="0">
                <a:latin typeface="Arial" charset="0"/>
                <a:cs typeface="Arial" charset="0"/>
              </a:rPr>
              <a:t>For employers</a:t>
            </a:r>
          </a:p>
          <a:p>
            <a:pPr eaLnBrk="1" hangingPunct="1"/>
            <a:r>
              <a:rPr lang="en-US" altLang="en-US" sz="2000" smtClean="0">
                <a:latin typeface="Arial" charset="0"/>
                <a:cs typeface="Arial" charset="0"/>
              </a:rPr>
              <a:t>Hire the best person for the job</a:t>
            </a:r>
          </a:p>
          <a:p>
            <a:pPr eaLnBrk="1" hangingPunct="1"/>
            <a:r>
              <a:rPr lang="en-US" altLang="en-US" sz="2000" smtClean="0">
                <a:latin typeface="Arial" charset="0"/>
                <a:cs typeface="Arial" charset="0"/>
              </a:rPr>
              <a:t>More productive more quickly</a:t>
            </a:r>
          </a:p>
          <a:p>
            <a:pPr eaLnBrk="1" hangingPunct="1"/>
            <a:r>
              <a:rPr lang="en-US" altLang="en-US" sz="2000" smtClean="0">
                <a:latin typeface="Arial" charset="0"/>
                <a:cs typeface="Arial" charset="0"/>
              </a:rPr>
              <a:t>Less initial training and development</a:t>
            </a:r>
          </a:p>
          <a:p>
            <a:pPr eaLnBrk="1" hangingPunct="1"/>
            <a:r>
              <a:rPr lang="en-US" altLang="en-US" sz="2000" smtClean="0">
                <a:latin typeface="Arial" charset="0"/>
                <a:cs typeface="Arial" charset="0"/>
              </a:rPr>
              <a:t>Greater chance of retention</a:t>
            </a:r>
          </a:p>
          <a:p>
            <a:pPr eaLnBrk="1" hangingPunct="1"/>
            <a:r>
              <a:rPr lang="en-US" altLang="en-US" sz="2000" smtClean="0">
                <a:latin typeface="Arial" charset="0"/>
                <a:cs typeface="Arial" charset="0"/>
              </a:rPr>
              <a:t>Individual performance is linked to organizational performance</a:t>
            </a:r>
          </a:p>
          <a:p>
            <a:pPr>
              <a:buFont typeface="Wingdings 3" charset="2"/>
              <a:buNone/>
            </a:pPr>
            <a:endParaRPr lang="en-US" altLang="en-US" b="1" smtClean="0"/>
          </a:p>
        </p:txBody>
      </p:sp>
      <p:sp>
        <p:nvSpPr>
          <p:cNvPr id="15363" name="Content Placeholder 8"/>
          <p:cNvSpPr>
            <a:spLocks noGrp="1"/>
          </p:cNvSpPr>
          <p:nvPr>
            <p:ph sz="half" idx="2"/>
          </p:nvPr>
        </p:nvSpPr>
        <p:spPr>
          <a:xfrm>
            <a:off x="4648200" y="1481138"/>
            <a:ext cx="4038600" cy="4525962"/>
          </a:xfrm>
        </p:spPr>
        <p:txBody>
          <a:bodyPr/>
          <a:lstStyle/>
          <a:p>
            <a:pPr eaLnBrk="1" hangingPunct="1">
              <a:spcBef>
                <a:spcPct val="0"/>
              </a:spcBef>
              <a:buFont typeface="Wingdings 3" charset="2"/>
              <a:buNone/>
            </a:pPr>
            <a:r>
              <a:rPr lang="en-US" altLang="en-US" smtClean="0">
                <a:latin typeface="Arial" charset="0"/>
                <a:cs typeface="Arial" charset="0"/>
              </a:rPr>
              <a:t>For candidates</a:t>
            </a:r>
          </a:p>
          <a:p>
            <a:pPr eaLnBrk="1" hangingPunct="1">
              <a:spcBef>
                <a:spcPct val="0"/>
              </a:spcBef>
            </a:pPr>
            <a:r>
              <a:rPr lang="en-US" altLang="en-US" sz="2000" smtClean="0">
                <a:latin typeface="Arial" charset="0"/>
                <a:cs typeface="Arial" charset="0"/>
              </a:rPr>
              <a:t>Better application of one’s skills to job</a:t>
            </a:r>
          </a:p>
          <a:p>
            <a:pPr eaLnBrk="1" hangingPunct="1">
              <a:spcBef>
                <a:spcPct val="0"/>
              </a:spcBef>
            </a:pPr>
            <a:r>
              <a:rPr lang="en-US" altLang="en-US" sz="2000" smtClean="0">
                <a:latin typeface="Arial" charset="0"/>
                <a:cs typeface="Arial" charset="0"/>
              </a:rPr>
              <a:t>Matching people to jobs leads to increased satisfaction, self-esteem, self confidence</a:t>
            </a:r>
          </a:p>
          <a:p>
            <a:pPr eaLnBrk="1" hangingPunct="1">
              <a:spcBef>
                <a:spcPct val="0"/>
              </a:spcBef>
            </a:pPr>
            <a:r>
              <a:rPr lang="en-US" altLang="en-US" sz="2000" smtClean="0">
                <a:latin typeface="Arial" charset="0"/>
                <a:cs typeface="Arial" charset="0"/>
              </a:rPr>
              <a:t>Can immediately see their direct contribution to organizational goals</a:t>
            </a:r>
          </a:p>
          <a:p>
            <a:pPr eaLnBrk="1" hangingPunct="1">
              <a:spcBef>
                <a:spcPct val="0"/>
              </a:spcBef>
            </a:pPr>
            <a:r>
              <a:rPr lang="en-US" altLang="en-US" sz="2000" smtClean="0">
                <a:latin typeface="Arial" charset="0"/>
                <a:cs typeface="Arial" charset="0"/>
              </a:rPr>
              <a:t>Sees organization as a place to build a career</a:t>
            </a:r>
          </a:p>
          <a:p>
            <a:pPr eaLnBrk="1" hangingPunct="1">
              <a:spcBef>
                <a:spcPct val="0"/>
              </a:spcBef>
              <a:buFont typeface="Wingdings 3" charset="2"/>
              <a:buNone/>
            </a:pPr>
            <a:endParaRPr lang="en-US" altLang="en-US" smtClean="0">
              <a:latin typeface="Arial" charset="0"/>
              <a:cs typeface="Arial" charset="0"/>
            </a:endParaRPr>
          </a:p>
          <a:p>
            <a:pPr>
              <a:spcBef>
                <a:spcPct val="0"/>
              </a:spcBef>
            </a:pPr>
            <a:endParaRPr lang="en-US" altLang="en-US" smtClean="0"/>
          </a:p>
        </p:txBody>
      </p:sp>
      <p:sp>
        <p:nvSpPr>
          <p:cNvPr id="3" name="Title 2"/>
          <p:cNvSpPr>
            <a:spLocks noGrp="1"/>
          </p:cNvSpPr>
          <p:nvPr>
            <p:ph type="title"/>
          </p:nvPr>
        </p:nvSpPr>
        <p:spPr/>
        <p:txBody>
          <a:bodyPr/>
          <a:lstStyle/>
          <a:p>
            <a:pPr>
              <a:defRPr/>
            </a:pPr>
            <a:r>
              <a:rPr lang="en-US" sz="3600" dirty="0" smtClean="0">
                <a:solidFill>
                  <a:schemeClr val="accent1"/>
                </a:solidFill>
                <a:latin typeface="Arial" pitchFamily="34" charset="0"/>
                <a:cs typeface="Arial" pitchFamily="34" charset="0"/>
              </a:rPr>
              <a:t>Benefits of Behavioral Interviewing</a:t>
            </a:r>
            <a:endParaRPr lang="en-US" sz="3600" dirty="0">
              <a:solidFill>
                <a:schemeClr val="accent1"/>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eaLnBrk="1" fontAlgn="auto" hangingPunct="1">
              <a:spcAft>
                <a:spcPts val="0"/>
              </a:spcAft>
              <a:defRPr/>
            </a:pPr>
            <a:r>
              <a:rPr lang="en-US" sz="3600" dirty="0" smtClean="0">
                <a:solidFill>
                  <a:schemeClr val="accent1"/>
                </a:solidFill>
                <a:cs typeface="Arial" pitchFamily="34" charset="0"/>
              </a:rPr>
              <a:t>Preparing </a:t>
            </a:r>
            <a:r>
              <a:rPr lang="en-US" sz="3600" dirty="0" smtClean="0">
                <a:solidFill>
                  <a:schemeClr val="accent1"/>
                </a:solidFill>
              </a:rPr>
              <a:t>for a Behavioral Interview</a:t>
            </a:r>
          </a:p>
        </p:txBody>
      </p:sp>
      <p:sp>
        <p:nvSpPr>
          <p:cNvPr id="13315" name="Content Placeholder 5"/>
          <p:cNvSpPr>
            <a:spLocks noGrp="1"/>
          </p:cNvSpPr>
          <p:nvPr>
            <p:ph idx="1"/>
          </p:nvPr>
        </p:nvSpPr>
        <p:spPr/>
        <p:txBody>
          <a:bodyPr>
            <a:normAutofit/>
          </a:bodyPr>
          <a:lstStyle/>
          <a:p>
            <a:pPr marL="623887" indent="-514350" eaLnBrk="1" fontAlgn="auto" hangingPunct="1">
              <a:spcAft>
                <a:spcPts val="0"/>
              </a:spcAft>
              <a:buFont typeface="+mj-lt"/>
              <a:buAutoNum type="arabicPeriod"/>
              <a:defRPr/>
            </a:pPr>
            <a:r>
              <a:rPr lang="en-US" dirty="0" smtClean="0">
                <a:latin typeface="Arial" pitchFamily="34" charset="0"/>
                <a:cs typeface="Arial" pitchFamily="34" charset="0"/>
              </a:rPr>
              <a:t>Think strategically</a:t>
            </a:r>
          </a:p>
          <a:p>
            <a:pPr marL="623887" indent="-514350" eaLnBrk="1" fontAlgn="auto" hangingPunct="1">
              <a:spcAft>
                <a:spcPts val="0"/>
              </a:spcAft>
              <a:buFont typeface="+mj-lt"/>
              <a:buAutoNum type="arabicPeriod"/>
              <a:defRPr/>
            </a:pPr>
            <a:r>
              <a:rPr lang="en-US" dirty="0" smtClean="0">
                <a:latin typeface="Arial" pitchFamily="34" charset="0"/>
                <a:cs typeface="Arial" pitchFamily="34" charset="0"/>
              </a:rPr>
              <a:t>Identify the knowledge, skills, abilities, and on-the-job behaviors (KSABs) and training needed for successful performance</a:t>
            </a:r>
          </a:p>
          <a:p>
            <a:pPr marL="623887" indent="-514350" eaLnBrk="1" fontAlgn="auto" hangingPunct="1">
              <a:spcAft>
                <a:spcPts val="0"/>
              </a:spcAft>
              <a:buFont typeface="+mj-lt"/>
              <a:buAutoNum type="arabicPeriod"/>
              <a:defRPr/>
            </a:pPr>
            <a:r>
              <a:rPr lang="en-US" dirty="0" smtClean="0">
                <a:latin typeface="Arial" pitchFamily="34" charset="0"/>
                <a:cs typeface="Arial" pitchFamily="34" charset="0"/>
              </a:rPr>
              <a:t>Review and, if needed, update the job description</a:t>
            </a:r>
          </a:p>
          <a:p>
            <a:pPr marL="623887" indent="-514350" eaLnBrk="1" fontAlgn="auto" hangingPunct="1">
              <a:spcAft>
                <a:spcPts val="0"/>
              </a:spcAft>
              <a:buFont typeface="+mj-lt"/>
              <a:buAutoNum type="arabicPeriod"/>
              <a:defRPr/>
            </a:pPr>
            <a:r>
              <a:rPr lang="en-US" dirty="0" smtClean="0">
                <a:latin typeface="Arial" pitchFamily="34" charset="0"/>
                <a:cs typeface="Arial" pitchFamily="34" charset="0"/>
              </a:rPr>
              <a:t>Make a list of behavioral questions</a:t>
            </a:r>
          </a:p>
          <a:p>
            <a:pPr marL="623887" indent="-514350" eaLnBrk="1" fontAlgn="auto" hangingPunct="1">
              <a:spcAft>
                <a:spcPts val="0"/>
              </a:spcAft>
              <a:buFont typeface="+mj-lt"/>
              <a:buAutoNum type="arabicPeriod"/>
              <a:defRPr/>
            </a:pPr>
            <a:r>
              <a:rPr lang="en-US" dirty="0" smtClean="0">
                <a:latin typeface="Arial" pitchFamily="34" charset="0"/>
                <a:cs typeface="Arial" pitchFamily="34" charset="0"/>
              </a:rPr>
              <a:t>Develop a rating scale to evaluate candidates</a:t>
            </a:r>
          </a:p>
          <a:p>
            <a:pPr marL="365760" indent="-256032" eaLnBrk="1" fontAlgn="auto" hangingPunct="1">
              <a:spcAft>
                <a:spcPts val="0"/>
              </a:spcAft>
              <a:buFont typeface="Georgia" pitchFamily="18" charset="0"/>
              <a:buNone/>
              <a:defRPr/>
            </a:pPr>
            <a:endParaRPr lang="en-US" dirty="0" smtClean="0"/>
          </a:p>
        </p:txBody>
      </p:sp>
      <p:pic>
        <p:nvPicPr>
          <p:cNvPr id="16388" name="Picture 5" descr="Picture of a To-Do List on a Clip Board with a Pencil" title="Picture of a To-Do List on a Clip Board with a Pe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r>
              <a:rPr lang="en-US" altLang="en-US" smtClean="0">
                <a:latin typeface="Arial" charset="0"/>
                <a:cs typeface="Arial" charset="0"/>
              </a:rPr>
              <a:t>See your HR Office as your strategic partner</a:t>
            </a:r>
          </a:p>
          <a:p>
            <a:r>
              <a:rPr lang="en-US" altLang="en-US" smtClean="0">
                <a:latin typeface="Arial" charset="0"/>
                <a:cs typeface="Arial" charset="0"/>
              </a:rPr>
              <a:t>What are your organization’s workforce and strategic plans?</a:t>
            </a:r>
          </a:p>
          <a:p>
            <a:r>
              <a:rPr lang="en-US" altLang="en-US" smtClean="0">
                <a:latin typeface="Arial" charset="0"/>
                <a:cs typeface="Arial" charset="0"/>
              </a:rPr>
              <a:t>How does your division, unit, etc. contribute to organizational goals and objectives?</a:t>
            </a:r>
          </a:p>
          <a:p>
            <a:r>
              <a:rPr lang="en-US" altLang="en-US" smtClean="0">
                <a:latin typeface="Arial" charset="0"/>
                <a:cs typeface="Arial" charset="0"/>
              </a:rPr>
              <a:t>How does the specific job you will be recruiting and interviewing for contribute to organizational goals and objectives?</a:t>
            </a:r>
          </a:p>
        </p:txBody>
      </p:sp>
      <p:sp>
        <p:nvSpPr>
          <p:cNvPr id="3" name="Title 2"/>
          <p:cNvSpPr>
            <a:spLocks noGrp="1"/>
          </p:cNvSpPr>
          <p:nvPr>
            <p:ph type="title"/>
          </p:nvPr>
        </p:nvSpPr>
        <p:spPr/>
        <p:txBody>
          <a:bodyPr/>
          <a:lstStyle/>
          <a:p>
            <a:pPr>
              <a:defRPr/>
            </a:pPr>
            <a:r>
              <a:rPr lang="en-US" sz="3600" dirty="0" smtClean="0">
                <a:solidFill>
                  <a:schemeClr val="accent1"/>
                </a:solidFill>
              </a:rPr>
              <a:t>1. Think Strategically</a:t>
            </a:r>
            <a:endParaRPr lang="en-US" sz="3600" dirty="0">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1905000"/>
            <a:ext cx="8229600" cy="4102100"/>
          </a:xfrm>
        </p:spPr>
        <p:txBody>
          <a:bodyPr/>
          <a:lstStyle/>
          <a:p>
            <a:pPr eaLnBrk="1" hangingPunct="1"/>
            <a:r>
              <a:rPr lang="en-US" altLang="en-US" sz="2400" smtClean="0">
                <a:latin typeface="Arial" charset="0"/>
                <a:cs typeface="Arial" charset="0"/>
              </a:rPr>
              <a:t>Must be detailed as to what you are looking for in YOUR position—now and in the future</a:t>
            </a:r>
          </a:p>
          <a:p>
            <a:pPr eaLnBrk="1" hangingPunct="1">
              <a:buFont typeface="Wingdings 3" charset="2"/>
              <a:buNone/>
            </a:pPr>
            <a:endParaRPr lang="en-US" altLang="en-US" sz="2400" smtClean="0">
              <a:latin typeface="Arial" charset="0"/>
              <a:cs typeface="Arial" charset="0"/>
            </a:endParaRPr>
          </a:p>
          <a:p>
            <a:pPr eaLnBrk="1" hangingPunct="1"/>
            <a:r>
              <a:rPr lang="en-US" altLang="en-US" sz="2400" smtClean="0">
                <a:latin typeface="Arial" charset="0"/>
                <a:cs typeface="Arial" charset="0"/>
              </a:rPr>
              <a:t>Consider personal/interpersonal as well as technical skills</a:t>
            </a:r>
          </a:p>
          <a:p>
            <a:pPr eaLnBrk="1" hangingPunct="1">
              <a:buFont typeface="Wingdings 3" charset="2"/>
              <a:buNone/>
            </a:pPr>
            <a:endParaRPr lang="en-US" altLang="en-US" sz="2400" smtClean="0">
              <a:latin typeface="Arial" charset="0"/>
              <a:cs typeface="Arial" charset="0"/>
            </a:endParaRPr>
          </a:p>
          <a:p>
            <a:pPr eaLnBrk="1" hangingPunct="1"/>
            <a:r>
              <a:rPr lang="en-US" altLang="en-US" sz="2400" smtClean="0">
                <a:latin typeface="Arial" charset="0"/>
                <a:cs typeface="Arial" charset="0"/>
              </a:rPr>
              <a:t>Don’t forget the organizational environment</a:t>
            </a:r>
          </a:p>
          <a:p>
            <a:pPr eaLnBrk="1" hangingPunct="1">
              <a:buFont typeface="Wingdings 3" charset="2"/>
              <a:buNone/>
            </a:pPr>
            <a:endParaRPr lang="en-US" altLang="en-US" sz="2400" smtClean="0">
              <a:latin typeface="Arial" charset="0"/>
              <a:cs typeface="Arial" charset="0"/>
            </a:endParaRPr>
          </a:p>
          <a:p>
            <a:pPr eaLnBrk="1" hangingPunct="1"/>
            <a:r>
              <a:rPr lang="en-US" altLang="en-US" sz="2400" smtClean="0">
                <a:latin typeface="Arial" charset="0"/>
                <a:cs typeface="Arial" charset="0"/>
              </a:rPr>
              <a:t>Goal:  Good job-person match</a:t>
            </a:r>
          </a:p>
        </p:txBody>
      </p:sp>
      <p:sp>
        <p:nvSpPr>
          <p:cNvPr id="14338" name="Title 1"/>
          <p:cNvSpPr>
            <a:spLocks noGrp="1"/>
          </p:cNvSpPr>
          <p:nvPr>
            <p:ph type="title"/>
          </p:nvPr>
        </p:nvSpPr>
        <p:spPr>
          <a:xfrm>
            <a:off x="457200" y="457200"/>
            <a:ext cx="8229600" cy="1219200"/>
          </a:xfrm>
        </p:spPr>
        <p:txBody>
          <a:bodyPr>
            <a:noAutofit/>
          </a:bodyPr>
          <a:lstStyle/>
          <a:p>
            <a:pPr eaLnBrk="1" fontAlgn="auto" hangingPunct="1">
              <a:spcAft>
                <a:spcPts val="0"/>
              </a:spcAft>
              <a:defRPr/>
            </a:pPr>
            <a:r>
              <a:rPr lang="en-US" sz="3200" dirty="0" smtClean="0">
                <a:solidFill>
                  <a:schemeClr val="accent1"/>
                </a:solidFill>
                <a:effectLst>
                  <a:outerShdw blurRad="38100" dist="38100" dir="2700000" algn="tl">
                    <a:srgbClr val="000000">
                      <a:alpha val="43137"/>
                    </a:srgbClr>
                  </a:outerShdw>
                </a:effectLst>
                <a:cs typeface="Arial" pitchFamily="34" charset="0"/>
              </a:rPr>
              <a:t>2.  Identify the KSABs needed for successful performance</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endParaRPr lang="en-US" sz="3200" dirty="0" smtClean="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raining Resource" ma:contentTypeID="0x010100DCE221F10789E7449DDAD3FE600655980042116ED865F2934BA99FADD3001E7184" ma:contentTypeVersion="7" ma:contentTypeDescription="Documents pertaining to traning o" ma:contentTypeScope="" ma:versionID="c02bd2e78e1647b1c0ef0d9a145a4cf6">
  <xsd:schema xmlns:xsd="http://www.w3.org/2001/XMLSchema" xmlns:xs="http://www.w3.org/2001/XMLSchema" xmlns:p="http://schemas.microsoft.com/office/2006/metadata/properties" xmlns:ns1="http://schemas.microsoft.com/sharepoint/v3" xmlns:ns2="d09d1775-0ef4-463c-b37e-63d33e6c9716" targetNamespace="http://schemas.microsoft.com/office/2006/metadata/properties" ma:root="true" ma:fieldsID="a94dee487b211028a02610edbc2f9c8b" ns1:_="" ns2:_="">
    <xsd:import namespace="http://schemas.microsoft.com/sharepoint/v3"/>
    <xsd:import namespace="d09d1775-0ef4-463c-b37e-63d33e6c9716"/>
    <xsd:element name="properties">
      <xsd:complexType>
        <xsd:sequence>
          <xsd:element name="documentManagement">
            <xsd:complexType>
              <xsd:all>
                <xsd:element ref="ns2:Training_x0020_Subject" minOccurs="0"/>
                <xsd:element ref="ns2:CHR_x0020_Unit"/>
                <xsd:element ref="ns2:_x0035_08_x0020_Accessible" minOccurs="0"/>
                <xsd:element ref="ns1:KpiDescription" minOccurs="0"/>
                <xsd:element ref="ns2:Program_x003a_Program_x0020_role" minOccurs="0"/>
                <xsd:element ref="ns2:Remediat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6" nillable="true" ma:displayName="Description" ma:description="The description provides information about the purpose of the goal." ma:internalName="Kpi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9d1775-0ef4-463c-b37e-63d33e6c9716" elementFormDefault="qualified">
    <xsd:import namespace="http://schemas.microsoft.com/office/2006/documentManagement/types"/>
    <xsd:import namespace="http://schemas.microsoft.com/office/infopath/2007/PartnerControls"/>
    <xsd:element name="Training_x0020_Subject" ma:index="2" nillable="true" ma:displayName="Training Category" ma:default="CalHR Training Catch-All Category" ma:format="Dropdown" ma:internalName="Training_x0020_Subject" ma:readOnly="false">
      <xsd:simpleType>
        <xsd:restriction base="dms:Choice">
          <xsd:enumeration value="CalHR Training Catch-All Category"/>
          <xsd:enumeration value="Analyst Virtual Help Desk"/>
          <xsd:enumeration value="Benefits Training and Handouts"/>
          <xsd:enumeration value="Certificate Series"/>
          <xsd:enumeration value="Classroom Training"/>
          <xsd:enumeration value="Executive Perspectives"/>
          <xsd:enumeration value="Index of Available Training"/>
          <xsd:enumeration value="Leadership Competency"/>
          <xsd:enumeration value="Performance Management"/>
          <xsd:enumeration value="Portfolio"/>
          <xsd:enumeration value="Program Series"/>
          <xsd:enumeration value="Recorded Webinar"/>
          <xsd:enumeration value="Recorded Webinar Coming Soon"/>
          <xsd:enumeration value="Supervisors and Managers Virtual Help Desk"/>
          <xsd:enumeration value="Training Officers"/>
        </xsd:restriction>
      </xsd:simpleType>
    </xsd:element>
    <xsd:element name="CHR_x0020_Unit" ma:index="3" ma:displayName="Program" ma:description="Listing of division units." ma:list="{105bd9b9-9305-4025-9c2f-d796fb1e1b3c}" ma:internalName="CHR_x0020_Unit" ma:readOnly="false" ma:showField="Title" ma:web="d09d1775-0ef4-463c-b37e-63d33e6c9716">
      <xsd:simpleType>
        <xsd:restriction base="dms:Lookup"/>
      </xsd:simpleType>
    </xsd:element>
    <xsd:element name="_x0035_08_x0020_Accessible" ma:index="4" nillable="true" ma:displayName="Is Accessible" ma:default="FALSE" ma:format="Dropdown" ma:internalName="_x0035_08_x0020_Accessible">
      <xsd:simpleType>
        <xsd:restriction base="dms:Choice">
          <xsd:enumeration value="TRUE"/>
          <xsd:enumeration value="FALSE"/>
        </xsd:restriction>
      </xsd:simpleType>
    </xsd:element>
    <xsd:element name="Program_x003a_Program_x0020_role" ma:index="11" nillable="true" ma:displayName="Program:Program role" ma:list="{105bd9b9-9305-4025-9c2f-d796fb1e1b3c}" ma:internalName="Program_x003A_Program_x0020_role" ma:readOnly="true" ma:showField="PublishingContactName" ma:web="d09d1775-0ef4-463c-b37e-63d33e6c9716">
      <xsd:simpleType>
        <xsd:restriction base="dms:Lookup"/>
      </xsd:simpleType>
    </xsd:element>
    <xsd:element name="RemediatedBy" ma:index="14" nillable="true" ma:displayName="RemediatedBy" ma:internalName="Remedi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HR_x0020_Unit xmlns="d09d1775-0ef4-463c-b37e-63d33e6c9716">68</CHR_x0020_Unit>
    <_x0035_08_x0020_Accessible xmlns="d09d1775-0ef4-463c-b37e-63d33e6c9716">TRUE</_x0035_08_x0020_Accessible>
    <KpiDescription xmlns="http://schemas.microsoft.com/sharepoint/v3">Training on behavioral interviewing from HR Mod in July 2010.</KpiDescription>
    <Training_x0020_Subject xmlns="d09d1775-0ef4-463c-b37e-63d33e6c9716">Supervisors and Managers Virtual Help Desk</Training_x0020_Subject>
    <RemediatedBy xmlns="d09d1775-0ef4-463c-b37e-63d33e6c9716" xsi:nil="true"/>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6893A7-9531-4E68-882A-C67C2B94D18A}"/>
</file>

<file path=customXml/itemProps2.xml><?xml version="1.0" encoding="utf-8"?>
<ds:datastoreItem xmlns:ds="http://schemas.openxmlformats.org/officeDocument/2006/customXml" ds:itemID="{B16D4543-6F74-4353-A495-30CE02618D07}"/>
</file>

<file path=customXml/itemProps3.xml><?xml version="1.0" encoding="utf-8"?>
<ds:datastoreItem xmlns:ds="http://schemas.openxmlformats.org/officeDocument/2006/customXml" ds:itemID="{9EE0EF1B-5450-4348-A4AF-DA33247DFED5}"/>
</file>

<file path=customXml/itemProps4.xml><?xml version="1.0" encoding="utf-8"?>
<ds:datastoreItem xmlns:ds="http://schemas.openxmlformats.org/officeDocument/2006/customXml" ds:itemID="{8E18E593-A45C-488E-AC36-370BEA277197}"/>
</file>

<file path=docProps/app.xml><?xml version="1.0" encoding="utf-8"?>
<Properties xmlns="http://schemas.openxmlformats.org/officeDocument/2006/extended-properties" xmlns:vt="http://schemas.openxmlformats.org/officeDocument/2006/docPropsVTypes">
  <Template>Concourse</Template>
  <TotalTime>5578</TotalTime>
  <Words>6455</Words>
  <Application>Microsoft Office PowerPoint</Application>
  <PresentationFormat>On-screen Show (4:3)</PresentationFormat>
  <Paragraphs>520</Paragraphs>
  <Slides>39</Slides>
  <Notes>39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9" baseType="lpstr">
      <vt:lpstr>Arial</vt:lpstr>
      <vt:lpstr>Lucida Sans Unicode</vt:lpstr>
      <vt:lpstr>Wingdings 3</vt:lpstr>
      <vt:lpstr>Verdana</vt:lpstr>
      <vt:lpstr>Wingdings 2</vt:lpstr>
      <vt:lpstr>Calibri</vt:lpstr>
      <vt:lpstr>Georgia</vt:lpstr>
      <vt:lpstr>Concourse</vt:lpstr>
      <vt:lpstr>Microsoft PowerPoint Slide</vt:lpstr>
      <vt:lpstr>Slide</vt:lpstr>
      <vt:lpstr>Behavioral Interviewing:   Selecting the right person for the right job! </vt:lpstr>
      <vt:lpstr>Learning Objectives </vt:lpstr>
      <vt:lpstr>What is a behavioral interview?</vt:lpstr>
      <vt:lpstr>Behavioral Interviewing Questions</vt:lpstr>
      <vt:lpstr>Sample Behavioral Interview Questions</vt:lpstr>
      <vt:lpstr>Benefits of Behavioral Interviewing</vt:lpstr>
      <vt:lpstr>Preparing for a Behavioral Interview</vt:lpstr>
      <vt:lpstr>1. Think Strategically</vt:lpstr>
      <vt:lpstr>2.  Identify the KSABs needed for successful performance </vt:lpstr>
      <vt:lpstr>3.  Review and, if needed, update the current job description</vt:lpstr>
      <vt:lpstr>4. Develop a list of behavioral questions that focus on the essential elements of your job</vt:lpstr>
      <vt:lpstr>Examples</vt:lpstr>
      <vt:lpstr>Other examples</vt:lpstr>
      <vt:lpstr>Behavioral questions are open-ended questions that may begin with such phrases as: </vt:lpstr>
      <vt:lpstr>Seek both positive and negative examples of behavior</vt:lpstr>
      <vt:lpstr>Question Pitfalls</vt:lpstr>
      <vt:lpstr>Other pitfalls</vt:lpstr>
      <vt:lpstr>Resources for  Behavioral Questions</vt:lpstr>
      <vt:lpstr>Quiz:  Which of the following are behavioral questions?</vt:lpstr>
      <vt:lpstr>Exercise:  Your turn!</vt:lpstr>
      <vt:lpstr>5. Develop a rating scale to evaluate candidates</vt:lpstr>
      <vt:lpstr>Rating System Guidelines</vt:lpstr>
      <vt:lpstr>Sample #1:  Rating Scale</vt:lpstr>
      <vt:lpstr>Sample #2:  Rating Scale</vt:lpstr>
      <vt:lpstr>Sample #3: Rating Scale</vt:lpstr>
      <vt:lpstr>Parts of the interview</vt:lpstr>
      <vt:lpstr>Opening the Interview</vt:lpstr>
      <vt:lpstr>Opening the Interview Continued</vt:lpstr>
      <vt:lpstr>Body of the interview</vt:lpstr>
      <vt:lpstr>Body of the Interview Continued</vt:lpstr>
      <vt:lpstr>Closing the interview</vt:lpstr>
      <vt:lpstr>Immediately after the interview</vt:lpstr>
      <vt:lpstr>Continued</vt:lpstr>
      <vt:lpstr>You are not done yet…two more steps</vt:lpstr>
      <vt:lpstr>Behavioral Reference Checks</vt:lpstr>
      <vt:lpstr>Examples of Behavioral Reference Check Questions</vt:lpstr>
      <vt:lpstr>Document your selection</vt:lpstr>
      <vt:lpstr>Celebrate and …</vt:lpstr>
      <vt:lpstr>Thank you</vt:lpstr>
    </vt:vector>
  </TitlesOfParts>
  <Company>CA Dept of Personnel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Interviewing</dc:title>
  <dc:creator>joanstrohauer</dc:creator>
  <cp:keywords>Behavioral Interviewing, HR Mod, Supervisors and Managers</cp:keywords>
  <cp:lastModifiedBy>Haskett, Stephanie</cp:lastModifiedBy>
  <cp:revision>406</cp:revision>
  <dcterms:created xsi:type="dcterms:W3CDTF">2009-07-10T20:51:43Z</dcterms:created>
  <dcterms:modified xsi:type="dcterms:W3CDTF">2014-03-13T16:08:16Z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Document_x0020_Owner">
    <vt:lpwstr>Joan Strohauer</vt:lpwstr>
  </property>
  <property fmtid="{D5CDD505-2E9C-101B-9397-08002B2CF9AE}" pid="3" name="ContentType">
    <vt:lpwstr>Document</vt:lpwstr>
  </property>
  <property fmtid="{D5CDD505-2E9C-101B-9397-08002B2CF9AE}" pid="4" name="ContentTypeId">
    <vt:lpwstr>0x010100DCE221F10789E7449DDAD3FE600655980042116ED865F2934BA99FADD3001E7184</vt:lpwstr>
  </property>
  <property fmtid="{D5CDD505-2E9C-101B-9397-08002B2CF9AE}" pid="5" name="Document Category">
    <vt:lpwstr>7</vt:lpwstr>
  </property>
</Properties>
</file>